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9" r:id="rId1"/>
  </p:sldMasterIdLst>
  <p:notesMasterIdLst>
    <p:notesMasterId r:id="rId70"/>
  </p:notesMasterIdLst>
  <p:handoutMasterIdLst>
    <p:handoutMasterId r:id="rId71"/>
  </p:handoutMasterIdLst>
  <p:sldIdLst>
    <p:sldId id="280" r:id="rId2"/>
    <p:sldId id="334" r:id="rId3"/>
    <p:sldId id="346" r:id="rId4"/>
    <p:sldId id="332" r:id="rId5"/>
    <p:sldId id="292" r:id="rId6"/>
    <p:sldId id="291" r:id="rId7"/>
    <p:sldId id="288" r:id="rId8"/>
    <p:sldId id="312" r:id="rId9"/>
    <p:sldId id="313" r:id="rId10"/>
    <p:sldId id="311" r:id="rId11"/>
    <p:sldId id="284" r:id="rId12"/>
    <p:sldId id="285" r:id="rId13"/>
    <p:sldId id="287" r:id="rId14"/>
    <p:sldId id="349" r:id="rId15"/>
    <p:sldId id="355" r:id="rId16"/>
    <p:sldId id="356" r:id="rId17"/>
    <p:sldId id="357" r:id="rId18"/>
    <p:sldId id="358" r:id="rId19"/>
    <p:sldId id="359" r:id="rId20"/>
    <p:sldId id="360" r:id="rId21"/>
    <p:sldId id="361" r:id="rId22"/>
    <p:sldId id="362" r:id="rId23"/>
    <p:sldId id="363" r:id="rId24"/>
    <p:sldId id="364" r:id="rId25"/>
    <p:sldId id="365" r:id="rId26"/>
    <p:sldId id="366" r:id="rId27"/>
    <p:sldId id="367" r:id="rId28"/>
    <p:sldId id="368" r:id="rId29"/>
    <p:sldId id="369" r:id="rId30"/>
    <p:sldId id="405" r:id="rId31"/>
    <p:sldId id="371" r:id="rId32"/>
    <p:sldId id="372" r:id="rId33"/>
    <p:sldId id="373" r:id="rId34"/>
    <p:sldId id="374" r:id="rId35"/>
    <p:sldId id="375" r:id="rId36"/>
    <p:sldId id="376" r:id="rId37"/>
    <p:sldId id="377" r:id="rId38"/>
    <p:sldId id="406" r:id="rId39"/>
    <p:sldId id="379" r:id="rId40"/>
    <p:sldId id="380" r:id="rId41"/>
    <p:sldId id="381" r:id="rId42"/>
    <p:sldId id="382" r:id="rId43"/>
    <p:sldId id="383" r:id="rId44"/>
    <p:sldId id="384" r:id="rId45"/>
    <p:sldId id="408" r:id="rId46"/>
    <p:sldId id="409" r:id="rId47"/>
    <p:sldId id="385" r:id="rId48"/>
    <p:sldId id="386" r:id="rId49"/>
    <p:sldId id="387" r:id="rId50"/>
    <p:sldId id="388" r:id="rId51"/>
    <p:sldId id="389" r:id="rId52"/>
    <p:sldId id="390" r:id="rId53"/>
    <p:sldId id="391" r:id="rId54"/>
    <p:sldId id="410" r:id="rId55"/>
    <p:sldId id="393" r:id="rId56"/>
    <p:sldId id="394" r:id="rId57"/>
    <p:sldId id="411" r:id="rId58"/>
    <p:sldId id="395" r:id="rId59"/>
    <p:sldId id="396" r:id="rId60"/>
    <p:sldId id="412" r:id="rId61"/>
    <p:sldId id="397" r:id="rId62"/>
    <p:sldId id="398" r:id="rId63"/>
    <p:sldId id="399" r:id="rId64"/>
    <p:sldId id="400" r:id="rId65"/>
    <p:sldId id="401" r:id="rId66"/>
    <p:sldId id="402" r:id="rId67"/>
    <p:sldId id="403" r:id="rId68"/>
    <p:sldId id="404" r:id="rId69"/>
  </p:sldIdLst>
  <p:sldSz cx="9144000" cy="6858000" type="screen4x3"/>
  <p:notesSz cx="6797675" cy="9928225"/>
  <p:defaultTex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Section par défaut" id="{8079375B-D461-496A-91B2-7EF064D2FEB2}">
          <p14:sldIdLst>
            <p14:sldId id="280"/>
            <p14:sldId id="334"/>
          </p14:sldIdLst>
        </p14:section>
        <p14:section name="1. Les enjeux de la sécurité des SI" id="{DA901257-F0DF-4D21-9AD3-062A07184F72}">
          <p14:sldIdLst>
            <p14:sldId id="346"/>
            <p14:sldId id="332"/>
            <p14:sldId id="292"/>
            <p14:sldId id="291"/>
            <p14:sldId id="288"/>
            <p14:sldId id="312"/>
            <p14:sldId id="313"/>
            <p14:sldId id="311"/>
            <p14:sldId id="284"/>
            <p14:sldId id="285"/>
            <p14:sldId id="287"/>
            <p14:sldId id="349"/>
            <p14:sldId id="355"/>
            <p14:sldId id="356"/>
            <p14:sldId id="357"/>
            <p14:sldId id="358"/>
            <p14:sldId id="359"/>
            <p14:sldId id="360"/>
          </p14:sldIdLst>
        </p14:section>
        <p14:section name="2. Les besoins de sécurité" id="{193179EB-E7D2-44E6-BE50-A77694E37B14}">
          <p14:sldIdLst>
            <p14:sldId id="361"/>
            <p14:sldId id="362"/>
            <p14:sldId id="363"/>
            <p14:sldId id="364"/>
            <p14:sldId id="365"/>
            <p14:sldId id="366"/>
            <p14:sldId id="367"/>
            <p14:sldId id="368"/>
            <p14:sldId id="369"/>
          </p14:sldIdLst>
        </p14:section>
        <p14:section name="3. Notions de vulnérabilité, menace, attaque" id="{1C6E5B36-D30A-4D29-9AFB-5395C7E1B0EC}">
          <p14:sldIdLst>
            <p14:sldId id="405"/>
            <p14:sldId id="371"/>
            <p14:sldId id="372"/>
            <p14:sldId id="373"/>
            <p14:sldId id="374"/>
            <p14:sldId id="375"/>
            <p14:sldId id="376"/>
            <p14:sldId id="377"/>
          </p14:sldIdLst>
        </p14:section>
        <p14:section name="4. Panorama de quelques menaces" id="{DD1BF7D9-8D8B-4FB3-9F55-A189C212BE41}">
          <p14:sldIdLst>
            <p14:sldId id="406"/>
            <p14:sldId id="379"/>
            <p14:sldId id="380"/>
            <p14:sldId id="381"/>
            <p14:sldId id="382"/>
            <p14:sldId id="383"/>
            <p14:sldId id="384"/>
            <p14:sldId id="408"/>
            <p14:sldId id="409"/>
            <p14:sldId id="385"/>
            <p14:sldId id="386"/>
            <p14:sldId id="387"/>
            <p14:sldId id="388"/>
            <p14:sldId id="389"/>
            <p14:sldId id="390"/>
            <p14:sldId id="391"/>
          </p14:sldIdLst>
        </p14:section>
        <p14:section name="5. Le droit des TIC et l'organisation de la sécurité en France" id="{7C944739-0359-4924-8BE6-0DB321A68929}">
          <p14:sldIdLst>
            <p14:sldId id="410"/>
            <p14:sldId id="393"/>
            <p14:sldId id="394"/>
            <p14:sldId id="411"/>
            <p14:sldId id="395"/>
            <p14:sldId id="396"/>
            <p14:sldId id="412"/>
            <p14:sldId id="397"/>
            <p14:sldId id="398"/>
            <p14:sldId id="399"/>
            <p14:sldId id="400"/>
            <p14:sldId id="401"/>
            <p14:sldId id="402"/>
            <p14:sldId id="403"/>
            <p14:sldId id="404"/>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eu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922B3C"/>
    <a:srgbClr val="943634"/>
    <a:srgbClr val="752B29"/>
    <a:srgbClr val="FFFF66"/>
    <a:srgbClr val="FFFF99"/>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1" autoAdjust="0"/>
    <p:restoredTop sz="92052" autoAdjust="0"/>
  </p:normalViewPr>
  <p:slideViewPr>
    <p:cSldViewPr>
      <p:cViewPr varScale="1">
        <p:scale>
          <a:sx n="104" d="100"/>
          <a:sy n="104" d="100"/>
        </p:scale>
        <p:origin x="-118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2850" y="57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6B28D3-10A4-431E-A33D-6726B545B6E7}" type="doc">
      <dgm:prSet loTypeId="urn:microsoft.com/office/officeart/2009/layout/CircleArrowProcess" loCatId="cycle" qsTypeId="urn:microsoft.com/office/officeart/2005/8/quickstyle/simple1" qsCatId="simple" csTypeId="urn:microsoft.com/office/officeart/2005/8/colors/colorful1" csCatId="colorful" phldr="1"/>
      <dgm:spPr/>
      <dgm:t>
        <a:bodyPr/>
        <a:lstStyle/>
        <a:p>
          <a:endParaRPr lang="fr-FR"/>
        </a:p>
      </dgm:t>
    </dgm:pt>
    <dgm:pt modelId="{BEC0153C-3E8B-4939-93F3-DAF4B453DA27}">
      <dgm:prSet phldrT="[Texte]"/>
      <dgm:spPr>
        <a:xfrm>
          <a:off x="1050645" y="491015"/>
          <a:ext cx="735105" cy="367388"/>
        </a:xfrm>
        <a:noFill/>
        <a:ln>
          <a:noFill/>
        </a:ln>
        <a:effectLst/>
      </dgm:spPr>
      <dgm:t>
        <a:bodyPr/>
        <a:lstStyle/>
        <a:p>
          <a:r>
            <a:rPr lang="fr-FR" dirty="0" smtClean="0">
              <a:solidFill>
                <a:sysClr val="windowText" lastClr="000000">
                  <a:hueOff val="0"/>
                  <a:satOff val="0"/>
                  <a:lumOff val="0"/>
                  <a:alphaOff val="0"/>
                </a:sysClr>
              </a:solidFill>
              <a:latin typeface="Calibri"/>
              <a:ea typeface="+mn-ea"/>
              <a:cs typeface="+mn-cs"/>
            </a:rPr>
            <a:t>1</a:t>
          </a:r>
          <a:endParaRPr lang="fr-FR" dirty="0">
            <a:solidFill>
              <a:sysClr val="windowText" lastClr="000000">
                <a:hueOff val="0"/>
                <a:satOff val="0"/>
                <a:lumOff val="0"/>
                <a:alphaOff val="0"/>
              </a:sysClr>
            </a:solidFill>
            <a:latin typeface="Calibri"/>
            <a:ea typeface="+mn-ea"/>
            <a:cs typeface="+mn-cs"/>
          </a:endParaRPr>
        </a:p>
      </dgm:t>
    </dgm:pt>
    <dgm:pt modelId="{CBC90BD9-77EA-4DA3-AB8C-2FF7852E5B55}" type="parTrans" cxnId="{FC126344-3C10-4139-8185-3284ADD88528}">
      <dgm:prSet/>
      <dgm:spPr/>
      <dgm:t>
        <a:bodyPr/>
        <a:lstStyle/>
        <a:p>
          <a:endParaRPr lang="fr-FR"/>
        </a:p>
      </dgm:t>
    </dgm:pt>
    <dgm:pt modelId="{B3F0D2C6-E65C-45CC-924D-A916FB6B52B3}" type="sibTrans" cxnId="{FC126344-3C10-4139-8185-3284ADD88528}">
      <dgm:prSet/>
      <dgm:spPr/>
      <dgm:t>
        <a:bodyPr/>
        <a:lstStyle/>
        <a:p>
          <a:endParaRPr lang="fr-FR"/>
        </a:p>
      </dgm:t>
    </dgm:pt>
    <dgm:pt modelId="{88FE8663-BF97-4951-BA96-F09F6571A06E}">
      <dgm:prSet phldrT="[Texte]"/>
      <dgm:spPr>
        <a:xfrm>
          <a:off x="683216" y="1249604"/>
          <a:ext cx="735105" cy="367388"/>
        </a:xfrm>
        <a:noFill/>
        <a:ln>
          <a:noFill/>
        </a:ln>
        <a:effectLst/>
      </dgm:spPr>
      <dgm:t>
        <a:bodyPr/>
        <a:lstStyle/>
        <a:p>
          <a:r>
            <a:rPr lang="fr-FR" dirty="0" smtClean="0">
              <a:solidFill>
                <a:sysClr val="windowText" lastClr="000000">
                  <a:hueOff val="0"/>
                  <a:satOff val="0"/>
                  <a:lumOff val="0"/>
                  <a:alphaOff val="0"/>
                </a:sysClr>
              </a:solidFill>
              <a:latin typeface="Calibri"/>
              <a:ea typeface="+mn-ea"/>
              <a:cs typeface="+mn-cs"/>
            </a:rPr>
            <a:t>2</a:t>
          </a:r>
          <a:endParaRPr lang="fr-FR" dirty="0">
            <a:solidFill>
              <a:sysClr val="windowText" lastClr="000000">
                <a:hueOff val="0"/>
                <a:satOff val="0"/>
                <a:lumOff val="0"/>
                <a:alphaOff val="0"/>
              </a:sysClr>
            </a:solidFill>
            <a:latin typeface="Calibri"/>
            <a:ea typeface="+mn-ea"/>
            <a:cs typeface="+mn-cs"/>
          </a:endParaRPr>
        </a:p>
      </dgm:t>
    </dgm:pt>
    <dgm:pt modelId="{B3BFE9B5-C68D-4A8D-A7D7-9880E3308F7D}" type="parTrans" cxnId="{38EE5F7A-4C01-4A2E-95BB-DE1D3B67A4CB}">
      <dgm:prSet/>
      <dgm:spPr/>
      <dgm:t>
        <a:bodyPr/>
        <a:lstStyle/>
        <a:p>
          <a:endParaRPr lang="fr-FR"/>
        </a:p>
      </dgm:t>
    </dgm:pt>
    <dgm:pt modelId="{95ABCCBE-4F9E-4B01-A6D8-8ED7684F4A3C}" type="sibTrans" cxnId="{38EE5F7A-4C01-4A2E-95BB-DE1D3B67A4CB}">
      <dgm:prSet/>
      <dgm:spPr/>
      <dgm:t>
        <a:bodyPr/>
        <a:lstStyle/>
        <a:p>
          <a:endParaRPr lang="fr-FR"/>
        </a:p>
      </dgm:t>
    </dgm:pt>
    <dgm:pt modelId="{E15172C8-A2AC-4321-8AD5-09747778B834}">
      <dgm:prSet phldrT="[Texte]"/>
      <dgm:spPr>
        <a:xfrm>
          <a:off x="1050645" y="2007769"/>
          <a:ext cx="735105" cy="367388"/>
        </a:xfrm>
        <a:noFill/>
        <a:ln>
          <a:noFill/>
        </a:ln>
        <a:effectLst/>
      </dgm:spPr>
      <dgm:t>
        <a:bodyPr/>
        <a:lstStyle/>
        <a:p>
          <a:r>
            <a:rPr lang="fr-FR" dirty="0" smtClean="0">
              <a:solidFill>
                <a:sysClr val="windowText" lastClr="000000">
                  <a:hueOff val="0"/>
                  <a:satOff val="0"/>
                  <a:lumOff val="0"/>
                  <a:alphaOff val="0"/>
                </a:sysClr>
              </a:solidFill>
              <a:latin typeface="Calibri"/>
              <a:ea typeface="+mn-ea"/>
              <a:cs typeface="+mn-cs"/>
            </a:rPr>
            <a:t>3</a:t>
          </a:r>
          <a:endParaRPr lang="fr-FR" dirty="0">
            <a:solidFill>
              <a:sysClr val="windowText" lastClr="000000">
                <a:hueOff val="0"/>
                <a:satOff val="0"/>
                <a:lumOff val="0"/>
                <a:alphaOff val="0"/>
              </a:sysClr>
            </a:solidFill>
            <a:latin typeface="Calibri"/>
            <a:ea typeface="+mn-ea"/>
            <a:cs typeface="+mn-cs"/>
          </a:endParaRPr>
        </a:p>
      </dgm:t>
    </dgm:pt>
    <dgm:pt modelId="{A5A323F4-B4D9-4073-85A8-F132B436496E}" type="parTrans" cxnId="{9D18CD8A-A6DC-44AE-B192-127A416E28B1}">
      <dgm:prSet/>
      <dgm:spPr/>
      <dgm:t>
        <a:bodyPr/>
        <a:lstStyle/>
        <a:p>
          <a:endParaRPr lang="fr-FR"/>
        </a:p>
      </dgm:t>
    </dgm:pt>
    <dgm:pt modelId="{5A588287-1330-474F-803B-ADCFA13F93D0}" type="sibTrans" cxnId="{9D18CD8A-A6DC-44AE-B192-127A416E28B1}">
      <dgm:prSet/>
      <dgm:spPr/>
      <dgm:t>
        <a:bodyPr/>
        <a:lstStyle/>
        <a:p>
          <a:endParaRPr lang="fr-FR"/>
        </a:p>
      </dgm:t>
    </dgm:pt>
    <dgm:pt modelId="{41971EEC-F631-4EC8-95D6-90F643B49B1C}">
      <dgm:prSet/>
      <dgm:spPr>
        <a:xfrm>
          <a:off x="683216" y="2766358"/>
          <a:ext cx="735105" cy="367388"/>
        </a:xfrm>
        <a:noFill/>
        <a:ln>
          <a:noFill/>
        </a:ln>
        <a:effectLst/>
      </dgm:spPr>
      <dgm:t>
        <a:bodyPr/>
        <a:lstStyle/>
        <a:p>
          <a:endParaRPr lang="fr-FR" dirty="0">
            <a:solidFill>
              <a:sysClr val="windowText" lastClr="000000">
                <a:hueOff val="0"/>
                <a:satOff val="0"/>
                <a:lumOff val="0"/>
                <a:alphaOff val="0"/>
              </a:sysClr>
            </a:solidFill>
            <a:latin typeface="Calibri"/>
            <a:ea typeface="+mn-ea"/>
            <a:cs typeface="+mn-cs"/>
          </a:endParaRPr>
        </a:p>
      </dgm:t>
    </dgm:pt>
    <dgm:pt modelId="{E5C06668-5FF9-498D-822D-C296C5756A4F}" type="parTrans" cxnId="{C4865208-8E66-4B14-8365-576C029A1164}">
      <dgm:prSet/>
      <dgm:spPr/>
      <dgm:t>
        <a:bodyPr/>
        <a:lstStyle/>
        <a:p>
          <a:endParaRPr lang="fr-FR"/>
        </a:p>
      </dgm:t>
    </dgm:pt>
    <dgm:pt modelId="{C21A56C1-9E5B-4241-B7EE-C0B8A0244F90}" type="sibTrans" cxnId="{C4865208-8E66-4B14-8365-576C029A1164}">
      <dgm:prSet/>
      <dgm:spPr/>
      <dgm:t>
        <a:bodyPr/>
        <a:lstStyle/>
        <a:p>
          <a:endParaRPr lang="fr-FR"/>
        </a:p>
      </dgm:t>
    </dgm:pt>
    <dgm:pt modelId="{C1CE7B9F-688A-4DE8-A679-C4073AF3CC76}">
      <dgm:prSet/>
      <dgm:spPr>
        <a:xfrm>
          <a:off x="1050645" y="3524948"/>
          <a:ext cx="735105" cy="367388"/>
        </a:xfrm>
        <a:noFill/>
        <a:ln>
          <a:noFill/>
        </a:ln>
        <a:effectLst/>
      </dgm:spPr>
      <dgm:t>
        <a:bodyPr/>
        <a:lstStyle/>
        <a:p>
          <a:endParaRPr lang="fr-FR" dirty="0">
            <a:solidFill>
              <a:sysClr val="windowText" lastClr="000000">
                <a:hueOff val="0"/>
                <a:satOff val="0"/>
                <a:lumOff val="0"/>
                <a:alphaOff val="0"/>
              </a:sysClr>
            </a:solidFill>
            <a:latin typeface="Calibri"/>
            <a:ea typeface="+mn-ea"/>
            <a:cs typeface="+mn-cs"/>
          </a:endParaRPr>
        </a:p>
      </dgm:t>
    </dgm:pt>
    <dgm:pt modelId="{C9C3FD87-C98C-4381-8150-8B1AA9D79AEB}" type="parTrans" cxnId="{EBB92177-03C4-48D6-BAF2-38D1A8D1F49A}">
      <dgm:prSet/>
      <dgm:spPr/>
      <dgm:t>
        <a:bodyPr/>
        <a:lstStyle/>
        <a:p>
          <a:endParaRPr lang="fr-FR"/>
        </a:p>
      </dgm:t>
    </dgm:pt>
    <dgm:pt modelId="{D1A952D5-8A57-47EA-BA55-E32CEF638FBB}" type="sibTrans" cxnId="{EBB92177-03C4-48D6-BAF2-38D1A8D1F49A}">
      <dgm:prSet/>
      <dgm:spPr/>
      <dgm:t>
        <a:bodyPr/>
        <a:lstStyle/>
        <a:p>
          <a:endParaRPr lang="fr-FR"/>
        </a:p>
      </dgm:t>
    </dgm:pt>
    <dgm:pt modelId="{9A5E5296-2FAC-412A-A9B8-5D0E130B131C}" type="pres">
      <dgm:prSet presAssocID="{8D6B28D3-10A4-431E-A33D-6726B545B6E7}" presName="Name0" presStyleCnt="0">
        <dgm:presLayoutVars>
          <dgm:chMax val="7"/>
          <dgm:chPref val="7"/>
          <dgm:dir/>
          <dgm:animLvl val="lvl"/>
        </dgm:presLayoutVars>
      </dgm:prSet>
      <dgm:spPr/>
      <dgm:t>
        <a:bodyPr/>
        <a:lstStyle/>
        <a:p>
          <a:endParaRPr lang="fr-FR"/>
        </a:p>
      </dgm:t>
    </dgm:pt>
    <dgm:pt modelId="{ECB96313-6C3C-4B62-9FA2-CA41A613AD3C}" type="pres">
      <dgm:prSet presAssocID="{BEC0153C-3E8B-4939-93F3-DAF4B453DA27}" presName="Accent1" presStyleCnt="0"/>
      <dgm:spPr/>
    </dgm:pt>
    <dgm:pt modelId="{B0E3CBE7-E00B-4B50-8BEC-A1F395799A11}" type="pres">
      <dgm:prSet presAssocID="{BEC0153C-3E8B-4939-93F3-DAF4B453DA27}" presName="Accent" presStyleLbl="node1" presStyleIdx="0" presStyleCnt="5"/>
      <dgm:spPr>
        <a:xfrm>
          <a:off x="759815" y="13920"/>
          <a:ext cx="1317260" cy="1317326"/>
        </a:xfrm>
        <a:prstGeom prst="circularArrow">
          <a:avLst>
            <a:gd name="adj1" fmla="val 10980"/>
            <a:gd name="adj2" fmla="val 1142322"/>
            <a:gd name="adj3" fmla="val 4500000"/>
            <a:gd name="adj4" fmla="val 10800000"/>
            <a:gd name="adj5" fmla="val 125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fr-FR"/>
        </a:p>
      </dgm:t>
    </dgm:pt>
    <dgm:pt modelId="{9C67E6EF-EDD5-43A0-B2C2-004697EF574A}" type="pres">
      <dgm:prSet presAssocID="{BEC0153C-3E8B-4939-93F3-DAF4B453DA27}" presName="Parent1" presStyleLbl="revTx" presStyleIdx="0" presStyleCnt="5">
        <dgm:presLayoutVars>
          <dgm:chMax val="1"/>
          <dgm:chPref val="1"/>
          <dgm:bulletEnabled val="1"/>
        </dgm:presLayoutVars>
      </dgm:prSet>
      <dgm:spPr>
        <a:prstGeom prst="rect">
          <a:avLst/>
        </a:prstGeom>
      </dgm:spPr>
      <dgm:t>
        <a:bodyPr/>
        <a:lstStyle/>
        <a:p>
          <a:endParaRPr lang="fr-FR"/>
        </a:p>
      </dgm:t>
    </dgm:pt>
    <dgm:pt modelId="{0716724F-C70F-410F-881D-FBA11E49988A}" type="pres">
      <dgm:prSet presAssocID="{88FE8663-BF97-4951-BA96-F09F6571A06E}" presName="Accent2" presStyleCnt="0"/>
      <dgm:spPr/>
    </dgm:pt>
    <dgm:pt modelId="{B0573757-D5E7-4BCF-8FA9-F155E339881E}" type="pres">
      <dgm:prSet presAssocID="{88FE8663-BF97-4951-BA96-F09F6571A06E}" presName="Accent" presStyleLbl="node1" presStyleIdx="1" presStyleCnt="5"/>
      <dgm:spPr>
        <a:xfrm>
          <a:off x="393868" y="770808"/>
          <a:ext cx="1317260" cy="1317326"/>
        </a:xfrm>
        <a:prstGeom prst="leftCircularArrow">
          <a:avLst>
            <a:gd name="adj1" fmla="val 10980"/>
            <a:gd name="adj2" fmla="val 1142322"/>
            <a:gd name="adj3" fmla="val 6300000"/>
            <a:gd name="adj4" fmla="val 18900000"/>
            <a:gd name="adj5" fmla="val 125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fr-FR"/>
        </a:p>
      </dgm:t>
    </dgm:pt>
    <dgm:pt modelId="{466365B3-67EA-46A8-8CD0-A43B8D93B004}" type="pres">
      <dgm:prSet presAssocID="{88FE8663-BF97-4951-BA96-F09F6571A06E}" presName="Parent2" presStyleLbl="revTx" presStyleIdx="1" presStyleCnt="5">
        <dgm:presLayoutVars>
          <dgm:chMax val="1"/>
          <dgm:chPref val="1"/>
          <dgm:bulletEnabled val="1"/>
        </dgm:presLayoutVars>
      </dgm:prSet>
      <dgm:spPr>
        <a:prstGeom prst="rect">
          <a:avLst/>
        </a:prstGeom>
      </dgm:spPr>
      <dgm:t>
        <a:bodyPr/>
        <a:lstStyle/>
        <a:p>
          <a:endParaRPr lang="fr-FR"/>
        </a:p>
      </dgm:t>
    </dgm:pt>
    <dgm:pt modelId="{C29B0D46-ADD1-4362-8245-275BD3D1CE6B}" type="pres">
      <dgm:prSet presAssocID="{E15172C8-A2AC-4321-8AD5-09747778B834}" presName="Accent3" presStyleCnt="0"/>
      <dgm:spPr/>
    </dgm:pt>
    <dgm:pt modelId="{327183D2-FCCC-4109-870D-9D35C3CFE511}" type="pres">
      <dgm:prSet presAssocID="{E15172C8-A2AC-4321-8AD5-09747778B834}" presName="Accent" presStyleLbl="node1" presStyleIdx="2" presStyleCnt="5"/>
      <dgm:spPr>
        <a:xfrm>
          <a:off x="759815" y="1531099"/>
          <a:ext cx="1317260" cy="1317326"/>
        </a:xfrm>
        <a:prstGeom prst="circularArrow">
          <a:avLst>
            <a:gd name="adj1" fmla="val 10980"/>
            <a:gd name="adj2" fmla="val 1142322"/>
            <a:gd name="adj3" fmla="val 4500000"/>
            <a:gd name="adj4" fmla="val 13500000"/>
            <a:gd name="adj5" fmla="val 125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fr-FR"/>
        </a:p>
      </dgm:t>
    </dgm:pt>
    <dgm:pt modelId="{684F7B62-B938-4431-9BD9-EF14FE7FB868}" type="pres">
      <dgm:prSet presAssocID="{E15172C8-A2AC-4321-8AD5-09747778B834}" presName="Parent3" presStyleLbl="revTx" presStyleIdx="2" presStyleCnt="5">
        <dgm:presLayoutVars>
          <dgm:chMax val="1"/>
          <dgm:chPref val="1"/>
          <dgm:bulletEnabled val="1"/>
        </dgm:presLayoutVars>
      </dgm:prSet>
      <dgm:spPr>
        <a:prstGeom prst="rect">
          <a:avLst/>
        </a:prstGeom>
      </dgm:spPr>
      <dgm:t>
        <a:bodyPr/>
        <a:lstStyle/>
        <a:p>
          <a:endParaRPr lang="fr-FR"/>
        </a:p>
      </dgm:t>
    </dgm:pt>
    <dgm:pt modelId="{4666F70C-AEF4-4BDD-B508-0F7601461075}" type="pres">
      <dgm:prSet presAssocID="{41971EEC-F631-4EC8-95D6-90F643B49B1C}" presName="Accent4" presStyleCnt="0"/>
      <dgm:spPr/>
    </dgm:pt>
    <dgm:pt modelId="{735C3B24-6FE6-414B-BD91-168F7488C9CC}" type="pres">
      <dgm:prSet presAssocID="{41971EEC-F631-4EC8-95D6-90F643B49B1C}" presName="Accent" presStyleLbl="node1" presStyleIdx="3" presStyleCnt="5"/>
      <dgm:spPr>
        <a:xfrm>
          <a:off x="393868" y="2289263"/>
          <a:ext cx="1317260" cy="1317326"/>
        </a:xfrm>
        <a:prstGeom prst="leftCircularArrow">
          <a:avLst>
            <a:gd name="adj1" fmla="val 10980"/>
            <a:gd name="adj2" fmla="val 1142322"/>
            <a:gd name="adj3" fmla="val 6300000"/>
            <a:gd name="adj4" fmla="val 18900000"/>
            <a:gd name="adj5" fmla="val 125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fr-FR"/>
        </a:p>
      </dgm:t>
    </dgm:pt>
    <dgm:pt modelId="{07C30683-9FB0-4E74-BC7A-642C881D3BDB}" type="pres">
      <dgm:prSet presAssocID="{41971EEC-F631-4EC8-95D6-90F643B49B1C}" presName="Parent4" presStyleLbl="revTx" presStyleIdx="3" presStyleCnt="5">
        <dgm:presLayoutVars>
          <dgm:chMax val="1"/>
          <dgm:chPref val="1"/>
          <dgm:bulletEnabled val="1"/>
        </dgm:presLayoutVars>
      </dgm:prSet>
      <dgm:spPr>
        <a:prstGeom prst="rect">
          <a:avLst/>
        </a:prstGeom>
      </dgm:spPr>
      <dgm:t>
        <a:bodyPr/>
        <a:lstStyle/>
        <a:p>
          <a:endParaRPr lang="fr-FR"/>
        </a:p>
      </dgm:t>
    </dgm:pt>
    <dgm:pt modelId="{0E474902-1376-4F1D-B1C6-8FA49350E5B5}" type="pres">
      <dgm:prSet presAssocID="{C1CE7B9F-688A-4DE8-A679-C4073AF3CC76}" presName="Accent5" presStyleCnt="0"/>
      <dgm:spPr/>
    </dgm:pt>
    <dgm:pt modelId="{EAA75D26-DDAB-427B-B221-0AC056D3C91C}" type="pres">
      <dgm:prSet presAssocID="{C1CE7B9F-688A-4DE8-A679-C4073AF3CC76}" presName="Accent" presStyleLbl="node1" presStyleIdx="4" presStyleCnt="5"/>
      <dgm:spPr>
        <a:xfrm>
          <a:off x="853464" y="3133747"/>
          <a:ext cx="1131692" cy="1132356"/>
        </a:xfrm>
        <a:prstGeom prst="blockArc">
          <a:avLst>
            <a:gd name="adj1" fmla="val 13500000"/>
            <a:gd name="adj2" fmla="val 10800000"/>
            <a:gd name="adj3" fmla="val 1274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fr-FR"/>
        </a:p>
      </dgm:t>
    </dgm:pt>
    <dgm:pt modelId="{5C59C50D-AA00-4DA3-8EAA-564AF7189017}" type="pres">
      <dgm:prSet presAssocID="{C1CE7B9F-688A-4DE8-A679-C4073AF3CC76}" presName="Parent5" presStyleLbl="revTx" presStyleIdx="4" presStyleCnt="5">
        <dgm:presLayoutVars>
          <dgm:chMax val="1"/>
          <dgm:chPref val="1"/>
          <dgm:bulletEnabled val="1"/>
        </dgm:presLayoutVars>
      </dgm:prSet>
      <dgm:spPr>
        <a:prstGeom prst="rect">
          <a:avLst/>
        </a:prstGeom>
      </dgm:spPr>
      <dgm:t>
        <a:bodyPr/>
        <a:lstStyle/>
        <a:p>
          <a:endParaRPr lang="fr-FR"/>
        </a:p>
      </dgm:t>
    </dgm:pt>
  </dgm:ptLst>
  <dgm:cxnLst>
    <dgm:cxn modelId="{38EE5F7A-4C01-4A2E-95BB-DE1D3B67A4CB}" srcId="{8D6B28D3-10A4-431E-A33D-6726B545B6E7}" destId="{88FE8663-BF97-4951-BA96-F09F6571A06E}" srcOrd="1" destOrd="0" parTransId="{B3BFE9B5-C68D-4A8D-A7D7-9880E3308F7D}" sibTransId="{95ABCCBE-4F9E-4B01-A6D8-8ED7684F4A3C}"/>
    <dgm:cxn modelId="{4F574B3F-C702-408A-9ABC-D11C613BCC5E}" type="presOf" srcId="{41971EEC-F631-4EC8-95D6-90F643B49B1C}" destId="{07C30683-9FB0-4E74-BC7A-642C881D3BDB}" srcOrd="0" destOrd="0" presId="urn:microsoft.com/office/officeart/2009/layout/CircleArrowProcess"/>
    <dgm:cxn modelId="{C4865208-8E66-4B14-8365-576C029A1164}" srcId="{8D6B28D3-10A4-431E-A33D-6726B545B6E7}" destId="{41971EEC-F631-4EC8-95D6-90F643B49B1C}" srcOrd="3" destOrd="0" parTransId="{E5C06668-5FF9-498D-822D-C296C5756A4F}" sibTransId="{C21A56C1-9E5B-4241-B7EE-C0B8A0244F90}"/>
    <dgm:cxn modelId="{C3E16D56-FC24-4992-8DA8-EFACFC6FFC2D}" type="presOf" srcId="{88FE8663-BF97-4951-BA96-F09F6571A06E}" destId="{466365B3-67EA-46A8-8CD0-A43B8D93B004}" srcOrd="0" destOrd="0" presId="urn:microsoft.com/office/officeart/2009/layout/CircleArrowProcess"/>
    <dgm:cxn modelId="{D16D40E6-52C1-4B27-8A86-CF5DC40E2986}" type="presOf" srcId="{C1CE7B9F-688A-4DE8-A679-C4073AF3CC76}" destId="{5C59C50D-AA00-4DA3-8EAA-564AF7189017}" srcOrd="0" destOrd="0" presId="urn:microsoft.com/office/officeart/2009/layout/CircleArrowProcess"/>
    <dgm:cxn modelId="{9D18CD8A-A6DC-44AE-B192-127A416E28B1}" srcId="{8D6B28D3-10A4-431E-A33D-6726B545B6E7}" destId="{E15172C8-A2AC-4321-8AD5-09747778B834}" srcOrd="2" destOrd="0" parTransId="{A5A323F4-B4D9-4073-85A8-F132B436496E}" sibTransId="{5A588287-1330-474F-803B-ADCFA13F93D0}"/>
    <dgm:cxn modelId="{B3E90645-5373-4FDB-AB49-43572BE5BB1F}" type="presOf" srcId="{8D6B28D3-10A4-431E-A33D-6726B545B6E7}" destId="{9A5E5296-2FAC-412A-A9B8-5D0E130B131C}" srcOrd="0" destOrd="0" presId="urn:microsoft.com/office/officeart/2009/layout/CircleArrowProcess"/>
    <dgm:cxn modelId="{EBB92177-03C4-48D6-BAF2-38D1A8D1F49A}" srcId="{8D6B28D3-10A4-431E-A33D-6726B545B6E7}" destId="{C1CE7B9F-688A-4DE8-A679-C4073AF3CC76}" srcOrd="4" destOrd="0" parTransId="{C9C3FD87-C98C-4381-8150-8B1AA9D79AEB}" sibTransId="{D1A952D5-8A57-47EA-BA55-E32CEF638FBB}"/>
    <dgm:cxn modelId="{FC126344-3C10-4139-8185-3284ADD88528}" srcId="{8D6B28D3-10A4-431E-A33D-6726B545B6E7}" destId="{BEC0153C-3E8B-4939-93F3-DAF4B453DA27}" srcOrd="0" destOrd="0" parTransId="{CBC90BD9-77EA-4DA3-AB8C-2FF7852E5B55}" sibTransId="{B3F0D2C6-E65C-45CC-924D-A916FB6B52B3}"/>
    <dgm:cxn modelId="{8690958E-E04D-42FA-A790-5D66B04587DC}" type="presOf" srcId="{BEC0153C-3E8B-4939-93F3-DAF4B453DA27}" destId="{9C67E6EF-EDD5-43A0-B2C2-004697EF574A}" srcOrd="0" destOrd="0" presId="urn:microsoft.com/office/officeart/2009/layout/CircleArrowProcess"/>
    <dgm:cxn modelId="{24D9AFF0-2DDF-4333-AAA7-0658CABBCCC4}" type="presOf" srcId="{E15172C8-A2AC-4321-8AD5-09747778B834}" destId="{684F7B62-B938-4431-9BD9-EF14FE7FB868}" srcOrd="0" destOrd="0" presId="urn:microsoft.com/office/officeart/2009/layout/CircleArrowProcess"/>
    <dgm:cxn modelId="{7D400487-C233-44D8-94E9-C260FEC4F292}" type="presParOf" srcId="{9A5E5296-2FAC-412A-A9B8-5D0E130B131C}" destId="{ECB96313-6C3C-4B62-9FA2-CA41A613AD3C}" srcOrd="0" destOrd="0" presId="urn:microsoft.com/office/officeart/2009/layout/CircleArrowProcess"/>
    <dgm:cxn modelId="{B5B7FE27-F3F2-4726-9C59-7EFC301C3582}" type="presParOf" srcId="{ECB96313-6C3C-4B62-9FA2-CA41A613AD3C}" destId="{B0E3CBE7-E00B-4B50-8BEC-A1F395799A11}" srcOrd="0" destOrd="0" presId="urn:microsoft.com/office/officeart/2009/layout/CircleArrowProcess"/>
    <dgm:cxn modelId="{EC7A1739-B48A-418D-A73C-8ACDD62B1C38}" type="presParOf" srcId="{9A5E5296-2FAC-412A-A9B8-5D0E130B131C}" destId="{9C67E6EF-EDD5-43A0-B2C2-004697EF574A}" srcOrd="1" destOrd="0" presId="urn:microsoft.com/office/officeart/2009/layout/CircleArrowProcess"/>
    <dgm:cxn modelId="{A354EE4D-263B-4E94-B572-9C31B568C82F}" type="presParOf" srcId="{9A5E5296-2FAC-412A-A9B8-5D0E130B131C}" destId="{0716724F-C70F-410F-881D-FBA11E49988A}" srcOrd="2" destOrd="0" presId="urn:microsoft.com/office/officeart/2009/layout/CircleArrowProcess"/>
    <dgm:cxn modelId="{4592AEB0-5E30-422E-9E96-363F22899D56}" type="presParOf" srcId="{0716724F-C70F-410F-881D-FBA11E49988A}" destId="{B0573757-D5E7-4BCF-8FA9-F155E339881E}" srcOrd="0" destOrd="0" presId="urn:microsoft.com/office/officeart/2009/layout/CircleArrowProcess"/>
    <dgm:cxn modelId="{7C43226D-76F4-4BF6-85E7-EEB6C5651E37}" type="presParOf" srcId="{9A5E5296-2FAC-412A-A9B8-5D0E130B131C}" destId="{466365B3-67EA-46A8-8CD0-A43B8D93B004}" srcOrd="3" destOrd="0" presId="urn:microsoft.com/office/officeart/2009/layout/CircleArrowProcess"/>
    <dgm:cxn modelId="{7D0AE06B-9479-4E18-842C-FFA69D351A43}" type="presParOf" srcId="{9A5E5296-2FAC-412A-A9B8-5D0E130B131C}" destId="{C29B0D46-ADD1-4362-8245-275BD3D1CE6B}" srcOrd="4" destOrd="0" presId="urn:microsoft.com/office/officeart/2009/layout/CircleArrowProcess"/>
    <dgm:cxn modelId="{8BBF243B-83AC-4F8B-938D-2194218E9E26}" type="presParOf" srcId="{C29B0D46-ADD1-4362-8245-275BD3D1CE6B}" destId="{327183D2-FCCC-4109-870D-9D35C3CFE511}" srcOrd="0" destOrd="0" presId="urn:microsoft.com/office/officeart/2009/layout/CircleArrowProcess"/>
    <dgm:cxn modelId="{E1367390-6884-46DC-B578-132E7BA33341}" type="presParOf" srcId="{9A5E5296-2FAC-412A-A9B8-5D0E130B131C}" destId="{684F7B62-B938-4431-9BD9-EF14FE7FB868}" srcOrd="5" destOrd="0" presId="urn:microsoft.com/office/officeart/2009/layout/CircleArrowProcess"/>
    <dgm:cxn modelId="{462453FA-1E15-4BAA-B32D-07F63520DDD8}" type="presParOf" srcId="{9A5E5296-2FAC-412A-A9B8-5D0E130B131C}" destId="{4666F70C-AEF4-4BDD-B508-0F7601461075}" srcOrd="6" destOrd="0" presId="urn:microsoft.com/office/officeart/2009/layout/CircleArrowProcess"/>
    <dgm:cxn modelId="{939ADD7E-B229-476F-9B68-9B39FAA2A51A}" type="presParOf" srcId="{4666F70C-AEF4-4BDD-B508-0F7601461075}" destId="{735C3B24-6FE6-414B-BD91-168F7488C9CC}" srcOrd="0" destOrd="0" presId="urn:microsoft.com/office/officeart/2009/layout/CircleArrowProcess"/>
    <dgm:cxn modelId="{EDEAFEAA-6233-4F7D-8879-E753735E3287}" type="presParOf" srcId="{9A5E5296-2FAC-412A-A9B8-5D0E130B131C}" destId="{07C30683-9FB0-4E74-BC7A-642C881D3BDB}" srcOrd="7" destOrd="0" presId="urn:microsoft.com/office/officeart/2009/layout/CircleArrowProcess"/>
    <dgm:cxn modelId="{26B1E490-1E30-4EDB-B52F-036BE6C3D779}" type="presParOf" srcId="{9A5E5296-2FAC-412A-A9B8-5D0E130B131C}" destId="{0E474902-1376-4F1D-B1C6-8FA49350E5B5}" srcOrd="8" destOrd="0" presId="urn:microsoft.com/office/officeart/2009/layout/CircleArrowProcess"/>
    <dgm:cxn modelId="{7522D78E-38A5-44A6-BFF8-DC616FEE1892}" type="presParOf" srcId="{0E474902-1376-4F1D-B1C6-8FA49350E5B5}" destId="{EAA75D26-DDAB-427B-B221-0AC056D3C91C}" srcOrd="0" destOrd="0" presId="urn:microsoft.com/office/officeart/2009/layout/CircleArrowProcess"/>
    <dgm:cxn modelId="{E96942D3-9B6F-4B74-B112-766C26BE6630}" type="presParOf" srcId="{9A5E5296-2FAC-412A-A9B8-5D0E130B131C}" destId="{5C59C50D-AA00-4DA3-8EAA-564AF7189017}" srcOrd="9" destOrd="0" presId="urn:microsoft.com/office/officeart/2009/layout/CircleArrowProcess"/>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E3CBE7-E00B-4B50-8BEC-A1F395799A11}">
      <dsp:nvSpPr>
        <dsp:cNvPr id="0" name=""/>
        <dsp:cNvSpPr/>
      </dsp:nvSpPr>
      <dsp:spPr>
        <a:xfrm>
          <a:off x="777094" y="0"/>
          <a:ext cx="1268307" cy="1268371"/>
        </a:xfrm>
        <a:prstGeom prst="circularArrow">
          <a:avLst>
            <a:gd name="adj1" fmla="val 10980"/>
            <a:gd name="adj2" fmla="val 1142322"/>
            <a:gd name="adj3" fmla="val 4500000"/>
            <a:gd name="adj4" fmla="val 10800000"/>
            <a:gd name="adj5" fmla="val 125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9C67E6EF-EDD5-43A0-B2C2-004697EF574A}">
      <dsp:nvSpPr>
        <dsp:cNvPr id="0" name=""/>
        <dsp:cNvSpPr/>
      </dsp:nvSpPr>
      <dsp:spPr>
        <a:xfrm>
          <a:off x="1057116" y="459365"/>
          <a:ext cx="707787" cy="353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fr-FR" sz="2300" kern="1200" dirty="0" smtClean="0">
              <a:solidFill>
                <a:sysClr val="windowText" lastClr="000000">
                  <a:hueOff val="0"/>
                  <a:satOff val="0"/>
                  <a:lumOff val="0"/>
                  <a:alphaOff val="0"/>
                </a:sysClr>
              </a:solidFill>
              <a:latin typeface="Calibri"/>
              <a:ea typeface="+mn-ea"/>
              <a:cs typeface="+mn-cs"/>
            </a:rPr>
            <a:t>1</a:t>
          </a:r>
          <a:endParaRPr lang="fr-FR" sz="2300" kern="1200" dirty="0">
            <a:solidFill>
              <a:sysClr val="windowText" lastClr="000000">
                <a:hueOff val="0"/>
                <a:satOff val="0"/>
                <a:lumOff val="0"/>
                <a:alphaOff val="0"/>
              </a:sysClr>
            </a:solidFill>
            <a:latin typeface="Calibri"/>
            <a:ea typeface="+mn-ea"/>
            <a:cs typeface="+mn-cs"/>
          </a:endParaRPr>
        </a:p>
      </dsp:txBody>
      <dsp:txXfrm>
        <a:off x="1057116" y="459365"/>
        <a:ext cx="707787" cy="353735"/>
      </dsp:txXfrm>
    </dsp:sp>
    <dsp:sp modelId="{B0573757-D5E7-4BCF-8FA9-F155E339881E}">
      <dsp:nvSpPr>
        <dsp:cNvPr id="0" name=""/>
        <dsp:cNvSpPr/>
      </dsp:nvSpPr>
      <dsp:spPr>
        <a:xfrm>
          <a:off x="424747" y="728761"/>
          <a:ext cx="1268307" cy="1268371"/>
        </a:xfrm>
        <a:prstGeom prst="leftCircularArrow">
          <a:avLst>
            <a:gd name="adj1" fmla="val 10980"/>
            <a:gd name="adj2" fmla="val 1142322"/>
            <a:gd name="adj3" fmla="val 6300000"/>
            <a:gd name="adj4" fmla="val 18900000"/>
            <a:gd name="adj5" fmla="val 125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466365B3-67EA-46A8-8CD0-A43B8D93B004}">
      <dsp:nvSpPr>
        <dsp:cNvPr id="0" name=""/>
        <dsp:cNvSpPr/>
      </dsp:nvSpPr>
      <dsp:spPr>
        <a:xfrm>
          <a:off x="703342" y="1189763"/>
          <a:ext cx="707787" cy="353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fr-FR" sz="2300" kern="1200" dirty="0" smtClean="0">
              <a:solidFill>
                <a:sysClr val="windowText" lastClr="000000">
                  <a:hueOff val="0"/>
                  <a:satOff val="0"/>
                  <a:lumOff val="0"/>
                  <a:alphaOff val="0"/>
                </a:sysClr>
              </a:solidFill>
              <a:latin typeface="Calibri"/>
              <a:ea typeface="+mn-ea"/>
              <a:cs typeface="+mn-cs"/>
            </a:rPr>
            <a:t>2</a:t>
          </a:r>
          <a:endParaRPr lang="fr-FR" sz="2300" kern="1200" dirty="0">
            <a:solidFill>
              <a:sysClr val="windowText" lastClr="000000">
                <a:hueOff val="0"/>
                <a:satOff val="0"/>
                <a:lumOff val="0"/>
                <a:alphaOff val="0"/>
              </a:sysClr>
            </a:solidFill>
            <a:latin typeface="Calibri"/>
            <a:ea typeface="+mn-ea"/>
            <a:cs typeface="+mn-cs"/>
          </a:endParaRPr>
        </a:p>
      </dsp:txBody>
      <dsp:txXfrm>
        <a:off x="703342" y="1189763"/>
        <a:ext cx="707787" cy="353735"/>
      </dsp:txXfrm>
    </dsp:sp>
    <dsp:sp modelId="{327183D2-FCCC-4109-870D-9D35C3CFE511}">
      <dsp:nvSpPr>
        <dsp:cNvPr id="0" name=""/>
        <dsp:cNvSpPr/>
      </dsp:nvSpPr>
      <dsp:spPr>
        <a:xfrm>
          <a:off x="777094" y="1460797"/>
          <a:ext cx="1268307" cy="1268371"/>
        </a:xfrm>
        <a:prstGeom prst="circularArrow">
          <a:avLst>
            <a:gd name="adj1" fmla="val 10980"/>
            <a:gd name="adj2" fmla="val 1142322"/>
            <a:gd name="adj3" fmla="val 4500000"/>
            <a:gd name="adj4" fmla="val 13500000"/>
            <a:gd name="adj5" fmla="val 125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684F7B62-B938-4431-9BD9-EF14FE7FB868}">
      <dsp:nvSpPr>
        <dsp:cNvPr id="0" name=""/>
        <dsp:cNvSpPr/>
      </dsp:nvSpPr>
      <dsp:spPr>
        <a:xfrm>
          <a:off x="1057116" y="1919753"/>
          <a:ext cx="707787" cy="353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fr-FR" sz="2300" kern="1200" dirty="0" smtClean="0">
              <a:solidFill>
                <a:sysClr val="windowText" lastClr="000000">
                  <a:hueOff val="0"/>
                  <a:satOff val="0"/>
                  <a:lumOff val="0"/>
                  <a:alphaOff val="0"/>
                </a:sysClr>
              </a:solidFill>
              <a:latin typeface="Calibri"/>
              <a:ea typeface="+mn-ea"/>
              <a:cs typeface="+mn-cs"/>
            </a:rPr>
            <a:t>3</a:t>
          </a:r>
          <a:endParaRPr lang="fr-FR" sz="2300" kern="1200" dirty="0">
            <a:solidFill>
              <a:sysClr val="windowText" lastClr="000000">
                <a:hueOff val="0"/>
                <a:satOff val="0"/>
                <a:lumOff val="0"/>
                <a:alphaOff val="0"/>
              </a:sysClr>
            </a:solidFill>
            <a:latin typeface="Calibri"/>
            <a:ea typeface="+mn-ea"/>
            <a:cs typeface="+mn-cs"/>
          </a:endParaRPr>
        </a:p>
      </dsp:txBody>
      <dsp:txXfrm>
        <a:off x="1057116" y="1919753"/>
        <a:ext cx="707787" cy="353735"/>
      </dsp:txXfrm>
    </dsp:sp>
    <dsp:sp modelId="{735C3B24-6FE6-414B-BD91-168F7488C9CC}">
      <dsp:nvSpPr>
        <dsp:cNvPr id="0" name=""/>
        <dsp:cNvSpPr/>
      </dsp:nvSpPr>
      <dsp:spPr>
        <a:xfrm>
          <a:off x="424747" y="2190786"/>
          <a:ext cx="1268307" cy="1268371"/>
        </a:xfrm>
        <a:prstGeom prst="leftCircularArrow">
          <a:avLst>
            <a:gd name="adj1" fmla="val 10980"/>
            <a:gd name="adj2" fmla="val 1142322"/>
            <a:gd name="adj3" fmla="val 6300000"/>
            <a:gd name="adj4" fmla="val 18900000"/>
            <a:gd name="adj5" fmla="val 125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07C30683-9FB0-4E74-BC7A-642C881D3BDB}">
      <dsp:nvSpPr>
        <dsp:cNvPr id="0" name=""/>
        <dsp:cNvSpPr/>
      </dsp:nvSpPr>
      <dsp:spPr>
        <a:xfrm>
          <a:off x="703342" y="2650151"/>
          <a:ext cx="707787" cy="353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fr-FR" sz="2300" kern="1200" dirty="0">
            <a:solidFill>
              <a:sysClr val="windowText" lastClr="000000">
                <a:hueOff val="0"/>
                <a:satOff val="0"/>
                <a:lumOff val="0"/>
                <a:alphaOff val="0"/>
              </a:sysClr>
            </a:solidFill>
            <a:latin typeface="Calibri"/>
            <a:ea typeface="+mn-ea"/>
            <a:cs typeface="+mn-cs"/>
          </a:endParaRPr>
        </a:p>
      </dsp:txBody>
      <dsp:txXfrm>
        <a:off x="703342" y="2650151"/>
        <a:ext cx="707787" cy="353735"/>
      </dsp:txXfrm>
    </dsp:sp>
    <dsp:sp modelId="{EAA75D26-DDAB-427B-B221-0AC056D3C91C}">
      <dsp:nvSpPr>
        <dsp:cNvPr id="0" name=""/>
        <dsp:cNvSpPr/>
      </dsp:nvSpPr>
      <dsp:spPr>
        <a:xfrm>
          <a:off x="867263" y="3003887"/>
          <a:ext cx="1089636" cy="1090275"/>
        </a:xfrm>
        <a:prstGeom prst="blockArc">
          <a:avLst>
            <a:gd name="adj1" fmla="val 13500000"/>
            <a:gd name="adj2" fmla="val 10800000"/>
            <a:gd name="adj3" fmla="val 1274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5C59C50D-AA00-4DA3-8EAA-564AF7189017}">
      <dsp:nvSpPr>
        <dsp:cNvPr id="0" name=""/>
        <dsp:cNvSpPr/>
      </dsp:nvSpPr>
      <dsp:spPr>
        <a:xfrm>
          <a:off x="1057116" y="3380550"/>
          <a:ext cx="707787" cy="353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fr-FR" sz="2300" kern="1200" dirty="0">
            <a:solidFill>
              <a:sysClr val="windowText" lastClr="000000">
                <a:hueOff val="0"/>
                <a:satOff val="0"/>
                <a:lumOff val="0"/>
                <a:alphaOff val="0"/>
              </a:sysClr>
            </a:solidFill>
            <a:latin typeface="Calibri"/>
            <a:ea typeface="+mn-ea"/>
            <a:cs typeface="+mn-cs"/>
          </a:endParaRPr>
        </a:p>
      </dsp:txBody>
      <dsp:txXfrm>
        <a:off x="1057116" y="3380550"/>
        <a:ext cx="707787" cy="353735"/>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1ECBBEB-130E-4721-B6CF-E42BA531F737}" type="datetimeFigureOut">
              <a:rPr lang="fr-FR"/>
              <a:pPr>
                <a:defRPr/>
              </a:pPr>
              <a:t>16/02/2017</a:t>
            </a:fld>
            <a:endParaRPr lang="fr-FR"/>
          </a:p>
        </p:txBody>
      </p:sp>
      <p:sp>
        <p:nvSpPr>
          <p:cNvPr id="4" name="Espace réservé du pied de page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978EE3C-D3D8-41F2-BD55-54687F83FC7A}" type="slidenum">
              <a:rPr lang="fr-FR"/>
              <a:pPr>
                <a:defRPr/>
              </a:pPr>
              <a:t>‹N°›</a:t>
            </a:fld>
            <a:endParaRPr lang="fr-FR"/>
          </a:p>
        </p:txBody>
      </p:sp>
    </p:spTree>
    <p:extLst>
      <p:ext uri="{BB962C8B-B14F-4D97-AF65-F5344CB8AC3E}">
        <p14:creationId xmlns:p14="http://schemas.microsoft.com/office/powerpoint/2010/main" val="3068311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C529F3C-CF11-4BA1-9CC6-1AEFFA78263F}" type="datetimeFigureOut">
              <a:rPr lang="fr-FR"/>
              <a:pPr>
                <a:defRPr/>
              </a:pPr>
              <a:t>16/02/2017</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2B678C8-C3E0-4AFC-A2BB-1CFE65006EC4}" type="slidenum">
              <a:rPr lang="fr-FR"/>
              <a:pPr>
                <a:defRPr/>
              </a:pPr>
              <a:t>‹N°›</a:t>
            </a:fld>
            <a:endParaRPr lang="fr-FR"/>
          </a:p>
        </p:txBody>
      </p:sp>
    </p:spTree>
    <p:extLst>
      <p:ext uri="{BB962C8B-B14F-4D97-AF65-F5344CB8AC3E}">
        <p14:creationId xmlns:p14="http://schemas.microsoft.com/office/powerpoint/2010/main" val="2027883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senat.fr/senateur/bockel_jean_marie04040a.html"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01net.com/editorial/633766/le-piratage-des-voitures-autonomes-pourrait-mener-au-chaos-routier/#bl=http%3A%2F%2Fwww.01net.com%2Feditorial%2F633766%2Fle-piratage-des-voitures-autonomes-pourrait-mener-au-chaos-routier%2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76804"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C9C4B16-6B73-4DC5-A130-18BCA28B7917}" type="slidenum">
              <a:rPr lang="fr-FR" altLang="fr-FR" smtClean="0"/>
              <a:pPr fontAlgn="base">
                <a:spcBef>
                  <a:spcPct val="0"/>
                </a:spcBef>
                <a:spcAft>
                  <a:spcPct val="0"/>
                </a:spcAft>
                <a:defRPr/>
              </a:pPr>
              <a:t>2</a:t>
            </a:fld>
            <a:endParaRPr lang="fr-FR" alt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B678C8-C3E0-4AFC-A2BB-1CFE65006EC4}" type="slidenum">
              <a:rPr lang="fr-FR" smtClean="0"/>
              <a:pPr>
                <a:defRPr/>
              </a:pPr>
              <a:t>29</a:t>
            </a:fld>
            <a:endParaRPr lang="fr-FR"/>
          </a:p>
        </p:txBody>
      </p:sp>
    </p:spTree>
    <p:extLst>
      <p:ext uri="{BB962C8B-B14F-4D97-AF65-F5344CB8AC3E}">
        <p14:creationId xmlns:p14="http://schemas.microsoft.com/office/powerpoint/2010/main" val="2255908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dirty="0" smtClean="0"/>
              <a:t>Changer les poids : virus, attaquant, …</a:t>
            </a:r>
          </a:p>
        </p:txBody>
      </p:sp>
      <p:sp>
        <p:nvSpPr>
          <p:cNvPr id="82948"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60C89E2-D5BD-4512-AC75-D18657A565D6}" type="slidenum">
              <a:rPr lang="fr-FR" altLang="fr-FR" smtClean="0"/>
              <a:pPr fontAlgn="base">
                <a:spcBef>
                  <a:spcPct val="0"/>
                </a:spcBef>
                <a:spcAft>
                  <a:spcPct val="0"/>
                </a:spcAft>
                <a:defRPr/>
              </a:pPr>
              <a:t>32</a:t>
            </a:fld>
            <a:endParaRPr lang="fr-FR" alt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fr-FR" altLang="fr-FR" dirty="0" smtClean="0"/>
              <a:t>Risque = vulnérabilité X menace</a:t>
            </a:r>
          </a:p>
          <a:p>
            <a:pPr eaLnBrk="1" hangingPunct="1">
              <a:spcBef>
                <a:spcPct val="0"/>
              </a:spcBef>
            </a:pPr>
            <a:endParaRPr lang="fr-FR" altLang="fr-FR" dirty="0" smtClean="0"/>
          </a:p>
        </p:txBody>
      </p:sp>
      <p:sp>
        <p:nvSpPr>
          <p:cNvPr id="83972"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85C8BF8-0ED7-4F90-BB83-9CA75AAA28B0}" type="slidenum">
              <a:rPr lang="fr-FR" altLang="fr-FR" smtClean="0"/>
              <a:pPr fontAlgn="base">
                <a:spcBef>
                  <a:spcPct val="0"/>
                </a:spcBef>
                <a:spcAft>
                  <a:spcPct val="0"/>
                </a:spcAft>
                <a:defRPr/>
              </a:pPr>
              <a:t>33</a:t>
            </a:fld>
            <a:endParaRPr lang="fr-FR" alt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Car le 0 défaut n’existe pas. </a:t>
            </a:r>
            <a:endParaRPr lang="fr-FR" dirty="0"/>
          </a:p>
        </p:txBody>
      </p:sp>
      <p:sp>
        <p:nvSpPr>
          <p:cNvPr id="4" name="Espace réservé du numéro de diapositive 3"/>
          <p:cNvSpPr>
            <a:spLocks noGrp="1"/>
          </p:cNvSpPr>
          <p:nvPr>
            <p:ph type="sldNum" sz="quarter" idx="10"/>
          </p:nvPr>
        </p:nvSpPr>
        <p:spPr/>
        <p:txBody>
          <a:bodyPr/>
          <a:lstStyle/>
          <a:p>
            <a:pPr>
              <a:defRPr/>
            </a:pPr>
            <a:fld id="{52B678C8-C3E0-4AFC-A2BB-1CFE65006EC4}" type="slidenum">
              <a:rPr lang="fr-FR" smtClean="0"/>
              <a:pPr>
                <a:defRPr/>
              </a:pPr>
              <a:t>34</a:t>
            </a:fld>
            <a:endParaRPr lang="fr-FR"/>
          </a:p>
        </p:txBody>
      </p:sp>
    </p:spTree>
    <p:extLst>
      <p:ext uri="{BB962C8B-B14F-4D97-AF65-F5344CB8AC3E}">
        <p14:creationId xmlns:p14="http://schemas.microsoft.com/office/powerpoint/2010/main" val="2146796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altLang="fr-FR" dirty="0" smtClean="0"/>
              <a:t>VNC: Virtual Network </a:t>
            </a:r>
            <a:r>
              <a:rPr lang="fr-FR" altLang="fr-FR" dirty="0" err="1" smtClean="0"/>
              <a:t>Computing</a:t>
            </a:r>
            <a:endParaRPr lang="fr-FR" alt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52B678C8-C3E0-4AFC-A2BB-1CFE65006EC4}" type="slidenum">
              <a:rPr lang="fr-FR" smtClean="0"/>
              <a:pPr>
                <a:defRPr/>
              </a:pPr>
              <a:t>35</a:t>
            </a:fld>
            <a:endParaRPr lang="fr-FR"/>
          </a:p>
        </p:txBody>
      </p:sp>
    </p:spTree>
    <p:extLst>
      <p:ext uri="{BB962C8B-B14F-4D97-AF65-F5344CB8AC3E}">
        <p14:creationId xmlns:p14="http://schemas.microsoft.com/office/powerpoint/2010/main" val="3964490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smtClean="0"/>
          </a:p>
        </p:txBody>
      </p:sp>
      <p:sp>
        <p:nvSpPr>
          <p:cNvPr id="4" name="Espace réservé du numéro de diapositive 3"/>
          <p:cNvSpPr>
            <a:spLocks noGrp="1"/>
          </p:cNvSpPr>
          <p:nvPr>
            <p:ph type="sldNum" sz="quarter" idx="5"/>
          </p:nvPr>
        </p:nvSpPr>
        <p:spPr/>
        <p:txBody>
          <a:bodyPr/>
          <a:lstStyle/>
          <a:p>
            <a:pPr>
              <a:defRPr/>
            </a:pPr>
            <a:fld id="{DC7661EB-401A-47E6-B429-9C96FF00F4EF}" type="slidenum">
              <a:rPr lang="fr-FR" smtClean="0"/>
              <a:pPr>
                <a:defRPr/>
              </a:pPr>
              <a:t>39</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smtClean="0"/>
              <a:t>Ces 4 types de menaces sont illustrées dans la suite à travers des exemples d’attaques</a:t>
            </a:r>
          </a:p>
        </p:txBody>
      </p:sp>
      <p:sp>
        <p:nvSpPr>
          <p:cNvPr id="86020"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1A3A4FB-C8DC-45E5-B87D-7E9446115934}" type="slidenum">
              <a:rPr lang="fr-FR" altLang="fr-FR" smtClean="0"/>
              <a:pPr fontAlgn="base">
                <a:spcBef>
                  <a:spcPct val="0"/>
                </a:spcBef>
                <a:spcAft>
                  <a:spcPct val="0"/>
                </a:spcAft>
                <a:defRPr/>
              </a:pPr>
              <a:t>40</a:t>
            </a:fld>
            <a:endParaRPr lang="fr-FR" alt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smtClean="0"/>
          </a:p>
        </p:txBody>
      </p:sp>
      <p:sp>
        <p:nvSpPr>
          <p:cNvPr id="4" name="Espace réservé du numéro de diapositive 3"/>
          <p:cNvSpPr>
            <a:spLocks noGrp="1"/>
          </p:cNvSpPr>
          <p:nvPr>
            <p:ph type="sldNum" sz="quarter" idx="5"/>
          </p:nvPr>
        </p:nvSpPr>
        <p:spPr/>
        <p:txBody>
          <a:bodyPr/>
          <a:lstStyle/>
          <a:p>
            <a:pPr>
              <a:defRPr/>
            </a:pPr>
            <a:fld id="{F9DEC7CF-DB91-475C-855E-DB40FD2FE3E3}" type="slidenum">
              <a:rPr lang="fr-FR" smtClean="0"/>
              <a:pPr>
                <a:defRPr/>
              </a:pPr>
              <a:t>41</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Déroulement d’une attaque avancée (APT</a:t>
            </a:r>
            <a:r>
              <a:rPr lang="fr-FR" baseline="0" dirty="0" smtClean="0"/>
              <a:t> – Advanced Persistant </a:t>
            </a:r>
            <a:r>
              <a:rPr lang="fr-FR" baseline="0" dirty="0" err="1" smtClean="0"/>
              <a:t>Threat</a:t>
            </a:r>
            <a:r>
              <a:rPr lang="fr-FR" baseline="0" dirty="0" smtClean="0"/>
              <a:t>)</a:t>
            </a:r>
            <a:r>
              <a:rPr lang="fr-FR" dirty="0" smtClean="0"/>
              <a:t> : Première étape : </a:t>
            </a:r>
            <a:r>
              <a:rPr lang="fr-FR" dirty="0" err="1" smtClean="0"/>
              <a:t>Phishing</a:t>
            </a:r>
            <a:r>
              <a:rPr lang="fr-FR" baseline="0" dirty="0" smtClean="0"/>
              <a:t> mais le </a:t>
            </a:r>
            <a:r>
              <a:rPr lang="fr-FR" baseline="0" dirty="0" err="1" smtClean="0"/>
              <a:t>phishing</a:t>
            </a:r>
            <a:r>
              <a:rPr lang="fr-FR" baseline="0" dirty="0" smtClean="0"/>
              <a:t> n’est qu’une étape. Ici il s’agit d’insister sur l’importance de la tête de pont dans une attaque avancée. </a:t>
            </a:r>
          </a:p>
          <a:p>
            <a:r>
              <a:rPr lang="fr-FR" baseline="0" dirty="0" smtClean="0"/>
              <a:t>Chaque personne peut-être une « tête de pont », qui permettra, à un attaquant, d’accéder au réseau de l’entreprise. Ce réseau contient des documents confidentiels et peut contenir un </a:t>
            </a:r>
          </a:p>
          <a:p>
            <a:r>
              <a:rPr lang="fr-FR" baseline="0" dirty="0" smtClean="0"/>
              <a:t>Fichier avec les mots de passe des utilisateurs. </a:t>
            </a:r>
            <a:endParaRPr lang="fr-FR" dirty="0"/>
          </a:p>
        </p:txBody>
      </p:sp>
      <p:sp>
        <p:nvSpPr>
          <p:cNvPr id="4" name="Espace réservé du numéro de diapositive 3"/>
          <p:cNvSpPr>
            <a:spLocks noGrp="1"/>
          </p:cNvSpPr>
          <p:nvPr>
            <p:ph type="sldNum" sz="quarter" idx="10"/>
          </p:nvPr>
        </p:nvSpPr>
        <p:spPr/>
        <p:txBody>
          <a:bodyPr/>
          <a:lstStyle/>
          <a:p>
            <a:pPr>
              <a:defRPr/>
            </a:pPr>
            <a:fld id="{52B678C8-C3E0-4AFC-A2BB-1CFE65006EC4}" type="slidenum">
              <a:rPr lang="fr-FR" smtClean="0"/>
              <a:pPr>
                <a:defRPr/>
              </a:pPr>
              <a:t>44</a:t>
            </a:fld>
            <a:endParaRPr lang="fr-FR"/>
          </a:p>
        </p:txBody>
      </p:sp>
    </p:spTree>
    <p:extLst>
      <p:ext uri="{BB962C8B-B14F-4D97-AF65-F5344CB8AC3E}">
        <p14:creationId xmlns:p14="http://schemas.microsoft.com/office/powerpoint/2010/main" val="3691834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 manque les sources des statistiques. </a:t>
            </a:r>
          </a:p>
          <a:p>
            <a:r>
              <a:rPr lang="fr-FR" dirty="0" smtClean="0"/>
              <a:t>Evoquer le coût,</a:t>
            </a:r>
            <a:r>
              <a:rPr lang="fr-FR" baseline="0" dirty="0" smtClean="0"/>
              <a:t> pour une entreprise, d’une attaque. Exemple : Yahoo. </a:t>
            </a:r>
            <a:endParaRPr lang="fr-FR" dirty="0"/>
          </a:p>
        </p:txBody>
      </p:sp>
      <p:sp>
        <p:nvSpPr>
          <p:cNvPr id="4" name="Espace réservé du numéro de diapositive 3"/>
          <p:cNvSpPr>
            <a:spLocks noGrp="1"/>
          </p:cNvSpPr>
          <p:nvPr>
            <p:ph type="sldNum" sz="quarter" idx="10"/>
          </p:nvPr>
        </p:nvSpPr>
        <p:spPr/>
        <p:txBody>
          <a:bodyPr/>
          <a:lstStyle/>
          <a:p>
            <a:pPr>
              <a:defRPr/>
            </a:pPr>
            <a:fld id="{52B678C8-C3E0-4AFC-A2BB-1CFE65006EC4}" type="slidenum">
              <a:rPr lang="fr-FR" smtClean="0"/>
              <a:pPr>
                <a:defRPr/>
              </a:pPr>
              <a:t>52</a:t>
            </a:fld>
            <a:endParaRPr lang="fr-FR"/>
          </a:p>
        </p:txBody>
      </p:sp>
    </p:spTree>
    <p:extLst>
      <p:ext uri="{BB962C8B-B14F-4D97-AF65-F5344CB8AC3E}">
        <p14:creationId xmlns:p14="http://schemas.microsoft.com/office/powerpoint/2010/main" val="3295956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smtClean="0"/>
          </a:p>
        </p:txBody>
      </p:sp>
      <p:sp>
        <p:nvSpPr>
          <p:cNvPr id="77828"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40F6267-2C15-423E-BB57-DD249BFA0F37}" type="slidenum">
              <a:rPr lang="fr-FR" altLang="fr-FR" smtClean="0"/>
              <a:pPr fontAlgn="base">
                <a:spcBef>
                  <a:spcPct val="0"/>
                </a:spcBef>
                <a:spcAft>
                  <a:spcPct val="0"/>
                </a:spcAft>
                <a:defRPr/>
              </a:pPr>
              <a:t>3</a:t>
            </a:fld>
            <a:endParaRPr lang="fr-FR" alt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Espace réservé des commentaires 2"/>
          <p:cNvSpPr>
            <a:spLocks noGrp="1"/>
          </p:cNvSpPr>
          <p:nvPr>
            <p:ph type="body" idx="1"/>
          </p:nvPr>
        </p:nvSpPr>
        <p:spPr bwMode="auto">
          <a:xfrm>
            <a:off x="258060" y="4715907"/>
            <a:ext cx="6352365" cy="4467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dirty="0" smtClean="0"/>
              <a:t>Dans le l</a:t>
            </a:r>
            <a:r>
              <a:rPr lang="fr-FR" altLang="fr-FR" i="1" dirty="0" smtClean="0"/>
              <a:t>ivre blanc de 2008 apparait la notion de la</a:t>
            </a:r>
            <a:r>
              <a:rPr lang="fr-FR" altLang="fr-FR" dirty="0" smtClean="0"/>
              <a:t> sécurité des systèmes d’information </a:t>
            </a:r>
            <a:r>
              <a:rPr lang="fr-FR" altLang="fr-FR" i="1" dirty="0" smtClean="0"/>
              <a:t>« La France doit garder un domaine de souveraineté, concentré sur les capacités nécessaires au maintien de l’autonomie stratégique et politique de la nation : la dissuasion nucléaire, le secteur des missiles balistiques, les sous-marins nucléaires d’attaque, la sécurité des systèmes d’information font partie de ce premier cercle. » p.318</a:t>
            </a:r>
            <a:endParaRPr lang="fr-FR" altLang="fr-FR" dirty="0" smtClean="0"/>
          </a:p>
          <a:p>
            <a:pPr eaLnBrk="1" hangingPunct="1">
              <a:spcBef>
                <a:spcPct val="0"/>
              </a:spcBef>
            </a:pPr>
            <a:endParaRPr lang="fr-FR" altLang="fr-FR" dirty="0" smtClean="0"/>
          </a:p>
          <a:p>
            <a:pPr eaLnBrk="1" hangingPunct="1">
              <a:spcBef>
                <a:spcPct val="0"/>
              </a:spcBef>
            </a:pPr>
            <a:r>
              <a:rPr lang="fr-FR" altLang="fr-FR" dirty="0" smtClean="0"/>
              <a:t>Rapport sénatorial 2012 </a:t>
            </a:r>
            <a:r>
              <a:rPr lang="fr-FR" altLang="fr-FR" dirty="0" smtClean="0">
                <a:hlinkClick r:id="rId3" action="ppaction://hlinkfile"/>
              </a:rPr>
              <a:t>Jean-Marie BOCKEL</a:t>
            </a:r>
            <a:r>
              <a:rPr lang="fr-FR" altLang="fr-FR" dirty="0" smtClean="0"/>
              <a:t>,</a:t>
            </a:r>
          </a:p>
          <a:p>
            <a:pPr eaLnBrk="1" hangingPunct="1">
              <a:spcBef>
                <a:spcPct val="0"/>
              </a:spcBef>
            </a:pPr>
            <a:r>
              <a:rPr lang="fr-FR" altLang="fr-FR" dirty="0" smtClean="0"/>
              <a:t>http://www.senat.fr/rap/r11-681/r11-681.html</a:t>
            </a:r>
          </a:p>
          <a:p>
            <a:pPr eaLnBrk="1" hangingPunct="1">
              <a:spcBef>
                <a:spcPct val="0"/>
              </a:spcBef>
            </a:pPr>
            <a:endParaRPr lang="fr-FR" altLang="fr-FR" dirty="0" smtClean="0"/>
          </a:p>
          <a:p>
            <a:pPr eaLnBrk="1" hangingPunct="1">
              <a:spcBef>
                <a:spcPct val="0"/>
              </a:spcBef>
            </a:pPr>
            <a:r>
              <a:rPr lang="fr-FR" altLang="fr-FR" dirty="0" smtClean="0"/>
              <a:t>Livre blanc 2013 </a:t>
            </a:r>
          </a:p>
          <a:p>
            <a:pPr eaLnBrk="1" hangingPunct="1">
              <a:spcBef>
                <a:spcPct val="0"/>
              </a:spcBef>
            </a:pPr>
            <a:r>
              <a:rPr lang="fr-FR" altLang="fr-FR" dirty="0" smtClean="0"/>
              <a:t>http://www.defense.gouv.fr/portail-defense/enjeux2/politique-de-defense/le-livre-blanc-sur-la-defense-et-la-securite-nationale-2013/livre-blanc-2013</a:t>
            </a:r>
          </a:p>
          <a:p>
            <a:pPr eaLnBrk="1" hangingPunct="1">
              <a:spcBef>
                <a:spcPct val="0"/>
              </a:spcBef>
            </a:pPr>
            <a:endParaRPr lang="fr-FR" altLang="fr-FR" dirty="0" smtClean="0"/>
          </a:p>
          <a:p>
            <a:pPr eaLnBrk="1" hangingPunct="1">
              <a:spcBef>
                <a:spcPct val="0"/>
              </a:spcBef>
            </a:pPr>
            <a:r>
              <a:rPr lang="fr-FR" altLang="fr-FR" dirty="0" smtClean="0"/>
              <a:t>http://archives.strategie.gouv.fr/content/cybersecurite-urgence-na324</a:t>
            </a:r>
          </a:p>
          <a:p>
            <a:pPr eaLnBrk="1" hangingPunct="1">
              <a:spcBef>
                <a:spcPct val="0"/>
              </a:spcBef>
            </a:pPr>
            <a:endParaRPr lang="fr-FR" altLang="fr-FR" dirty="0" smtClean="0"/>
          </a:p>
          <a:p>
            <a:pPr eaLnBrk="1" hangingPunct="1">
              <a:spcBef>
                <a:spcPct val="0"/>
              </a:spcBef>
            </a:pPr>
            <a:r>
              <a:rPr lang="fr-FR" altLang="fr-FR" dirty="0" smtClean="0"/>
              <a:t>Loi de programmation militaire 2014</a:t>
            </a:r>
          </a:p>
          <a:p>
            <a:pPr eaLnBrk="1" hangingPunct="1">
              <a:spcBef>
                <a:spcPct val="0"/>
              </a:spcBef>
            </a:pPr>
            <a:r>
              <a:rPr lang="fr-FR" altLang="fr-FR" dirty="0" smtClean="0"/>
              <a:t>http://www.defense.gouv.fr/portail-defense/enjeux2/politique-de-defense/la-loi-de-programmation-militaire-lpm-2014-2019/la-loi-de-programmation-militaire-lpm-2014-2019</a:t>
            </a:r>
          </a:p>
          <a:p>
            <a:pPr eaLnBrk="1" hangingPunct="1">
              <a:spcBef>
                <a:spcPct val="0"/>
              </a:spcBef>
            </a:pPr>
            <a:r>
              <a:rPr lang="fr-FR" altLang="fr-FR" dirty="0" smtClean="0"/>
              <a:t>Chapitre IV des dispositions relatives à protection des infrastructures vitales contre la </a:t>
            </a:r>
            <a:r>
              <a:rPr lang="fr-FR" altLang="fr-FR" dirty="0" err="1" smtClean="0"/>
              <a:t>cybermenace</a:t>
            </a:r>
            <a:r>
              <a:rPr lang="fr-FR" altLang="fr-FR" dirty="0" smtClean="0"/>
              <a:t> (secteurs transport, énergie, télécommunications, </a:t>
            </a:r>
            <a:r>
              <a:rPr lang="fr-FR" altLang="fr-FR" dirty="0" err="1" smtClean="0"/>
              <a:t>snaté</a:t>
            </a:r>
            <a:r>
              <a:rPr lang="fr-FR" altLang="fr-FR" dirty="0" smtClean="0"/>
              <a:t>, …). : obligation de sécurisation des systèmes d’information vitaux par des produits et services qualifiés par l’ANSSI (service du premier ministre). </a:t>
            </a:r>
          </a:p>
        </p:txBody>
      </p:sp>
      <p:sp>
        <p:nvSpPr>
          <p:cNvPr id="88068"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DE6873E-4333-4B98-BC0D-8D1E9B41A6AD}" type="slidenum">
              <a:rPr lang="fr-FR" altLang="fr-FR" smtClean="0"/>
              <a:pPr fontAlgn="base">
                <a:spcBef>
                  <a:spcPct val="0"/>
                </a:spcBef>
                <a:spcAft>
                  <a:spcPct val="0"/>
                </a:spcAft>
                <a:defRPr/>
              </a:pPr>
              <a:t>55</a:t>
            </a:fld>
            <a:endParaRPr lang="fr-FR" alt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smtClean="0"/>
          </a:p>
        </p:txBody>
      </p:sp>
      <p:sp>
        <p:nvSpPr>
          <p:cNvPr id="89092"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7676A60-8715-4C54-A593-3220F72CCB6C}" type="slidenum">
              <a:rPr lang="fr-FR" altLang="fr-FR" smtClean="0"/>
              <a:pPr fontAlgn="base">
                <a:spcBef>
                  <a:spcPct val="0"/>
                </a:spcBef>
                <a:spcAft>
                  <a:spcPct val="0"/>
                </a:spcAft>
                <a:defRPr/>
              </a:pPr>
              <a:t>56</a:t>
            </a:fld>
            <a:endParaRPr lang="fr-FR" alt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a:t>
            </a:r>
            <a:r>
              <a:rPr lang="fr-FR" baseline="0" dirty="0" smtClean="0"/>
              <a:t> cybersécurité se compose de trois éléments : </a:t>
            </a:r>
          </a:p>
          <a:p>
            <a:pPr marL="171450" indent="-171450">
              <a:buFontTx/>
              <a:buChar char="-"/>
            </a:pPr>
            <a:r>
              <a:rPr lang="fr-FR" baseline="0" dirty="0" smtClean="0"/>
              <a:t>La sécurité des systèmes d’information (phase en amont) qui sert à protéger (qui doit concerner tout le monde) ; </a:t>
            </a:r>
          </a:p>
          <a:p>
            <a:pPr marL="171450" indent="-171450">
              <a:buFontTx/>
              <a:buChar char="-"/>
            </a:pPr>
            <a:r>
              <a:rPr lang="fr-FR" baseline="0" dirty="0" smtClean="0"/>
              <a:t>La cyberdéfense qui est la phase de riposte à l’attaque (qui concerne les spécialistes de la cybersécurité) ;</a:t>
            </a:r>
          </a:p>
          <a:p>
            <a:pPr marL="171450" indent="-171450">
              <a:buFontTx/>
              <a:buChar char="-"/>
            </a:pPr>
            <a:r>
              <a:rPr lang="fr-FR" baseline="0" dirty="0" smtClean="0"/>
              <a:t>La cybercriminalité qui vient sanctionner les attaques informatiques (qui concerne également spécialistes de la cybersécurité)</a:t>
            </a:r>
          </a:p>
          <a:p>
            <a:pPr marL="171450" indent="-171450">
              <a:buFontTx/>
              <a:buChar char="-"/>
            </a:pPr>
            <a:endParaRPr lang="fr-FR" baseline="0" dirty="0" smtClean="0"/>
          </a:p>
          <a:p>
            <a:pPr marL="0" indent="0">
              <a:buFontTx/>
              <a:buNone/>
            </a:pPr>
            <a:r>
              <a:rPr lang="fr-FR" baseline="0" dirty="0" smtClean="0"/>
              <a:t>L’organisation de la sécurité en France se calque sur cette définition et les acteurs ont des rôles bien définis. Ainsi, l’ANSSI s’occupe aussi bien de SSI que de cyberdéfense et très légèrement de cybercriminalité. En revanche, l’OCLCTIC s’occupe uniquement de cybercriminalité. </a:t>
            </a:r>
            <a:endParaRPr lang="fr-FR" dirty="0"/>
          </a:p>
        </p:txBody>
      </p:sp>
      <p:sp>
        <p:nvSpPr>
          <p:cNvPr id="4" name="Espace réservé du numéro de diapositive 3"/>
          <p:cNvSpPr>
            <a:spLocks noGrp="1"/>
          </p:cNvSpPr>
          <p:nvPr>
            <p:ph type="sldNum" sz="quarter" idx="10"/>
          </p:nvPr>
        </p:nvSpPr>
        <p:spPr/>
        <p:txBody>
          <a:bodyPr/>
          <a:lstStyle/>
          <a:p>
            <a:pPr>
              <a:defRPr/>
            </a:pPr>
            <a:fld id="{52B678C8-C3E0-4AFC-A2BB-1CFE65006EC4}" type="slidenum">
              <a:rPr lang="fr-FR" smtClean="0"/>
              <a:pPr>
                <a:defRPr/>
              </a:pPr>
              <a:t>57</a:t>
            </a:fld>
            <a:endParaRPr lang="fr-FR"/>
          </a:p>
        </p:txBody>
      </p:sp>
    </p:spTree>
    <p:extLst>
      <p:ext uri="{BB962C8B-B14F-4D97-AF65-F5344CB8AC3E}">
        <p14:creationId xmlns:p14="http://schemas.microsoft.com/office/powerpoint/2010/main" val="3376312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LCEN : Loi pour la confiance dans</a:t>
            </a:r>
            <a:r>
              <a:rPr lang="fr-FR" baseline="0" dirty="0" smtClean="0"/>
              <a:t> l’économie numérique</a:t>
            </a:r>
            <a:endParaRPr lang="fr-FR" dirty="0"/>
          </a:p>
        </p:txBody>
      </p:sp>
      <p:sp>
        <p:nvSpPr>
          <p:cNvPr id="4" name="Espace réservé du numéro de diapositive 3"/>
          <p:cNvSpPr>
            <a:spLocks noGrp="1"/>
          </p:cNvSpPr>
          <p:nvPr>
            <p:ph type="sldNum" sz="quarter" idx="10"/>
          </p:nvPr>
        </p:nvSpPr>
        <p:spPr/>
        <p:txBody>
          <a:bodyPr/>
          <a:lstStyle/>
          <a:p>
            <a:pPr>
              <a:defRPr/>
            </a:pPr>
            <a:fld id="{52B678C8-C3E0-4AFC-A2BB-1CFE65006EC4}" type="slidenum">
              <a:rPr lang="fr-FR" smtClean="0"/>
              <a:pPr>
                <a:defRPr/>
              </a:pPr>
              <a:t>62</a:t>
            </a:fld>
            <a:endParaRPr lang="fr-FR"/>
          </a:p>
        </p:txBody>
      </p:sp>
    </p:spTree>
    <p:extLst>
      <p:ext uri="{BB962C8B-B14F-4D97-AF65-F5344CB8AC3E}">
        <p14:creationId xmlns:p14="http://schemas.microsoft.com/office/powerpoint/2010/main" val="3722182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Exemple : Une base de données de site Internet.</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pPr>
              <a:defRPr/>
            </a:pPr>
            <a:fld id="{52B678C8-C3E0-4AFC-A2BB-1CFE65006EC4}" type="slidenum">
              <a:rPr lang="fr-FR" smtClean="0"/>
              <a:pPr>
                <a:defRPr/>
              </a:pPr>
              <a:t>63</a:t>
            </a:fld>
            <a:endParaRPr lang="fr-FR"/>
          </a:p>
        </p:txBody>
      </p:sp>
    </p:spTree>
    <p:extLst>
      <p:ext uri="{BB962C8B-B14F-4D97-AF65-F5344CB8AC3E}">
        <p14:creationId xmlns:p14="http://schemas.microsoft.com/office/powerpoint/2010/main" val="1579235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78852"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7E49500-8A9C-4E55-B404-75983016E308}" type="slidenum">
              <a:rPr lang="fr-FR" altLang="fr-FR" smtClean="0"/>
              <a:pPr fontAlgn="base">
                <a:spcBef>
                  <a:spcPct val="0"/>
                </a:spcBef>
                <a:spcAft>
                  <a:spcPct val="0"/>
                </a:spcAft>
                <a:defRPr/>
              </a:pPr>
              <a:t>7</a:t>
            </a:fld>
            <a:endParaRPr lang="fr-FR" alt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B678C8-C3E0-4AFC-A2BB-1CFE65006EC4}" type="slidenum">
              <a:rPr lang="fr-FR" smtClean="0"/>
              <a:pPr>
                <a:defRPr/>
              </a:pPr>
              <a:t>11</a:t>
            </a:fld>
            <a:endParaRPr lang="fr-FR"/>
          </a:p>
        </p:txBody>
      </p:sp>
    </p:spTree>
    <p:extLst>
      <p:ext uri="{BB962C8B-B14F-4D97-AF65-F5344CB8AC3E}">
        <p14:creationId xmlns:p14="http://schemas.microsoft.com/office/powerpoint/2010/main" val="1420535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xfrm>
            <a:off x="900113" y="742950"/>
            <a:ext cx="4962525" cy="3722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smtClean="0"/>
          </a:p>
        </p:txBody>
      </p:sp>
      <p:sp>
        <p:nvSpPr>
          <p:cNvPr id="4" name="Espace réservé du numéro de diapositive 3"/>
          <p:cNvSpPr>
            <a:spLocks noGrp="1"/>
          </p:cNvSpPr>
          <p:nvPr>
            <p:ph type="sldNum" sz="quarter" idx="5"/>
          </p:nvPr>
        </p:nvSpPr>
        <p:spPr/>
        <p:txBody>
          <a:bodyPr/>
          <a:lstStyle/>
          <a:p>
            <a:pPr>
              <a:defRPr/>
            </a:pPr>
            <a:fld id="{808C914D-CAF1-4FD8-B845-E194D2F43188}" type="slidenum">
              <a:rPr lang="fr-FR" smtClean="0"/>
              <a:pPr>
                <a:defRPr/>
              </a:pPr>
              <a:t>14</a:t>
            </a:fld>
            <a:endParaRPr lang="fr-FR"/>
          </a:p>
        </p:txBody>
      </p:sp>
      <p:sp>
        <p:nvSpPr>
          <p:cNvPr id="37893" name="ZoneTexte 4"/>
          <p:cNvSpPr txBox="1">
            <a:spLocks noChangeArrowheads="1"/>
          </p:cNvSpPr>
          <p:nvPr/>
        </p:nvSpPr>
        <p:spPr bwMode="auto">
          <a:xfrm>
            <a:off x="1243093" y="1211727"/>
            <a:ext cx="926813" cy="2154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fr-FR" altLang="fr-FR" sz="800"/>
              <a:t>Attaque sur Bercy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xfrm>
            <a:off x="900113" y="742950"/>
            <a:ext cx="4962525" cy="3722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smtClean="0"/>
          </a:p>
        </p:txBody>
      </p:sp>
      <p:sp>
        <p:nvSpPr>
          <p:cNvPr id="4" name="Espace réservé du numéro de diapositive 3"/>
          <p:cNvSpPr>
            <a:spLocks noGrp="1"/>
          </p:cNvSpPr>
          <p:nvPr>
            <p:ph type="sldNum" sz="quarter" idx="5"/>
          </p:nvPr>
        </p:nvSpPr>
        <p:spPr/>
        <p:txBody>
          <a:bodyPr/>
          <a:lstStyle/>
          <a:p>
            <a:pPr>
              <a:defRPr/>
            </a:pPr>
            <a:fld id="{7A3359E4-1FDA-4B7C-9D6D-3D013F54393E}" type="slidenum">
              <a:rPr lang="fr-FR" smtClean="0"/>
              <a:pPr>
                <a:defRPr/>
              </a:pPr>
              <a:t>15</a:t>
            </a:fld>
            <a:endParaRPr lang="fr-FR"/>
          </a:p>
        </p:txBody>
      </p:sp>
      <p:sp>
        <p:nvSpPr>
          <p:cNvPr id="38917" name="ZoneTexte 4"/>
          <p:cNvSpPr txBox="1">
            <a:spLocks noChangeArrowheads="1"/>
          </p:cNvSpPr>
          <p:nvPr/>
        </p:nvSpPr>
        <p:spPr bwMode="auto">
          <a:xfrm>
            <a:off x="1243093" y="1211727"/>
            <a:ext cx="926813" cy="2154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fr-FR" altLang="fr-FR" sz="800"/>
              <a:t>Attaque sur Bercy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ltLang="fr-FR" dirty="0" smtClean="0"/>
              <a:t>En complément</a:t>
            </a:r>
            <a:r>
              <a:rPr lang="fr-FR" altLang="fr-FR" baseline="0" dirty="0" smtClean="0"/>
              <a:t> de </a:t>
            </a:r>
            <a:r>
              <a:rPr lang="fr-FR" altLang="fr-FR" dirty="0" smtClean="0"/>
              <a:t>l’infographie, mentionner également la fuite de données sensibles chez Sony </a:t>
            </a:r>
            <a:r>
              <a:rPr lang="fr-FR" altLang="fr-FR" dirty="0" err="1" smtClean="0"/>
              <a:t>Pictures</a:t>
            </a:r>
            <a:r>
              <a:rPr lang="fr-FR" altLang="fr-FR" dirty="0" smtClean="0"/>
              <a:t>:</a:t>
            </a:r>
          </a:p>
          <a:p>
            <a:pPr lvl="1"/>
            <a:r>
              <a:rPr lang="fr-FR" altLang="fr-FR" dirty="0" smtClean="0"/>
              <a:t>Courriers personnels</a:t>
            </a:r>
          </a:p>
          <a:p>
            <a:pPr lvl="1"/>
            <a:r>
              <a:rPr lang="fr-FR" altLang="fr-FR" dirty="0" smtClean="0"/>
              <a:t>Films </a:t>
            </a:r>
          </a:p>
          <a:p>
            <a:pPr lvl="1"/>
            <a:r>
              <a:rPr lang="fr-FR" altLang="fr-FR" dirty="0" smtClean="0"/>
              <a:t>Numéros de sécurité sociale</a:t>
            </a:r>
          </a:p>
          <a:p>
            <a:pPr lvl="1"/>
            <a:r>
              <a:rPr lang="fr-FR" altLang="fr-FR" dirty="0" smtClean="0"/>
              <a:t>Mots de passe…</a:t>
            </a:r>
          </a:p>
          <a:p>
            <a:endParaRPr lang="fr-FR" dirty="0" smtClean="0"/>
          </a:p>
          <a:p>
            <a:r>
              <a:rPr lang="fr-FR" dirty="0" smtClean="0"/>
              <a:t>Attention lorsque l’on mentionne des chiffres car ils restent</a:t>
            </a:r>
            <a:r>
              <a:rPr lang="fr-FR" baseline="0" dirty="0" smtClean="0"/>
              <a:t> la face immergé de l’iceberg…</a:t>
            </a:r>
            <a:endParaRPr lang="fr-FR" dirty="0"/>
          </a:p>
        </p:txBody>
      </p:sp>
      <p:sp>
        <p:nvSpPr>
          <p:cNvPr id="4" name="Espace réservé du numéro de diapositive 3"/>
          <p:cNvSpPr>
            <a:spLocks noGrp="1"/>
          </p:cNvSpPr>
          <p:nvPr>
            <p:ph type="sldNum" sz="quarter" idx="10"/>
          </p:nvPr>
        </p:nvSpPr>
        <p:spPr/>
        <p:txBody>
          <a:bodyPr/>
          <a:lstStyle/>
          <a:p>
            <a:pPr>
              <a:defRPr/>
            </a:pPr>
            <a:fld id="{52B678C8-C3E0-4AFC-A2BB-1CFE65006EC4}" type="slidenum">
              <a:rPr lang="fr-FR" smtClean="0"/>
              <a:pPr>
                <a:defRPr/>
              </a:pPr>
              <a:t>17</a:t>
            </a:fld>
            <a:endParaRPr lang="fr-FR"/>
          </a:p>
        </p:txBody>
      </p:sp>
    </p:spTree>
    <p:extLst>
      <p:ext uri="{BB962C8B-B14F-4D97-AF65-F5344CB8AC3E}">
        <p14:creationId xmlns:p14="http://schemas.microsoft.com/office/powerpoint/2010/main" val="1462709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dirty="0" smtClean="0"/>
              <a:t>La sûreté de fonctionnement permet d’assurer certains besoins de sécurité comme par exemple la disponibilité : </a:t>
            </a:r>
          </a:p>
          <a:p>
            <a:pPr eaLnBrk="1" hangingPunct="1">
              <a:spcBef>
                <a:spcPct val="0"/>
              </a:spcBef>
            </a:pPr>
            <a:r>
              <a:rPr lang="fr-FR" altLang="fr-FR" dirty="0" smtClean="0"/>
              <a:t>On choisit des équipements de sécurité ayant une longue durée de vie statistiquement et réputé fiable (peu ou pas de bug)</a:t>
            </a:r>
          </a:p>
        </p:txBody>
      </p:sp>
      <p:sp>
        <p:nvSpPr>
          <p:cNvPr id="80900"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10779FA-C5B4-4E55-886A-699CBD3CB9B3}" type="slidenum">
              <a:rPr lang="fr-FR" altLang="fr-FR" smtClean="0"/>
              <a:pPr fontAlgn="base">
                <a:spcBef>
                  <a:spcPct val="0"/>
                </a:spcBef>
                <a:spcAft>
                  <a:spcPct val="0"/>
                </a:spcAft>
                <a:defRPr/>
              </a:pPr>
              <a:t>24</a:t>
            </a:fld>
            <a:endParaRPr lang="fr-FR" alt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bwMode="auto">
          <a:xfrm>
            <a:off x="971550" y="742950"/>
            <a:ext cx="4960938" cy="3722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fr-FR" dirty="0" smtClean="0">
                <a:hlinkClick r:id="rId3"/>
              </a:rPr>
              <a:t>http://www.01net.com/editorial/633766/le-piratage-des-voitures-autonomes-pourrait-mener-au-chaos-routier/#bl=http%3A%2F%2Fwww.01net.com%2Feditorial%2F633766%2Fle-piratage-des-voitures-autonomes-pourrait-mener-au-chaos-routier%2F</a:t>
            </a:r>
            <a:endParaRPr lang="fr-FR" altLang="fr-FR" dirty="0" smtClean="0"/>
          </a:p>
          <a:p>
            <a:pPr eaLnBrk="1" hangingPunct="1"/>
            <a:endParaRPr lang="fr-FR" altLang="fr-FR" dirty="0" smtClean="0"/>
          </a:p>
          <a:p>
            <a:pPr eaLnBrk="1" hangingPunct="1"/>
            <a:r>
              <a:rPr lang="fr-FR" altLang="fr-FR" dirty="0" smtClean="0"/>
              <a:t>Schéma </a:t>
            </a:r>
            <a:r>
              <a:rPr lang="fr-FR" altLang="fr-FR" dirty="0" err="1" smtClean="0"/>
              <a:t>Loria</a:t>
            </a:r>
            <a:endParaRPr lang="fr-FR" altLang="fr-FR" dirty="0" smtClean="0"/>
          </a:p>
          <a:p>
            <a:pPr eaLnBrk="1" hangingPunct="1"/>
            <a:r>
              <a:rPr lang="fr-FR" altLang="fr-FR" dirty="0" smtClean="0"/>
              <a:t>http://www.loria.fr/~simonot/SlidesCSSEA/laprieJC-ACI2004-Toulouse.pdf</a:t>
            </a:r>
          </a:p>
          <a:p>
            <a:pPr eaLnBrk="1" hangingPunct="1"/>
            <a:r>
              <a:rPr lang="fr-FR" altLang="fr-FR" dirty="0" smtClean="0"/>
              <a:t>ANSSI</a:t>
            </a:r>
            <a:r>
              <a:rPr lang="fr-FR" altLang="fr-FR" baseline="0" dirty="0" smtClean="0"/>
              <a:t> : </a:t>
            </a:r>
            <a:r>
              <a:rPr lang="fr-FR" altLang="fr-FR" dirty="0" smtClean="0"/>
              <a:t>Le schéma est un peu difficile</a:t>
            </a:r>
            <a:r>
              <a:rPr lang="fr-FR" altLang="fr-FR" baseline="0" dirty="0" smtClean="0"/>
              <a:t> à comprendre.</a:t>
            </a:r>
            <a:endParaRPr lang="fr-FR" altLang="fr-FR" dirty="0" smtClean="0"/>
          </a:p>
          <a:p>
            <a:pPr eaLnBrk="1" hangingPunct="1"/>
            <a:endParaRPr lang="fr-FR" altLang="fr-FR" dirty="0" smtClean="0"/>
          </a:p>
          <a:p>
            <a:pPr eaLnBrk="1" hangingPunct="1"/>
            <a:endParaRPr lang="fr-FR" altLang="fr-FR" dirty="0" smtClean="0"/>
          </a:p>
        </p:txBody>
      </p:sp>
      <p:sp>
        <p:nvSpPr>
          <p:cNvPr id="4" name="Espace réservé du numéro de diapositive 3"/>
          <p:cNvSpPr>
            <a:spLocks noGrp="1"/>
          </p:cNvSpPr>
          <p:nvPr>
            <p:ph type="sldNum" sz="quarter" idx="5"/>
          </p:nvPr>
        </p:nvSpPr>
        <p:spPr/>
        <p:txBody>
          <a:bodyPr/>
          <a:lstStyle/>
          <a:p>
            <a:pPr>
              <a:defRPr/>
            </a:pPr>
            <a:fld id="{34A24BE2-E889-4B97-B191-87AC5F53C5E3}" type="slidenum">
              <a:rPr lang="fr-FR" smtClean="0"/>
              <a:pPr>
                <a:defRPr/>
              </a:pPr>
              <a:t>25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re de la présentation">
    <p:spTree>
      <p:nvGrpSpPr>
        <p:cNvPr id="1" name=""/>
        <p:cNvGrpSpPr/>
        <p:nvPr/>
      </p:nvGrpSpPr>
      <p:grpSpPr>
        <a:xfrm>
          <a:off x="0" y="0"/>
          <a:ext cx="0" cy="0"/>
          <a:chOff x="0" y="0"/>
          <a:chExt cx="0" cy="0"/>
        </a:xfrm>
      </p:grpSpPr>
      <p:sp>
        <p:nvSpPr>
          <p:cNvPr id="6" name="Rectangle 5"/>
          <p:cNvSpPr/>
          <p:nvPr userDrawn="1"/>
        </p:nvSpPr>
        <p:spPr>
          <a:xfrm>
            <a:off x="0" y="0"/>
            <a:ext cx="9144000" cy="4077072"/>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47564" y="1772816"/>
            <a:ext cx="7848872" cy="2016224"/>
          </a:xfrm>
        </p:spPr>
        <p:txBody>
          <a:bodyPr/>
          <a:lstStyle>
            <a:lvl1pPr algn="ctr">
              <a:defRPr sz="4000">
                <a:latin typeface="Arial" panose="020B0604020202020204" pitchFamily="34" charset="0"/>
                <a:cs typeface="Arial" panose="020B0604020202020204" pitchFamily="34" charset="0"/>
              </a:defRPr>
            </a:lvl1pPr>
          </a:lstStyle>
          <a:p>
            <a:r>
              <a:rPr lang="fr-FR" dirty="0" smtClean="0"/>
              <a:t>Modifiez le style du titre</a:t>
            </a:r>
            <a:endParaRPr lang="fr-FR" dirty="0"/>
          </a:p>
        </p:txBody>
      </p:sp>
      <p:sp>
        <p:nvSpPr>
          <p:cNvPr id="3" name="Sous-titre 2"/>
          <p:cNvSpPr>
            <a:spLocks noGrp="1"/>
          </p:cNvSpPr>
          <p:nvPr>
            <p:ph type="subTitle" idx="1"/>
          </p:nvPr>
        </p:nvSpPr>
        <p:spPr>
          <a:xfrm>
            <a:off x="575557" y="4221088"/>
            <a:ext cx="7992887" cy="763224"/>
          </a:xfrm>
        </p:spPr>
        <p:txBody>
          <a:bodyPr/>
          <a:lstStyle>
            <a:lvl1pPr marL="0" indent="0" algn="l">
              <a:buNone/>
              <a:defRPr>
                <a:solidFill>
                  <a:srgbClr val="5F5F5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noProof="0" dirty="0" smtClean="0"/>
              <a:t>Modifiez le style des sous-titres du masque</a:t>
            </a:r>
          </a:p>
        </p:txBody>
      </p:sp>
      <p:sp>
        <p:nvSpPr>
          <p:cNvPr id="16" name="Espace réservé de la date 2"/>
          <p:cNvSpPr>
            <a:spLocks noGrp="1"/>
          </p:cNvSpPr>
          <p:nvPr>
            <p:ph type="dt" sz="half" idx="10"/>
          </p:nvPr>
        </p:nvSpPr>
        <p:spPr>
          <a:xfrm>
            <a:off x="3613212" y="5085184"/>
            <a:ext cx="1917576" cy="365125"/>
          </a:xfrm>
          <a:prstGeom prst="rect">
            <a:avLst/>
          </a:prstGeom>
        </p:spPr>
        <p:txBody>
          <a:bodyPr/>
          <a:lstStyle>
            <a:lvl1pPr>
              <a:defRPr i="1">
                <a:solidFill>
                  <a:srgbClr val="5F5F5F"/>
                </a:solidFill>
                <a:latin typeface="Arial" panose="020B0604020202020204" pitchFamily="34" charset="0"/>
                <a:cs typeface="Arial" panose="020B0604020202020204" pitchFamily="34" charset="0"/>
              </a:defRPr>
            </a:lvl1pPr>
          </a:lstStyle>
          <a:p>
            <a:pPr>
              <a:defRPr/>
            </a:pPr>
            <a:r>
              <a:rPr lang="fr-FR" dirty="0" smtClean="0"/>
              <a:t>05/11/2015</a:t>
            </a:r>
            <a:endParaRPr lang="fr-FR" dirty="0"/>
          </a:p>
        </p:txBody>
      </p:sp>
      <p:sp>
        <p:nvSpPr>
          <p:cNvPr id="17" name="Rectangle 16"/>
          <p:cNvSpPr/>
          <p:nvPr userDrawn="1"/>
        </p:nvSpPr>
        <p:spPr>
          <a:xfrm>
            <a:off x="0" y="6593262"/>
            <a:ext cx="7164288" cy="66937"/>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8" name="Picture 4" descr="\\intranet.fr\sgdsn\utilisateurs_mercure\bureaux\chavanne\logo_a_plat_CYBEREDU(300dpi).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51760" y="404664"/>
            <a:ext cx="3040480" cy="10158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0" y="5984424"/>
            <a:ext cx="9144000" cy="553998"/>
          </a:xfrm>
          <a:prstGeom prst="rect">
            <a:avLst/>
          </a:prstGeom>
        </p:spPr>
        <p:txBody>
          <a:bodyPr wrap="square">
            <a:spAutoFit/>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fr-FR" sz="1000" i="0" kern="1200" dirty="0" smtClean="0">
                <a:solidFill>
                  <a:srgbClr val="5F5F5F"/>
                </a:solidFill>
                <a:latin typeface="Arial" panose="020B0604020202020204" pitchFamily="34" charset="0"/>
                <a:ea typeface="+mn-ea"/>
                <a:cs typeface="Arial" panose="020B0604020202020204" pitchFamily="34" charset="0"/>
              </a:rPr>
              <a:t>Ce document pédagogique a été rédigé par un consortium regroupant des enseignants-chercheurs</a:t>
            </a:r>
            <a:r>
              <a:rPr lang="fr-FR" sz="1000" i="0" kern="1200" baseline="0" dirty="0" smtClean="0">
                <a:solidFill>
                  <a:srgbClr val="5F5F5F"/>
                </a:solidFill>
                <a:latin typeface="Arial" panose="020B0604020202020204" pitchFamily="34" charset="0"/>
                <a:ea typeface="+mn-ea"/>
                <a:cs typeface="Arial" panose="020B0604020202020204" pitchFamily="34" charset="0"/>
              </a:rPr>
              <a:t> et </a:t>
            </a:r>
            <a:r>
              <a:rPr lang="fr-FR" sz="1000" i="0" kern="1200" dirty="0" smtClean="0">
                <a:solidFill>
                  <a:srgbClr val="5F5F5F"/>
                </a:solidFill>
                <a:latin typeface="Arial" panose="020B0604020202020204" pitchFamily="34" charset="0"/>
                <a:ea typeface="+mn-ea"/>
                <a:cs typeface="Arial" panose="020B0604020202020204" pitchFamily="34" charset="0"/>
              </a:rPr>
              <a:t>des professionnels du secteur de la </a:t>
            </a:r>
            <a:r>
              <a:rPr lang="fr-FR" sz="1000" i="0" kern="1200" dirty="0" err="1" smtClean="0">
                <a:solidFill>
                  <a:srgbClr val="5F5F5F"/>
                </a:solidFill>
                <a:latin typeface="Arial" panose="020B0604020202020204" pitchFamily="34" charset="0"/>
                <a:ea typeface="+mn-ea"/>
                <a:cs typeface="Arial" panose="020B0604020202020204" pitchFamily="34" charset="0"/>
              </a:rPr>
              <a:t>cybersécurité</a:t>
            </a:r>
            <a:r>
              <a:rPr lang="fr-FR" sz="1000" i="0" kern="1200" dirty="0" smtClean="0">
                <a:solidFill>
                  <a:srgbClr val="5F5F5F"/>
                </a:solidFill>
                <a:latin typeface="Arial" panose="020B0604020202020204" pitchFamily="34" charset="0"/>
                <a:ea typeface="+mn-ea"/>
                <a:cs typeface="Arial" panose="020B0604020202020204" pitchFamily="34" charset="0"/>
              </a:rPr>
              <a:t>.</a:t>
            </a:r>
          </a:p>
          <a:p>
            <a:pPr algn="ctr">
              <a:defRPr/>
            </a:pPr>
            <a:endParaRPr lang="fr-FR" sz="1000" i="0" kern="1200" dirty="0" smtClean="0">
              <a:solidFill>
                <a:srgbClr val="5F5F5F"/>
              </a:solidFill>
              <a:latin typeface="Arial" panose="020B0604020202020204" pitchFamily="34" charset="0"/>
              <a:ea typeface="+mn-ea"/>
              <a:cs typeface="Arial" panose="020B0604020202020204" pitchFamily="34" charset="0"/>
            </a:endParaRPr>
          </a:p>
          <a:p>
            <a:pPr algn="ctr">
              <a:defRPr/>
            </a:pPr>
            <a:r>
              <a:rPr lang="fr-FR" sz="1000" i="0" kern="1200" dirty="0" smtClean="0">
                <a:solidFill>
                  <a:srgbClr val="5F5F5F"/>
                </a:solidFill>
                <a:latin typeface="Arial" panose="020B0604020202020204" pitchFamily="34" charset="0"/>
                <a:ea typeface="+mn-ea"/>
                <a:cs typeface="Arial" panose="020B0604020202020204" pitchFamily="34" charset="0"/>
              </a:rPr>
              <a:t>Il est</a:t>
            </a:r>
            <a:r>
              <a:rPr lang="fr-FR" sz="1000" i="0" kern="1200" baseline="0" dirty="0" smtClean="0">
                <a:solidFill>
                  <a:srgbClr val="5F5F5F"/>
                </a:solidFill>
                <a:latin typeface="Arial" panose="020B0604020202020204" pitchFamily="34" charset="0"/>
                <a:ea typeface="+mn-ea"/>
                <a:cs typeface="Arial" panose="020B0604020202020204" pitchFamily="34" charset="0"/>
              </a:rPr>
              <a:t> mis à disposition par</a:t>
            </a:r>
            <a:r>
              <a:rPr lang="fr-FR" sz="1000" i="0" kern="1200" dirty="0" smtClean="0">
                <a:solidFill>
                  <a:srgbClr val="5F5F5F"/>
                </a:solidFill>
                <a:latin typeface="Arial" panose="020B0604020202020204" pitchFamily="34" charset="0"/>
                <a:ea typeface="+mn-ea"/>
                <a:cs typeface="Arial" panose="020B0604020202020204" pitchFamily="34" charset="0"/>
              </a:rPr>
              <a:t> l’ANSSI sous licence </a:t>
            </a:r>
            <a:r>
              <a:rPr lang="fr-FR" sz="1000" i="0" kern="1200" dirty="0" err="1" smtClean="0">
                <a:solidFill>
                  <a:srgbClr val="5F5F5F"/>
                </a:solidFill>
                <a:latin typeface="Arial" panose="020B0604020202020204" pitchFamily="34" charset="0"/>
                <a:ea typeface="+mn-ea"/>
                <a:cs typeface="Arial" panose="020B0604020202020204" pitchFamily="34" charset="0"/>
              </a:rPr>
              <a:t>Creative</a:t>
            </a:r>
            <a:r>
              <a:rPr lang="fr-FR" sz="1000" i="0" kern="1200" dirty="0" smtClean="0">
                <a:solidFill>
                  <a:srgbClr val="5F5F5F"/>
                </a:solidFill>
                <a:latin typeface="Arial" panose="020B0604020202020204" pitchFamily="34" charset="0"/>
                <a:ea typeface="+mn-ea"/>
                <a:cs typeface="Arial" panose="020B0604020202020204" pitchFamily="34" charset="0"/>
              </a:rPr>
              <a:t> Commons Attribution 3.0 France.</a:t>
            </a:r>
          </a:p>
        </p:txBody>
      </p:sp>
      <p:pic>
        <p:nvPicPr>
          <p:cNvPr id="5" name="Imag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03648" y="6300633"/>
            <a:ext cx="613230" cy="216025"/>
          </a:xfrm>
          <a:prstGeom prst="rect">
            <a:avLst/>
          </a:prstGeom>
        </p:spPr>
      </p:pic>
    </p:spTree>
    <p:extLst>
      <p:ext uri="{BB962C8B-B14F-4D97-AF65-F5344CB8AC3E}">
        <p14:creationId xmlns:p14="http://schemas.microsoft.com/office/powerpoint/2010/main" val="5710788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51520" y="9220"/>
            <a:ext cx="8712968" cy="971508"/>
          </a:xfrm>
        </p:spPr>
        <p:txBody>
          <a:bodyPr/>
          <a:lstStyle>
            <a:lvl1pPr algn="l">
              <a:defRPr sz="2800"/>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lvl1pPr algn="just">
              <a:defRPr sz="2000"/>
            </a:lvl1pPr>
            <a:lvl2pPr>
              <a:defRPr sz="1800"/>
            </a:lvl2pPr>
            <a:lvl3pPr>
              <a:defRPr sz="1600"/>
            </a:lvl3pPr>
            <a:lvl4pPr>
              <a:defRPr sz="1400"/>
            </a:lvl4pPr>
            <a:lvl5pPr>
              <a:defRPr sz="14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Rectangle 11"/>
          <p:cNvSpPr/>
          <p:nvPr userDrawn="1"/>
        </p:nvSpPr>
        <p:spPr>
          <a:xfrm>
            <a:off x="0" y="6593262"/>
            <a:ext cx="3419872" cy="66937"/>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18" descr="logo_cybereduv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6336" y="6467727"/>
            <a:ext cx="1008112" cy="3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Espace réservé du texte 17"/>
          <p:cNvSpPr>
            <a:spLocks noGrp="1"/>
          </p:cNvSpPr>
          <p:nvPr>
            <p:ph type="body" sz="quarter" idx="10"/>
          </p:nvPr>
        </p:nvSpPr>
        <p:spPr>
          <a:xfrm>
            <a:off x="250825" y="1052512"/>
            <a:ext cx="8713663" cy="576287"/>
          </a:xfrm>
        </p:spPr>
        <p:txBody>
          <a:bodyPr/>
          <a:lstStyle>
            <a:lvl1pPr marL="0" indent="0">
              <a:buNone/>
              <a:defRPr sz="2000" b="1" i="1" u="none"/>
            </a:lvl1pPr>
          </a:lstStyle>
          <a:p>
            <a:pPr lvl="0"/>
            <a:r>
              <a:rPr lang="fr-FR" dirty="0" smtClean="0"/>
              <a:t>Modifiez les styles du texte du masque</a:t>
            </a:r>
          </a:p>
        </p:txBody>
      </p:sp>
      <p:sp>
        <p:nvSpPr>
          <p:cNvPr id="19" name="Espace réservé de la date 18"/>
          <p:cNvSpPr>
            <a:spLocks noGrp="1"/>
          </p:cNvSpPr>
          <p:nvPr>
            <p:ph type="dt" sz="half" idx="11"/>
          </p:nvPr>
        </p:nvSpPr>
        <p:spPr/>
        <p:txBody>
          <a:bodyPr/>
          <a:lstStyle>
            <a:lvl1pPr>
              <a:defRPr/>
            </a:lvl1pPr>
          </a:lstStyle>
          <a:p>
            <a:pPr>
              <a:defRPr/>
            </a:pPr>
            <a:r>
              <a:rPr lang="fr-FR" dirty="0" smtClean="0"/>
              <a:t>05/11/2015</a:t>
            </a:r>
            <a:endParaRPr lang="fr-FR" dirty="0"/>
          </a:p>
        </p:txBody>
      </p:sp>
      <p:sp>
        <p:nvSpPr>
          <p:cNvPr id="20" name="Espace réservé du pied de page 19"/>
          <p:cNvSpPr>
            <a:spLocks noGrp="1"/>
          </p:cNvSpPr>
          <p:nvPr>
            <p:ph type="ftr" sz="quarter" idx="12"/>
          </p:nvPr>
        </p:nvSpPr>
        <p:spPr/>
        <p:txBody>
          <a:bodyPr/>
          <a:lstStyle/>
          <a:p>
            <a:pPr>
              <a:defRPr/>
            </a:pPr>
            <a:r>
              <a:rPr lang="fr-FR" smtClean="0"/>
              <a:t>Sensibilisation et initiation à la cybersécurité</a:t>
            </a:r>
            <a:endParaRPr lang="fr-FR" dirty="0"/>
          </a:p>
        </p:txBody>
      </p:sp>
      <p:sp>
        <p:nvSpPr>
          <p:cNvPr id="21" name="Espace réservé du numéro de diapositive 20"/>
          <p:cNvSpPr>
            <a:spLocks noGrp="1"/>
          </p:cNvSpPr>
          <p:nvPr>
            <p:ph type="sldNum" sz="quarter" idx="13"/>
          </p:nvPr>
        </p:nvSpPr>
        <p:spPr/>
        <p:txBody>
          <a:bodyPr/>
          <a:lstStyle/>
          <a:p>
            <a:pPr>
              <a:defRPr/>
            </a:pPr>
            <a:fld id="{DAC45385-D604-40AE-9F53-03BDB8FC03CC}" type="slidenum">
              <a:rPr lang="fr-FR" smtClean="0"/>
              <a:pPr>
                <a:defRPr/>
              </a:pPr>
              <a:t>‹N°›</a:t>
            </a:fld>
            <a:endParaRPr lang="fr-FR" dirty="0"/>
          </a:p>
        </p:txBody>
      </p:sp>
    </p:spTree>
    <p:extLst>
      <p:ext uri="{BB962C8B-B14F-4D97-AF65-F5344CB8AC3E}">
        <p14:creationId xmlns:p14="http://schemas.microsoft.com/office/powerpoint/2010/main" val="4806552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lvl1pPr>
              <a:defRPr/>
            </a:lvl1pPr>
          </a:lstStyle>
          <a:p>
            <a:pPr>
              <a:defRPr/>
            </a:pPr>
            <a:r>
              <a:rPr lang="fr-FR" dirty="0" smtClean="0"/>
              <a:t>05/11/2015</a:t>
            </a:r>
            <a:endParaRPr lang="fr-FR" dirty="0"/>
          </a:p>
        </p:txBody>
      </p:sp>
      <p:sp>
        <p:nvSpPr>
          <p:cNvPr id="4" name="Espace réservé du pied de page 3"/>
          <p:cNvSpPr>
            <a:spLocks noGrp="1"/>
          </p:cNvSpPr>
          <p:nvPr>
            <p:ph type="ftr" sz="quarter" idx="11"/>
          </p:nvPr>
        </p:nvSpPr>
        <p:spPr/>
        <p:txBody>
          <a:bodyPr/>
          <a:lstStyle/>
          <a:p>
            <a:pPr>
              <a:defRPr/>
            </a:pPr>
            <a:r>
              <a:rPr lang="fr-FR" smtClean="0"/>
              <a:t>Sensibilisation et initiation à la cybersécurité</a:t>
            </a:r>
            <a:endParaRPr lang="fr-FR" dirty="0"/>
          </a:p>
        </p:txBody>
      </p:sp>
      <p:sp>
        <p:nvSpPr>
          <p:cNvPr id="5" name="Espace réservé du numéro de diapositive 4"/>
          <p:cNvSpPr>
            <a:spLocks noGrp="1"/>
          </p:cNvSpPr>
          <p:nvPr>
            <p:ph type="sldNum" sz="quarter" idx="12"/>
          </p:nvPr>
        </p:nvSpPr>
        <p:spPr/>
        <p:txBody>
          <a:bodyPr/>
          <a:lstStyle/>
          <a:p>
            <a:pPr>
              <a:defRPr/>
            </a:pPr>
            <a:fld id="{DAC45385-D604-40AE-9F53-03BDB8FC03CC}" type="slidenum">
              <a:rPr lang="fr-FR" smtClean="0"/>
              <a:pPr>
                <a:defRPr/>
              </a:pPr>
              <a:t>‹N°›</a:t>
            </a:fld>
            <a:endParaRPr lang="fr-FR" dirty="0"/>
          </a:p>
        </p:txBody>
      </p:sp>
      <p:sp>
        <p:nvSpPr>
          <p:cNvPr id="6" name="Rectangle 5"/>
          <p:cNvSpPr/>
          <p:nvPr userDrawn="1"/>
        </p:nvSpPr>
        <p:spPr>
          <a:xfrm>
            <a:off x="0" y="1894545"/>
            <a:ext cx="9144000" cy="1584176"/>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457200" y="2060848"/>
            <a:ext cx="8229600" cy="1296144"/>
          </a:xfrm>
        </p:spPr>
        <p:txBody>
          <a:bodyPr/>
          <a:lstStyle>
            <a:lvl1pPr algn="ctr">
              <a:defRPr sz="3600"/>
            </a:lvl1pPr>
          </a:lstStyle>
          <a:p>
            <a:r>
              <a:rPr lang="fr-FR" dirty="0" smtClean="0"/>
              <a:t>Modifiez le style du titre</a:t>
            </a:r>
            <a:endParaRPr lang="fr-FR" dirty="0"/>
          </a:p>
        </p:txBody>
      </p:sp>
      <p:sp>
        <p:nvSpPr>
          <p:cNvPr id="10" name="Rectangle 9"/>
          <p:cNvSpPr/>
          <p:nvPr userDrawn="1"/>
        </p:nvSpPr>
        <p:spPr>
          <a:xfrm>
            <a:off x="0" y="-4152"/>
            <a:ext cx="9144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Picture 18" descr="logo_cybereduv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8434" y="462798"/>
            <a:ext cx="2927132" cy="94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Espace réservé du texte 13"/>
          <p:cNvSpPr>
            <a:spLocks noGrp="1"/>
          </p:cNvSpPr>
          <p:nvPr>
            <p:ph type="body" sz="quarter" idx="13"/>
          </p:nvPr>
        </p:nvSpPr>
        <p:spPr>
          <a:xfrm>
            <a:off x="468313" y="3716338"/>
            <a:ext cx="8207375" cy="1368425"/>
          </a:xfrm>
        </p:spPr>
        <p:txBody>
          <a:bodyPr/>
          <a:lstStyle>
            <a:lvl1pPr marL="0" indent="0" algn="ctr">
              <a:buNone/>
              <a:defRPr sz="2400">
                <a:solidFill>
                  <a:srgbClr val="5F5F5F"/>
                </a:solidFill>
              </a:defRPr>
            </a:lvl1pPr>
          </a:lstStyle>
          <a:p>
            <a:pPr lvl="0"/>
            <a:r>
              <a:rPr lang="fr-FR" dirty="0" smtClean="0"/>
              <a:t>Modifiez les styles du texte du masque</a:t>
            </a:r>
          </a:p>
        </p:txBody>
      </p:sp>
    </p:spTree>
    <p:extLst>
      <p:ext uri="{BB962C8B-B14F-4D97-AF65-F5344CB8AC3E}">
        <p14:creationId xmlns:p14="http://schemas.microsoft.com/office/powerpoint/2010/main" val="5796980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4" name="ZoneTexte 3"/>
          <p:cNvSpPr txBox="1">
            <a:spLocks noChangeArrowheads="1"/>
          </p:cNvSpPr>
          <p:nvPr userDrawn="1"/>
        </p:nvSpPr>
        <p:spPr bwMode="auto">
          <a:xfrm>
            <a:off x="8675688" y="6524625"/>
            <a:ext cx="4206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EF940623-6C50-4B87-9209-F5B47B5DFC3A}" type="slidenum">
              <a:rPr lang="fr-FR" altLang="fr-FR" sz="1100" smtClean="0"/>
              <a:pPr>
                <a:defRPr/>
              </a:pPr>
              <a:t>‹N°›</a:t>
            </a:fld>
            <a:endParaRPr lang="fr-FR" altLang="fr-FR" sz="1100" smtClean="0"/>
          </a:p>
        </p:txBody>
      </p:sp>
      <p:sp>
        <p:nvSpPr>
          <p:cNvPr id="2" name="Titre 1"/>
          <p:cNvSpPr>
            <a:spLocks noGrp="1"/>
          </p:cNvSpPr>
          <p:nvPr>
            <p:ph type="title"/>
          </p:nvPr>
        </p:nvSpPr>
        <p:spPr/>
        <p:txBody>
          <a:bodyPr/>
          <a:lstStyle>
            <a:lvl1pPr algn="l">
              <a:defRPr/>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r>
              <a:rPr lang="fr-FR" dirty="0" smtClean="0"/>
              <a:t>05/11/2015</a:t>
            </a:r>
            <a:endParaRPr lang="fr-FR" dirty="0"/>
          </a:p>
        </p:txBody>
      </p:sp>
      <p:sp>
        <p:nvSpPr>
          <p:cNvPr id="8" name="Espace réservé du pied de page 4"/>
          <p:cNvSpPr>
            <a:spLocks noGrp="1"/>
          </p:cNvSpPr>
          <p:nvPr>
            <p:ph type="ftr" sz="quarter" idx="11"/>
          </p:nvPr>
        </p:nvSpPr>
        <p:spPr/>
        <p:txBody>
          <a:bodyPr/>
          <a:lstStyle>
            <a:lvl1pPr>
              <a:defRPr/>
            </a:lvl1pPr>
          </a:lstStyle>
          <a:p>
            <a:pPr>
              <a:defRPr/>
            </a:pPr>
            <a:r>
              <a:rPr lang="fr-FR" smtClean="0"/>
              <a:t>Sensibilisation et initiation à la cybersécurité</a:t>
            </a:r>
            <a:endParaRPr lang="fr-FR"/>
          </a:p>
        </p:txBody>
      </p:sp>
    </p:spTree>
    <p:extLst>
      <p:ext uri="{BB962C8B-B14F-4D97-AF65-F5344CB8AC3E}">
        <p14:creationId xmlns:p14="http://schemas.microsoft.com/office/powerpoint/2010/main" val="34774135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merci">
    <p:spTree>
      <p:nvGrpSpPr>
        <p:cNvPr id="1" name=""/>
        <p:cNvGrpSpPr/>
        <p:nvPr/>
      </p:nvGrpSpPr>
      <p:grpSpPr>
        <a:xfrm>
          <a:off x="0" y="0"/>
          <a:ext cx="0" cy="0"/>
          <a:chOff x="0" y="0"/>
          <a:chExt cx="0" cy="0"/>
        </a:xfrm>
      </p:grpSpPr>
      <p:sp>
        <p:nvSpPr>
          <p:cNvPr id="2" name="Titre 1"/>
          <p:cNvSpPr>
            <a:spLocks noGrp="1"/>
          </p:cNvSpPr>
          <p:nvPr>
            <p:ph type="title"/>
          </p:nvPr>
        </p:nvSpPr>
        <p:spPr>
          <a:xfrm>
            <a:off x="1049128" y="2565400"/>
            <a:ext cx="7051885" cy="982800"/>
          </a:xfrm>
        </p:spPr>
        <p:txBody>
          <a:bodyPr/>
          <a:lstStyle>
            <a:lvl1pPr algn="l">
              <a:defRPr sz="6600">
                <a:latin typeface="Helvetica 35 Thin" pitchFamily="34" charset="0"/>
              </a:defRPr>
            </a:lvl1pPr>
          </a:lstStyle>
          <a:p>
            <a:r>
              <a:rPr lang="fr-FR" smtClean="0"/>
              <a:t>Modifiez le style du titre</a:t>
            </a:r>
            <a:endParaRPr lang="fr-FR" dirty="0"/>
          </a:p>
        </p:txBody>
      </p:sp>
    </p:spTree>
    <p:extLst>
      <p:ext uri="{BB962C8B-B14F-4D97-AF65-F5344CB8AC3E}">
        <p14:creationId xmlns:p14="http://schemas.microsoft.com/office/powerpoint/2010/main" val="21717976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980728"/>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6" name="Espace réservé du titre 1"/>
          <p:cNvSpPr>
            <a:spLocks noGrp="1"/>
          </p:cNvSpPr>
          <p:nvPr>
            <p:ph type="title"/>
          </p:nvPr>
        </p:nvSpPr>
        <p:spPr bwMode="auto">
          <a:xfrm>
            <a:off x="457200" y="9220"/>
            <a:ext cx="8229600" cy="97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dirty="0" smtClean="0"/>
              <a:t>Modifiez le style du titre</a:t>
            </a:r>
          </a:p>
        </p:txBody>
      </p:sp>
      <p:sp>
        <p:nvSpPr>
          <p:cNvPr id="1027" name="Espace réservé du texte 2"/>
          <p:cNvSpPr>
            <a:spLocks noGrp="1"/>
          </p:cNvSpPr>
          <p:nvPr>
            <p:ph type="body" idx="1"/>
          </p:nvPr>
        </p:nvSpPr>
        <p:spPr bwMode="auto">
          <a:xfrm>
            <a:off x="457200" y="1700808"/>
            <a:ext cx="82296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dirty="0" smtClean="0"/>
              <a:t>Modifiez les styles du texte du masque</a:t>
            </a:r>
          </a:p>
          <a:p>
            <a:pPr lvl="1"/>
            <a:r>
              <a:rPr lang="fr-FR" altLang="fr-FR" dirty="0" smtClean="0"/>
              <a:t>Deuxième niveau</a:t>
            </a:r>
          </a:p>
          <a:p>
            <a:pPr lvl="2"/>
            <a:r>
              <a:rPr lang="fr-FR" altLang="fr-FR" dirty="0" smtClean="0"/>
              <a:t>Troisième niveau</a:t>
            </a:r>
          </a:p>
          <a:p>
            <a:pPr lvl="3"/>
            <a:r>
              <a:rPr lang="fr-FR" altLang="fr-FR" dirty="0" smtClean="0"/>
              <a:t>Quatrième niveau</a:t>
            </a:r>
          </a:p>
          <a:p>
            <a:pPr lvl="4"/>
            <a:r>
              <a:rPr lang="fr-FR" altLang="fr-FR" dirty="0" smtClean="0"/>
              <a:t>Cinquième niveau</a:t>
            </a:r>
          </a:p>
        </p:txBody>
      </p:sp>
      <p:sp>
        <p:nvSpPr>
          <p:cNvPr id="14" name="Rectangle 13"/>
          <p:cNvSpPr/>
          <p:nvPr userDrawn="1"/>
        </p:nvSpPr>
        <p:spPr>
          <a:xfrm>
            <a:off x="0" y="6593262"/>
            <a:ext cx="3419872" cy="66937"/>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e la date 3"/>
          <p:cNvSpPr>
            <a:spLocks noGrp="1"/>
          </p:cNvSpPr>
          <p:nvPr>
            <p:ph type="dt" sz="half" idx="2"/>
          </p:nvPr>
        </p:nvSpPr>
        <p:spPr>
          <a:xfrm>
            <a:off x="3419872" y="6448752"/>
            <a:ext cx="1008112" cy="365125"/>
          </a:xfrm>
          <a:prstGeom prst="rect">
            <a:avLst/>
          </a:prstGeom>
        </p:spPr>
        <p:txBody>
          <a:bodyPr anchor="ctr"/>
          <a:lstStyle>
            <a:lvl1pPr algn="ctr">
              <a:defRPr sz="1050">
                <a:latin typeface="Arial" panose="020B0604020202020204" pitchFamily="34" charset="0"/>
                <a:cs typeface="Arial" panose="020B0604020202020204" pitchFamily="34" charset="0"/>
              </a:defRPr>
            </a:lvl1pPr>
          </a:lstStyle>
          <a:p>
            <a:pPr>
              <a:defRPr/>
            </a:pPr>
            <a:r>
              <a:rPr lang="fr-FR" dirty="0" smtClean="0"/>
              <a:t>05/11/2015</a:t>
            </a:r>
            <a:endParaRPr lang="fr-FR" dirty="0"/>
          </a:p>
        </p:txBody>
      </p:sp>
      <p:sp>
        <p:nvSpPr>
          <p:cNvPr id="16" name="Espace réservé du pied de page 4"/>
          <p:cNvSpPr>
            <a:spLocks noGrp="1"/>
          </p:cNvSpPr>
          <p:nvPr>
            <p:ph type="ftr" sz="quarter" idx="3"/>
          </p:nvPr>
        </p:nvSpPr>
        <p:spPr>
          <a:xfrm>
            <a:off x="4499992" y="6448752"/>
            <a:ext cx="3031976" cy="365125"/>
          </a:xfrm>
          <a:prstGeom prst="rect">
            <a:avLst/>
          </a:prstGeom>
        </p:spPr>
        <p:txBody>
          <a:bodyPr anchor="ctr"/>
          <a:lstStyle>
            <a:lvl1pPr>
              <a:defRPr sz="1050">
                <a:latin typeface="Arial" panose="020B0604020202020204" pitchFamily="34" charset="0"/>
                <a:cs typeface="Arial" panose="020B0604020202020204" pitchFamily="34" charset="0"/>
              </a:defRPr>
            </a:lvl1pPr>
          </a:lstStyle>
          <a:p>
            <a:pPr>
              <a:defRPr/>
            </a:pPr>
            <a:r>
              <a:rPr lang="fr-FR" dirty="0" smtClean="0"/>
              <a:t>Sensibilisation et initiation à la cybersécurité</a:t>
            </a:r>
            <a:endParaRPr lang="fr-FR" dirty="0"/>
          </a:p>
        </p:txBody>
      </p:sp>
      <p:sp>
        <p:nvSpPr>
          <p:cNvPr id="17" name="Espace réservé du numéro de diapositive 5"/>
          <p:cNvSpPr>
            <a:spLocks noGrp="1"/>
          </p:cNvSpPr>
          <p:nvPr>
            <p:ph type="sldNum" sz="quarter" idx="4"/>
          </p:nvPr>
        </p:nvSpPr>
        <p:spPr>
          <a:xfrm>
            <a:off x="8676456" y="6448752"/>
            <a:ext cx="432048" cy="365125"/>
          </a:xfrm>
          <a:prstGeom prst="rect">
            <a:avLst/>
          </a:prstGeom>
        </p:spPr>
        <p:txBody>
          <a:bodyPr anchor="ctr"/>
          <a:lstStyle>
            <a:lvl1pPr>
              <a:defRPr sz="1050">
                <a:latin typeface="Arial" panose="020B0604020202020204" pitchFamily="34" charset="0"/>
                <a:cs typeface="Arial" panose="020B0604020202020204" pitchFamily="34" charset="0"/>
              </a:defRPr>
            </a:lvl1pPr>
          </a:lstStyle>
          <a:p>
            <a:pPr>
              <a:defRPr/>
            </a:pPr>
            <a:fld id="{DAC45385-D604-40AE-9F53-03BDB8FC03CC}" type="slidenum">
              <a:rPr lang="fr-FR" smtClean="0"/>
              <a:pPr>
                <a:defRPr/>
              </a:pPr>
              <a:t>‹N°›</a:t>
            </a:fld>
            <a:endParaRPr lang="fr-FR" dirty="0"/>
          </a:p>
        </p:txBody>
      </p:sp>
      <p:pic>
        <p:nvPicPr>
          <p:cNvPr id="18" name="Picture 18" descr="logo_cybereduv2"/>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596336" y="6467727"/>
            <a:ext cx="1008112" cy="3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6" r:id="rId1"/>
    <p:sldLayoutId id="2147483865" r:id="rId2"/>
    <p:sldLayoutId id="2147483869" r:id="rId3"/>
    <p:sldLayoutId id="2147483870" r:id="rId4"/>
    <p:sldLayoutId id="2147483871" r:id="rId5"/>
  </p:sldLayoutIdLst>
  <p:timing>
    <p:tnLst>
      <p:par>
        <p:cTn id="1" dur="indefinite" restart="never" nodeType="tmRoot"/>
      </p:par>
    </p:tnLst>
  </p:timing>
  <p:hf hdr="0"/>
  <p:txStyles>
    <p:titleStyle>
      <a:lvl1pPr algn="l" rtl="0" eaLnBrk="0" fontAlgn="base" hangingPunct="0">
        <a:spcBef>
          <a:spcPct val="0"/>
        </a:spcBef>
        <a:spcAft>
          <a:spcPct val="0"/>
        </a:spcAft>
        <a:defRPr sz="2800" b="1" kern="1200">
          <a:solidFill>
            <a:schemeClr val="bg1">
              <a:lumMod val="95000"/>
            </a:schemeClr>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ilicon.f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png"/><Relationship Id="rId9"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0.jpeg"/><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4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52.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53.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8.png"/><Relationship Id="rId7" Type="http://schemas.openxmlformats.org/officeDocument/2006/relationships/image" Target="../media/image90.png"/><Relationship Id="rId12" Type="http://schemas.openxmlformats.org/officeDocument/2006/relationships/image" Target="../media/image53.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89.png"/><Relationship Id="rId11" Type="http://schemas.openxmlformats.org/officeDocument/2006/relationships/image" Target="../media/image48.png"/><Relationship Id="rId5" Type="http://schemas.openxmlformats.org/officeDocument/2006/relationships/image" Target="../media/image54.png"/><Relationship Id="rId10" Type="http://schemas.openxmlformats.org/officeDocument/2006/relationships/image" Target="../media/image93.png"/><Relationship Id="rId4" Type="http://schemas.openxmlformats.org/officeDocument/2006/relationships/image" Target="../media/image55.png"/><Relationship Id="rId9" Type="http://schemas.openxmlformats.org/officeDocument/2006/relationships/image" Target="../media/image9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1"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15372" name="Rectangle 10"/>
          <p:cNvSpPr>
            <a:spLocks noChangeArrowheads="1"/>
          </p:cNvSpPr>
          <p:nvPr/>
        </p:nvSpPr>
        <p:spPr bwMode="auto">
          <a:xfrm>
            <a:off x="0" y="523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15373" name="Rectangle 11"/>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15374" name="Rectangle 12"/>
          <p:cNvSpPr>
            <a:spLocks noChangeArrowheads="1"/>
          </p:cNvSpPr>
          <p:nvPr/>
        </p:nvSpPr>
        <p:spPr bwMode="auto">
          <a:xfrm>
            <a:off x="0" y="1333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15375" name="Rectangle 13"/>
          <p:cNvSpPr>
            <a:spLocks noChangeArrowheads="1"/>
          </p:cNvSpPr>
          <p:nvPr/>
        </p:nvSpPr>
        <p:spPr bwMode="auto">
          <a:xfrm>
            <a:off x="0" y="1990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15376" name="Rectangle 14"/>
          <p:cNvSpPr>
            <a:spLocks noChangeArrowheads="1"/>
          </p:cNvSpPr>
          <p:nvPr/>
        </p:nvSpPr>
        <p:spPr bwMode="auto">
          <a:xfrm>
            <a:off x="0" y="2619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15377" name="Rectangle 15"/>
          <p:cNvSpPr>
            <a:spLocks noChangeArrowheads="1"/>
          </p:cNvSpPr>
          <p:nvPr/>
        </p:nvSpPr>
        <p:spPr bwMode="auto">
          <a:xfrm>
            <a:off x="0" y="3057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15378" name="Rectangle 16"/>
          <p:cNvSpPr>
            <a:spLocks noChangeArrowheads="1"/>
          </p:cNvSpPr>
          <p:nvPr/>
        </p:nvSpPr>
        <p:spPr bwMode="auto">
          <a:xfrm>
            <a:off x="0" y="3295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000">
                <a:latin typeface="Arial" charset="0"/>
                <a:ea typeface="Times New Roman" pitchFamily="18" charset="0"/>
              </a:rPr>
              <a:t> </a:t>
            </a:r>
            <a:endParaRPr lang="fr-FR" altLang="fr-FR" sz="1800">
              <a:latin typeface="Arial" charset="0"/>
              <a:ea typeface="Times New Roman" pitchFamily="18" charset="0"/>
            </a:endParaRPr>
          </a:p>
        </p:txBody>
      </p:sp>
      <p:sp>
        <p:nvSpPr>
          <p:cNvPr id="15379" name="Rectangle 17"/>
          <p:cNvSpPr>
            <a:spLocks noChangeArrowheads="1"/>
          </p:cNvSpPr>
          <p:nvPr/>
        </p:nvSpPr>
        <p:spPr bwMode="auto">
          <a:xfrm>
            <a:off x="0" y="3762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800">
                <a:latin typeface="Arial" charset="0"/>
              </a:rPr>
              <a:t> </a:t>
            </a:r>
            <a:endParaRPr lang="fr-FR" altLang="fr-FR" sz="1800">
              <a:latin typeface="Arial" charset="0"/>
            </a:endParaRPr>
          </a:p>
        </p:txBody>
      </p:sp>
      <p:sp>
        <p:nvSpPr>
          <p:cNvPr id="3" name="Titre 2"/>
          <p:cNvSpPr>
            <a:spLocks noGrp="1"/>
          </p:cNvSpPr>
          <p:nvPr>
            <p:ph type="ctrTitle"/>
          </p:nvPr>
        </p:nvSpPr>
        <p:spPr/>
        <p:txBody>
          <a:bodyPr/>
          <a:lstStyle/>
          <a:p>
            <a:r>
              <a:rPr lang="fr-FR" dirty="0" smtClean="0"/>
              <a:t>Sensibilisation et initiation à la cybersécurité</a:t>
            </a:r>
            <a:endParaRPr lang="fr-FR" dirty="0"/>
          </a:p>
        </p:txBody>
      </p:sp>
      <p:sp>
        <p:nvSpPr>
          <p:cNvPr id="5" name="Sous-titre 4"/>
          <p:cNvSpPr>
            <a:spLocks noGrp="1"/>
          </p:cNvSpPr>
          <p:nvPr>
            <p:ph type="subTitle" idx="1"/>
          </p:nvPr>
        </p:nvSpPr>
        <p:spPr/>
        <p:txBody>
          <a:bodyPr/>
          <a:lstStyle/>
          <a:p>
            <a:r>
              <a:rPr lang="fr-FR" dirty="0" smtClean="0"/>
              <a:t>Module 1 : notions de base</a:t>
            </a:r>
            <a:endParaRPr lang="fr-FR" dirty="0"/>
          </a:p>
        </p:txBody>
      </p:sp>
      <p:sp>
        <p:nvSpPr>
          <p:cNvPr id="8" name="Espace réservé de la date 7"/>
          <p:cNvSpPr>
            <a:spLocks noGrp="1"/>
          </p:cNvSpPr>
          <p:nvPr>
            <p:ph type="dt" sz="half" idx="10"/>
          </p:nvPr>
        </p:nvSpPr>
        <p:spPr>
          <a:xfrm>
            <a:off x="3613212" y="4941168"/>
            <a:ext cx="1917576" cy="288032"/>
          </a:xfrm>
        </p:spPr>
        <p:txBody>
          <a:bodyPr/>
          <a:lstStyle/>
          <a:p>
            <a:pPr>
              <a:defRPr/>
            </a:pPr>
            <a:r>
              <a:rPr lang="fr-FR" dirty="0" smtClean="0"/>
              <a:t>05/11/2015</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dirty="0"/>
              <a:t>1. Les enjeux de la sécurité des S.I.</a:t>
            </a:r>
            <a:endParaRPr lang="fr-FR" dirty="0"/>
          </a:p>
        </p:txBody>
      </p:sp>
      <p:sp>
        <p:nvSpPr>
          <p:cNvPr id="25603" name="Espace réservé du contenu 2"/>
          <p:cNvSpPr>
            <a:spLocks noGrp="1"/>
          </p:cNvSpPr>
          <p:nvPr>
            <p:ph idx="1"/>
          </p:nvPr>
        </p:nvSpPr>
        <p:spPr/>
        <p:txBody>
          <a:bodyPr/>
          <a:lstStyle/>
          <a:p>
            <a:r>
              <a:rPr lang="fr-FR" altLang="fr-FR" sz="1600" dirty="0" smtClean="0"/>
              <a:t>Une majorité des actes de délinquance réalisés sur Internet sont commis par des groupes criminels organisés, professionnels et impliquant de nombreux acteurs</a:t>
            </a:r>
          </a:p>
        </p:txBody>
      </p:sp>
      <p:sp>
        <p:nvSpPr>
          <p:cNvPr id="3" name="Espace réservé de la date 2"/>
          <p:cNvSpPr>
            <a:spLocks noGrp="1"/>
          </p:cNvSpPr>
          <p:nvPr>
            <p:ph type="dt" sz="half" idx="11"/>
          </p:nvPr>
        </p:nvSpPr>
        <p:spPr>
          <a:xfrm>
            <a:off x="3419872" y="6448752"/>
            <a:ext cx="1008112" cy="365125"/>
          </a:xfrm>
        </p:spPr>
        <p:txBody>
          <a:bodyPr/>
          <a:lstStyle/>
          <a:p>
            <a:fld id="{C0E1A103-2298-4E79-AEB5-F405FD12511A}" type="datetime1">
              <a:rPr lang="fr-FR" smtClean="0"/>
              <a:t>16/02/2017</a:t>
            </a:fld>
            <a:endParaRPr lang="fr-FR" dirty="0"/>
          </a:p>
        </p:txBody>
      </p:sp>
      <p:sp>
        <p:nvSpPr>
          <p:cNvPr id="4" name="Espace réservé du pied de page 3"/>
          <p:cNvSpPr>
            <a:spLocks noGrp="1"/>
          </p:cNvSpPr>
          <p:nvPr>
            <p:ph type="ftr" sz="quarter" idx="12"/>
          </p:nvPr>
        </p:nvSpPr>
        <p:spPr>
          <a:xfrm>
            <a:off x="4499992" y="6448752"/>
            <a:ext cx="3031976" cy="365125"/>
          </a:xfrm>
        </p:spPr>
        <p:txBody>
          <a:bodyPr/>
          <a:lstStyle/>
          <a:p>
            <a:r>
              <a:rPr lang="fr-FR" smtClean="0"/>
              <a:t>Sensibilisation et initiation à la cybersécurité</a:t>
            </a:r>
            <a:endParaRPr lang="fr-FR" dirty="0"/>
          </a:p>
        </p:txBody>
      </p:sp>
      <p:sp>
        <p:nvSpPr>
          <p:cNvPr id="5" name="Espace réservé du numéro de diapositive 4"/>
          <p:cNvSpPr>
            <a:spLocks noGrp="1"/>
          </p:cNvSpPr>
          <p:nvPr>
            <p:ph type="sldNum" sz="quarter" idx="13"/>
          </p:nvPr>
        </p:nvSpPr>
        <p:spPr>
          <a:xfrm>
            <a:off x="8676456" y="6448752"/>
            <a:ext cx="432048" cy="365125"/>
          </a:xfrm>
        </p:spPr>
        <p:txBody>
          <a:bodyPr/>
          <a:lstStyle/>
          <a:p>
            <a:fld id="{DAC45385-D604-40AE-9F53-03BDB8FC03CC}" type="slidenum">
              <a:rPr lang="fr-FR" smtClean="0"/>
              <a:pPr/>
              <a:t>10</a:t>
            </a:fld>
            <a:endParaRPr lang="fr-FR" dirty="0"/>
          </a:p>
        </p:txBody>
      </p:sp>
      <p:sp>
        <p:nvSpPr>
          <p:cNvPr id="11" name="Espace réservé du texte 10"/>
          <p:cNvSpPr>
            <a:spLocks noGrp="1"/>
          </p:cNvSpPr>
          <p:nvPr>
            <p:ph type="body" sz="quarter" idx="10"/>
          </p:nvPr>
        </p:nvSpPr>
        <p:spPr/>
        <p:txBody>
          <a:bodyPr/>
          <a:lstStyle/>
          <a:p>
            <a:r>
              <a:rPr lang="fr-FR" dirty="0" smtClean="0"/>
              <a:t>d. La nouvelle économie de la cybercriminalité </a:t>
            </a:r>
            <a:endParaRPr lang="fr-FR" dirty="0"/>
          </a:p>
        </p:txBody>
      </p:sp>
      <p:grpSp>
        <p:nvGrpSpPr>
          <p:cNvPr id="25604" name="Groupe 19"/>
          <p:cNvGrpSpPr>
            <a:grpSpLocks/>
          </p:cNvGrpSpPr>
          <p:nvPr/>
        </p:nvGrpSpPr>
        <p:grpSpPr bwMode="auto">
          <a:xfrm>
            <a:off x="323850" y="2244725"/>
            <a:ext cx="2470150" cy="4094163"/>
            <a:chOff x="2749128" y="2204864"/>
            <a:chExt cx="2470944" cy="4280024"/>
          </a:xfrm>
        </p:grpSpPr>
        <p:graphicFrame>
          <p:nvGraphicFramePr>
            <p:cNvPr id="21" name="Diagramme 20"/>
            <p:cNvGraphicFramePr/>
            <p:nvPr/>
          </p:nvGraphicFramePr>
          <p:xfrm>
            <a:off x="2749128" y="2204864"/>
            <a:ext cx="2470944" cy="4280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5611" name="Groupe 21"/>
            <p:cNvGrpSpPr>
              <a:grpSpLocks/>
            </p:cNvGrpSpPr>
            <p:nvPr/>
          </p:nvGrpSpPr>
          <p:grpSpPr bwMode="auto">
            <a:xfrm>
              <a:off x="3417392" y="4941168"/>
              <a:ext cx="735105" cy="367388"/>
              <a:chOff x="1050645" y="2007769"/>
              <a:chExt cx="735105" cy="367388"/>
            </a:xfrm>
          </p:grpSpPr>
          <p:sp>
            <p:nvSpPr>
              <p:cNvPr id="25615" name="Rectangle 26"/>
              <p:cNvSpPr>
                <a:spLocks noChangeArrowheads="1"/>
              </p:cNvSpPr>
              <p:nvPr/>
            </p:nvSpPr>
            <p:spPr bwMode="auto">
              <a:xfrm>
                <a:off x="1050645" y="2007769"/>
                <a:ext cx="735105" cy="36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28" name="Rectangle 27"/>
              <p:cNvSpPr/>
              <p:nvPr/>
            </p:nvSpPr>
            <p:spPr>
              <a:xfrm>
                <a:off x="1050934" y="2008092"/>
                <a:ext cx="735248" cy="366764"/>
              </a:xfrm>
              <a:prstGeom prst="rect">
                <a:avLst/>
              </a:prstGeom>
              <a:noFill/>
              <a:ln>
                <a:noFill/>
              </a:ln>
              <a:effectLst/>
            </p:spPr>
            <p:txBody>
              <a:bodyPr lIns="15240" tIns="15240" rIns="15240" bIns="15240" spcCol="1270" anchor="ctr"/>
              <a:lstStyle/>
              <a:p>
                <a:pPr algn="ctr" defTabSz="1066800" fontAlgn="auto">
                  <a:lnSpc>
                    <a:spcPct val="90000"/>
                  </a:lnSpc>
                  <a:spcBef>
                    <a:spcPts val="0"/>
                  </a:spcBef>
                  <a:spcAft>
                    <a:spcPct val="35000"/>
                  </a:spcAft>
                  <a:defRPr/>
                </a:pPr>
                <a:r>
                  <a:rPr lang="fr-FR" sz="2400" kern="0" dirty="0">
                    <a:solidFill>
                      <a:prstClr val="black">
                        <a:hueOff val="0"/>
                        <a:satOff val="0"/>
                        <a:lumOff val="0"/>
                        <a:alphaOff val="0"/>
                      </a:prstClr>
                    </a:solidFill>
                    <a:latin typeface="Calibri"/>
                    <a:cs typeface="+mn-cs"/>
                  </a:rPr>
                  <a:t>4</a:t>
                </a:r>
              </a:p>
            </p:txBody>
          </p:sp>
        </p:grpSp>
        <p:grpSp>
          <p:nvGrpSpPr>
            <p:cNvPr id="25612" name="Groupe 22"/>
            <p:cNvGrpSpPr>
              <a:grpSpLocks/>
            </p:cNvGrpSpPr>
            <p:nvPr/>
          </p:nvGrpSpPr>
          <p:grpSpPr bwMode="auto">
            <a:xfrm>
              <a:off x="3796315" y="5725908"/>
              <a:ext cx="735105" cy="367388"/>
              <a:chOff x="1050645" y="2007769"/>
              <a:chExt cx="735105" cy="367388"/>
            </a:xfrm>
          </p:grpSpPr>
          <p:sp>
            <p:nvSpPr>
              <p:cNvPr id="25613" name="Rectangle 23"/>
              <p:cNvSpPr>
                <a:spLocks noChangeArrowheads="1"/>
              </p:cNvSpPr>
              <p:nvPr/>
            </p:nvSpPr>
            <p:spPr bwMode="auto">
              <a:xfrm>
                <a:off x="1050645" y="2007769"/>
                <a:ext cx="735105" cy="36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26" name="Rectangle 25"/>
              <p:cNvSpPr/>
              <p:nvPr/>
            </p:nvSpPr>
            <p:spPr>
              <a:xfrm>
                <a:off x="1049957" y="2008326"/>
                <a:ext cx="735248" cy="366765"/>
              </a:xfrm>
              <a:prstGeom prst="rect">
                <a:avLst/>
              </a:prstGeom>
              <a:noFill/>
              <a:ln>
                <a:noFill/>
              </a:ln>
              <a:effectLst/>
            </p:spPr>
            <p:txBody>
              <a:bodyPr lIns="15240" tIns="15240" rIns="15240" bIns="15240" spcCol="1270" anchor="ctr"/>
              <a:lstStyle/>
              <a:p>
                <a:pPr algn="ctr" defTabSz="1066800" fontAlgn="auto">
                  <a:lnSpc>
                    <a:spcPct val="90000"/>
                  </a:lnSpc>
                  <a:spcBef>
                    <a:spcPts val="0"/>
                  </a:spcBef>
                  <a:spcAft>
                    <a:spcPct val="35000"/>
                  </a:spcAft>
                  <a:defRPr/>
                </a:pPr>
                <a:r>
                  <a:rPr lang="fr-FR" sz="2400" kern="0" dirty="0">
                    <a:solidFill>
                      <a:prstClr val="black">
                        <a:hueOff val="0"/>
                        <a:satOff val="0"/>
                        <a:lumOff val="0"/>
                        <a:alphaOff val="0"/>
                      </a:prstClr>
                    </a:solidFill>
                    <a:latin typeface="Calibri"/>
                    <a:cs typeface="+mn-cs"/>
                  </a:rPr>
                  <a:t>5</a:t>
                </a:r>
              </a:p>
            </p:txBody>
          </p:sp>
        </p:grpSp>
      </p:grpSp>
      <p:sp>
        <p:nvSpPr>
          <p:cNvPr id="25605" name="Rectangle 28"/>
          <p:cNvSpPr>
            <a:spLocks noChangeArrowheads="1"/>
          </p:cNvSpPr>
          <p:nvPr/>
        </p:nvSpPr>
        <p:spPr bwMode="auto">
          <a:xfrm>
            <a:off x="2579688" y="2420938"/>
            <a:ext cx="6337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dirty="0">
                <a:solidFill>
                  <a:srgbClr val="000000"/>
                </a:solidFill>
                <a:latin typeface="Arial" panose="020B0604020202020204" pitchFamily="34" charset="0"/>
                <a:cs typeface="Arial" panose="020B0604020202020204" pitchFamily="34" charset="0"/>
              </a:rPr>
              <a:t>des groupes spécialisés dans le </a:t>
            </a:r>
            <a:r>
              <a:rPr lang="fr-FR" altLang="fr-FR" sz="1400" b="1" dirty="0">
                <a:solidFill>
                  <a:srgbClr val="000000"/>
                </a:solidFill>
                <a:latin typeface="Arial" panose="020B0604020202020204" pitchFamily="34" charset="0"/>
                <a:cs typeface="Arial" panose="020B0604020202020204" pitchFamily="34" charset="0"/>
              </a:rPr>
              <a:t>développement de programmes malveillants</a:t>
            </a:r>
            <a:r>
              <a:rPr lang="fr-FR" altLang="fr-FR" sz="1400" dirty="0">
                <a:solidFill>
                  <a:srgbClr val="000000"/>
                </a:solidFill>
                <a:latin typeface="Arial" panose="020B0604020202020204" pitchFamily="34" charset="0"/>
                <a:cs typeface="Arial" panose="020B0604020202020204" pitchFamily="34" charset="0"/>
              </a:rPr>
              <a:t> et virus informatiques</a:t>
            </a:r>
          </a:p>
        </p:txBody>
      </p:sp>
      <p:sp>
        <p:nvSpPr>
          <p:cNvPr id="25606" name="Rectangle 29"/>
          <p:cNvSpPr>
            <a:spLocks noChangeArrowheads="1"/>
          </p:cNvSpPr>
          <p:nvPr/>
        </p:nvSpPr>
        <p:spPr bwMode="auto">
          <a:xfrm>
            <a:off x="2579688" y="3276600"/>
            <a:ext cx="6337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dirty="0">
                <a:solidFill>
                  <a:srgbClr val="000000"/>
                </a:solidFill>
                <a:latin typeface="Arial" panose="020B0604020202020204" pitchFamily="34" charset="0"/>
                <a:cs typeface="Arial" panose="020B0604020202020204" pitchFamily="34" charset="0"/>
              </a:rPr>
              <a:t>des groupes en charge de l’</a:t>
            </a:r>
            <a:r>
              <a:rPr lang="fr-FR" altLang="fr-FR" sz="1400" b="1" dirty="0">
                <a:solidFill>
                  <a:srgbClr val="000000"/>
                </a:solidFill>
                <a:latin typeface="Arial" panose="020B0604020202020204" pitchFamily="34" charset="0"/>
                <a:cs typeface="Arial" panose="020B0604020202020204" pitchFamily="34" charset="0"/>
              </a:rPr>
              <a:t>exploitation et de la commercialisation </a:t>
            </a:r>
            <a:r>
              <a:rPr lang="fr-FR" altLang="fr-FR" sz="1400" dirty="0">
                <a:solidFill>
                  <a:srgbClr val="000000"/>
                </a:solidFill>
                <a:latin typeface="Arial" panose="020B0604020202020204" pitchFamily="34" charset="0"/>
                <a:cs typeface="Arial" panose="020B0604020202020204" pitchFamily="34" charset="0"/>
              </a:rPr>
              <a:t>de services permettant de réaliser des attaques informatiques</a:t>
            </a:r>
          </a:p>
        </p:txBody>
      </p:sp>
      <p:sp>
        <p:nvSpPr>
          <p:cNvPr id="25607" name="Rectangle 30"/>
          <p:cNvSpPr>
            <a:spLocks noChangeArrowheads="1"/>
          </p:cNvSpPr>
          <p:nvPr/>
        </p:nvSpPr>
        <p:spPr bwMode="auto">
          <a:xfrm>
            <a:off x="2579688" y="3948113"/>
            <a:ext cx="64881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dirty="0">
                <a:solidFill>
                  <a:srgbClr val="000000"/>
                </a:solidFill>
                <a:latin typeface="Arial" panose="020B0604020202020204" pitchFamily="34" charset="0"/>
                <a:cs typeface="Arial" panose="020B0604020202020204" pitchFamily="34" charset="0"/>
              </a:rPr>
              <a:t>un ou plusieurs </a:t>
            </a:r>
            <a:r>
              <a:rPr lang="fr-FR" altLang="fr-FR" sz="1400" b="1" dirty="0">
                <a:solidFill>
                  <a:srgbClr val="000000"/>
                </a:solidFill>
                <a:latin typeface="Arial" panose="020B0604020202020204" pitchFamily="34" charset="0"/>
                <a:cs typeface="Arial" panose="020B0604020202020204" pitchFamily="34" charset="0"/>
              </a:rPr>
              <a:t>hébergeurs</a:t>
            </a:r>
            <a:r>
              <a:rPr lang="fr-FR" altLang="fr-FR" sz="1400" dirty="0">
                <a:solidFill>
                  <a:srgbClr val="000000"/>
                </a:solidFill>
                <a:latin typeface="Arial" panose="020B0604020202020204" pitchFamily="34" charset="0"/>
                <a:cs typeface="Arial" panose="020B0604020202020204" pitchFamily="34" charset="0"/>
              </a:rPr>
              <a:t> qui stockent les contenus malveillants, soit des hébergeurs malhonnêtes soit des hébergeurs victimes eux-mêmes d’une attaque et dont les serveurs sont contrôlés par des pirates</a:t>
            </a:r>
          </a:p>
        </p:txBody>
      </p:sp>
      <p:sp>
        <p:nvSpPr>
          <p:cNvPr id="25608" name="Rectangle 31"/>
          <p:cNvSpPr>
            <a:spLocks noChangeArrowheads="1"/>
          </p:cNvSpPr>
          <p:nvPr/>
        </p:nvSpPr>
        <p:spPr bwMode="auto">
          <a:xfrm>
            <a:off x="2579688" y="4922004"/>
            <a:ext cx="6337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dirty="0">
                <a:solidFill>
                  <a:srgbClr val="000000"/>
                </a:solidFill>
                <a:latin typeface="Arial" panose="020B0604020202020204" pitchFamily="34" charset="0"/>
                <a:cs typeface="Arial" panose="020B0604020202020204" pitchFamily="34" charset="0"/>
              </a:rPr>
              <a:t>des groupes en charge de la </a:t>
            </a:r>
            <a:r>
              <a:rPr lang="fr-FR" altLang="fr-FR" sz="1400" b="1" dirty="0">
                <a:solidFill>
                  <a:srgbClr val="000000"/>
                </a:solidFill>
                <a:latin typeface="Arial" panose="020B0604020202020204" pitchFamily="34" charset="0"/>
                <a:cs typeface="Arial" panose="020B0604020202020204" pitchFamily="34" charset="0"/>
              </a:rPr>
              <a:t>vente des données volées</a:t>
            </a:r>
            <a:r>
              <a:rPr lang="fr-FR" altLang="fr-FR" sz="1400" dirty="0">
                <a:solidFill>
                  <a:srgbClr val="000000"/>
                </a:solidFill>
                <a:latin typeface="Arial" panose="020B0604020202020204" pitchFamily="34" charset="0"/>
                <a:cs typeface="Arial" panose="020B0604020202020204" pitchFamily="34" charset="0"/>
              </a:rPr>
              <a:t>, et principalement des données de carte bancaire</a:t>
            </a:r>
          </a:p>
        </p:txBody>
      </p:sp>
      <p:sp>
        <p:nvSpPr>
          <p:cNvPr id="25609" name="Rectangle 32"/>
          <p:cNvSpPr>
            <a:spLocks noChangeArrowheads="1"/>
          </p:cNvSpPr>
          <p:nvPr/>
        </p:nvSpPr>
        <p:spPr bwMode="auto">
          <a:xfrm>
            <a:off x="2579688" y="5754688"/>
            <a:ext cx="6337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dirty="0">
                <a:solidFill>
                  <a:srgbClr val="000000"/>
                </a:solidFill>
                <a:latin typeface="Arial" panose="020B0604020202020204" pitchFamily="34" charset="0"/>
                <a:cs typeface="Arial" panose="020B0604020202020204" pitchFamily="34" charset="0"/>
              </a:rPr>
              <a:t>des </a:t>
            </a:r>
            <a:r>
              <a:rPr lang="fr-FR" altLang="fr-FR" sz="1400" b="1" dirty="0">
                <a:solidFill>
                  <a:srgbClr val="000000"/>
                </a:solidFill>
                <a:latin typeface="Arial" panose="020B0604020202020204" pitchFamily="34" charset="0"/>
                <a:cs typeface="Arial" panose="020B0604020202020204" pitchFamily="34" charset="0"/>
              </a:rPr>
              <a:t>intermédiaires financiers </a:t>
            </a:r>
            <a:r>
              <a:rPr lang="fr-FR" altLang="fr-FR" sz="1400" dirty="0">
                <a:solidFill>
                  <a:srgbClr val="000000"/>
                </a:solidFill>
                <a:latin typeface="Arial" panose="020B0604020202020204" pitchFamily="34" charset="0"/>
                <a:cs typeface="Arial" panose="020B0604020202020204" pitchFamily="34" charset="0"/>
              </a:rPr>
              <a:t>pour collecter l’argent qui s’appuient généralement sur des réseaux de </a:t>
            </a:r>
            <a:r>
              <a:rPr lang="fr-FR" altLang="fr-FR" sz="1400" b="1" dirty="0">
                <a:solidFill>
                  <a:srgbClr val="000000"/>
                </a:solidFill>
                <a:latin typeface="Arial" panose="020B0604020202020204" pitchFamily="34" charset="0"/>
                <a:cs typeface="Arial" panose="020B0604020202020204" pitchFamily="34" charset="0"/>
              </a:rPr>
              <a:t>mules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dirty="0"/>
              <a:t>1. Les enjeux de la sécurité des S.I.</a:t>
            </a:r>
            <a:endParaRPr lang="fr-FR" dirty="0"/>
          </a:p>
        </p:txBody>
      </p:sp>
      <p:sp>
        <p:nvSpPr>
          <p:cNvPr id="26627" name="Espace réservé du contenu 2"/>
          <p:cNvSpPr>
            <a:spLocks noGrp="1"/>
          </p:cNvSpPr>
          <p:nvPr>
            <p:ph idx="1"/>
          </p:nvPr>
        </p:nvSpPr>
        <p:spPr/>
        <p:txBody>
          <a:bodyPr/>
          <a:lstStyle/>
          <a:p>
            <a:r>
              <a:rPr lang="fr-FR" altLang="fr-FR" dirty="0" smtClean="0"/>
              <a:t>Quelques chiffres pour illustrer le marché de la cybercriminalité…</a:t>
            </a:r>
          </a:p>
        </p:txBody>
      </p:sp>
      <p:sp>
        <p:nvSpPr>
          <p:cNvPr id="3" name="Espace réservé de la date 2"/>
          <p:cNvSpPr>
            <a:spLocks noGrp="1"/>
          </p:cNvSpPr>
          <p:nvPr>
            <p:ph type="dt" sz="half" idx="11"/>
          </p:nvPr>
        </p:nvSpPr>
        <p:spPr>
          <a:xfrm>
            <a:off x="3419872" y="6448752"/>
            <a:ext cx="1008112" cy="365125"/>
          </a:xfrm>
        </p:spPr>
        <p:txBody>
          <a:bodyPr/>
          <a:lstStyle/>
          <a:p>
            <a:fld id="{BC31FE87-D2C6-46AD-BCAD-C14D849C2310}" type="datetime1">
              <a:rPr lang="fr-FR" smtClean="0"/>
              <a:t>16/02/2017</a:t>
            </a:fld>
            <a:endParaRPr lang="fr-FR" dirty="0"/>
          </a:p>
        </p:txBody>
      </p:sp>
      <p:sp>
        <p:nvSpPr>
          <p:cNvPr id="4" name="Espace réservé du pied de page 3"/>
          <p:cNvSpPr>
            <a:spLocks noGrp="1"/>
          </p:cNvSpPr>
          <p:nvPr>
            <p:ph type="ftr" sz="quarter" idx="12"/>
          </p:nvPr>
        </p:nvSpPr>
        <p:spPr>
          <a:xfrm>
            <a:off x="4499992" y="6448752"/>
            <a:ext cx="3031976" cy="365125"/>
          </a:xfrm>
        </p:spPr>
        <p:txBody>
          <a:bodyPr/>
          <a:lstStyle/>
          <a:p>
            <a:r>
              <a:rPr lang="fr-FR" smtClean="0"/>
              <a:t>Sensibilisation et initiation à la cybersécurité</a:t>
            </a:r>
            <a:endParaRPr lang="fr-FR" dirty="0"/>
          </a:p>
        </p:txBody>
      </p:sp>
      <p:sp>
        <p:nvSpPr>
          <p:cNvPr id="5" name="Espace réservé du numéro de diapositive 4"/>
          <p:cNvSpPr>
            <a:spLocks noGrp="1"/>
          </p:cNvSpPr>
          <p:nvPr>
            <p:ph type="sldNum" sz="quarter" idx="13"/>
          </p:nvPr>
        </p:nvSpPr>
        <p:spPr>
          <a:xfrm>
            <a:off x="8676456" y="6448752"/>
            <a:ext cx="432048" cy="365125"/>
          </a:xfrm>
        </p:spPr>
        <p:txBody>
          <a:bodyPr/>
          <a:lstStyle/>
          <a:p>
            <a:fld id="{DAC45385-D604-40AE-9F53-03BDB8FC03CC}" type="slidenum">
              <a:rPr lang="fr-FR" smtClean="0"/>
              <a:pPr/>
              <a:t>11</a:t>
            </a:fld>
            <a:endParaRPr lang="fr-FR" dirty="0"/>
          </a:p>
        </p:txBody>
      </p:sp>
      <p:sp>
        <p:nvSpPr>
          <p:cNvPr id="11" name="Espace réservé du texte 10"/>
          <p:cNvSpPr>
            <a:spLocks noGrp="1"/>
          </p:cNvSpPr>
          <p:nvPr>
            <p:ph type="body" sz="quarter" idx="10"/>
          </p:nvPr>
        </p:nvSpPr>
        <p:spPr/>
        <p:txBody>
          <a:bodyPr/>
          <a:lstStyle/>
          <a:p>
            <a:r>
              <a:rPr lang="fr-FR" dirty="0" smtClean="0"/>
              <a:t>d. La nouvelle économie de la cybercriminalité </a:t>
            </a:r>
            <a:endParaRPr lang="fr-FR" dirty="0"/>
          </a:p>
        </p:txBody>
      </p:sp>
      <p:sp>
        <p:nvSpPr>
          <p:cNvPr id="26628" name="Rectangle 16"/>
          <p:cNvSpPr>
            <a:spLocks noChangeArrowheads="1"/>
          </p:cNvSpPr>
          <p:nvPr/>
        </p:nvSpPr>
        <p:spPr bwMode="auto">
          <a:xfrm>
            <a:off x="2657475" y="2349500"/>
            <a:ext cx="59848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dirty="0">
                <a:latin typeface="Arial" panose="020B0604020202020204" pitchFamily="34" charset="0"/>
                <a:cs typeface="Arial" panose="020B0604020202020204" pitchFamily="34" charset="0"/>
              </a:rPr>
              <a:t>le prix moyen de commercialisation des </a:t>
            </a:r>
            <a:r>
              <a:rPr lang="fr-FR" altLang="fr-FR" sz="1800" b="1" dirty="0">
                <a:latin typeface="Arial" panose="020B0604020202020204" pitchFamily="34" charset="0"/>
                <a:cs typeface="Arial" panose="020B0604020202020204" pitchFamily="34" charset="0"/>
              </a:rPr>
              <a:t>numéros de cartes bancaires</a:t>
            </a:r>
            <a:r>
              <a:rPr lang="fr-FR" altLang="fr-FR" sz="1800" dirty="0">
                <a:latin typeface="Arial" panose="020B0604020202020204" pitchFamily="34" charset="0"/>
                <a:cs typeface="Arial" panose="020B0604020202020204" pitchFamily="34" charset="0"/>
              </a:rPr>
              <a:t> en fonction </a:t>
            </a:r>
            <a:r>
              <a:rPr lang="fr-FR" altLang="fr-FR" sz="1800" dirty="0" smtClean="0">
                <a:latin typeface="Arial" panose="020B0604020202020204" pitchFamily="34" charset="0"/>
                <a:cs typeface="Arial" panose="020B0604020202020204" pitchFamily="34" charset="0"/>
              </a:rPr>
              <a:t>du </a:t>
            </a:r>
            <a:r>
              <a:rPr lang="fr-FR" altLang="fr-FR" sz="1800" dirty="0">
                <a:latin typeface="Arial" panose="020B0604020202020204" pitchFamily="34" charset="0"/>
                <a:cs typeface="Arial" panose="020B0604020202020204" pitchFamily="34" charset="0"/>
              </a:rPr>
              <a:t>pays et des plafonds</a:t>
            </a:r>
          </a:p>
        </p:txBody>
      </p:sp>
      <p:sp>
        <p:nvSpPr>
          <p:cNvPr id="26629" name="Rectangle 17"/>
          <p:cNvSpPr>
            <a:spLocks noChangeArrowheads="1"/>
          </p:cNvSpPr>
          <p:nvPr/>
        </p:nvSpPr>
        <p:spPr bwMode="auto">
          <a:xfrm>
            <a:off x="2640013" y="3646488"/>
            <a:ext cx="59864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dirty="0">
                <a:latin typeface="Arial" panose="020B0604020202020204" pitchFamily="34" charset="0"/>
                <a:cs typeface="Arial" panose="020B0604020202020204" pitchFamily="34" charset="0"/>
              </a:rPr>
              <a:t>le tarif moyen de location pour 1 heure d’un </a:t>
            </a:r>
            <a:r>
              <a:rPr lang="fr-FR" altLang="fr-FR" sz="1800" b="1" dirty="0" err="1">
                <a:latin typeface="Arial" panose="020B0604020202020204" pitchFamily="34" charset="0"/>
                <a:cs typeface="Arial" panose="020B0604020202020204" pitchFamily="34" charset="0"/>
              </a:rPr>
              <a:t>botnet</a:t>
            </a:r>
            <a:r>
              <a:rPr lang="fr-FR" altLang="fr-FR" sz="1800" dirty="0">
                <a:latin typeface="Arial" panose="020B0604020202020204" pitchFamily="34" charset="0"/>
                <a:cs typeface="Arial" panose="020B0604020202020204" pitchFamily="34" charset="0"/>
              </a:rPr>
              <a:t>, système permettant de saturer un site internet</a:t>
            </a:r>
          </a:p>
        </p:txBody>
      </p:sp>
      <p:sp>
        <p:nvSpPr>
          <p:cNvPr id="26630" name="Rectangle 18"/>
          <p:cNvSpPr>
            <a:spLocks noChangeArrowheads="1"/>
          </p:cNvSpPr>
          <p:nvPr/>
        </p:nvSpPr>
        <p:spPr bwMode="auto">
          <a:xfrm>
            <a:off x="2627313" y="5016500"/>
            <a:ext cx="59864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dirty="0">
                <a:latin typeface="Arial" panose="020B0604020202020204" pitchFamily="34" charset="0"/>
                <a:cs typeface="Arial" panose="020B0604020202020204" pitchFamily="34" charset="0"/>
              </a:rPr>
              <a:t>le prix de commercialisation du </a:t>
            </a:r>
            <a:r>
              <a:rPr lang="fr-FR" altLang="fr-FR" sz="1800" b="1" dirty="0">
                <a:latin typeface="Arial" panose="020B0604020202020204" pitchFamily="34" charset="0"/>
                <a:cs typeface="Arial" panose="020B0604020202020204" pitchFamily="34" charset="0"/>
              </a:rPr>
              <a:t>malware</a:t>
            </a:r>
            <a:r>
              <a:rPr lang="fr-FR" altLang="fr-FR" sz="1800" dirty="0">
                <a:latin typeface="Arial" panose="020B0604020202020204" pitchFamily="34" charset="0"/>
                <a:cs typeface="Arial" panose="020B0604020202020204" pitchFamily="34" charset="0"/>
              </a:rPr>
              <a:t> « </a:t>
            </a:r>
            <a:r>
              <a:rPr lang="fr-FR" altLang="fr-FR" sz="1800" dirty="0" err="1">
                <a:latin typeface="Arial" panose="020B0604020202020204" pitchFamily="34" charset="0"/>
                <a:cs typeface="Arial" panose="020B0604020202020204" pitchFamily="34" charset="0"/>
              </a:rPr>
              <a:t>Citadel</a:t>
            </a:r>
            <a:r>
              <a:rPr lang="fr-FR" altLang="fr-FR" sz="1800" dirty="0">
                <a:latin typeface="Arial" panose="020B0604020202020204" pitchFamily="34" charset="0"/>
                <a:cs typeface="Arial" panose="020B0604020202020204" pitchFamily="34" charset="0"/>
              </a:rPr>
              <a:t> » permettant d’intercepter des numéros de carte bancaire </a:t>
            </a:r>
          </a:p>
          <a:p>
            <a:pPr eaLnBrk="1" hangingPunct="1">
              <a:spcBef>
                <a:spcPct val="0"/>
              </a:spcBef>
              <a:buFontTx/>
              <a:buNone/>
            </a:pPr>
            <a:r>
              <a:rPr lang="fr-FR" altLang="fr-FR" sz="1800" dirty="0">
                <a:latin typeface="Arial" panose="020B0604020202020204" pitchFamily="34" charset="0"/>
                <a:cs typeface="Arial" panose="020B0604020202020204" pitchFamily="34" charset="0"/>
              </a:rPr>
              <a:t>(+ un abonnement mensuel de 125 $ )</a:t>
            </a:r>
          </a:p>
        </p:txBody>
      </p:sp>
      <p:sp>
        <p:nvSpPr>
          <p:cNvPr id="25" name="ZoneTexte 24"/>
          <p:cNvSpPr txBox="1"/>
          <p:nvPr/>
        </p:nvSpPr>
        <p:spPr>
          <a:xfrm>
            <a:off x="669263" y="2339975"/>
            <a:ext cx="1677062" cy="584775"/>
          </a:xfrm>
          <a:prstGeom prst="rect">
            <a:avLst/>
          </a:prstGeom>
          <a:noFill/>
        </p:spPr>
        <p:txBody>
          <a:bodyPr wrap="none">
            <a:spAutoFit/>
          </a:bodyPr>
          <a:lstStyle/>
          <a:p>
            <a:pPr algn="r" fontAlgn="auto">
              <a:spcBef>
                <a:spcPts val="0"/>
              </a:spcBef>
              <a:spcAft>
                <a:spcPts val="0"/>
              </a:spcAft>
              <a:defRPr/>
            </a:pPr>
            <a:r>
              <a:rPr lang="fr-FR" sz="1600" b="1" dirty="0">
                <a:solidFill>
                  <a:srgbClr val="922B3C"/>
                </a:solidFill>
                <a:latin typeface="Arial" panose="020B0604020202020204" pitchFamily="34" charset="0"/>
                <a:cs typeface="Arial" panose="020B0604020202020204" pitchFamily="34" charset="0"/>
              </a:rPr>
              <a:t>de </a:t>
            </a:r>
            <a:r>
              <a:rPr lang="fr-FR" sz="3200" b="1" dirty="0">
                <a:solidFill>
                  <a:srgbClr val="922B3C"/>
                </a:solidFill>
                <a:latin typeface="Arial" panose="020B0604020202020204" pitchFamily="34" charset="0"/>
                <a:cs typeface="Arial" panose="020B0604020202020204" pitchFamily="34" charset="0"/>
              </a:rPr>
              <a:t>2</a:t>
            </a:r>
            <a:r>
              <a:rPr lang="fr-FR" sz="1600" b="1" dirty="0">
                <a:solidFill>
                  <a:srgbClr val="922B3C"/>
                </a:solidFill>
                <a:latin typeface="Arial" panose="020B0604020202020204" pitchFamily="34" charset="0"/>
                <a:cs typeface="Arial" panose="020B0604020202020204" pitchFamily="34" charset="0"/>
              </a:rPr>
              <a:t> à</a:t>
            </a:r>
            <a:r>
              <a:rPr lang="fr-FR" sz="3200" b="1" dirty="0">
                <a:solidFill>
                  <a:srgbClr val="922B3C"/>
                </a:solidFill>
                <a:latin typeface="Arial" panose="020B0604020202020204" pitchFamily="34" charset="0"/>
                <a:cs typeface="Arial" panose="020B0604020202020204" pitchFamily="34" charset="0"/>
              </a:rPr>
              <a:t>10 $</a:t>
            </a:r>
          </a:p>
        </p:txBody>
      </p:sp>
      <p:sp>
        <p:nvSpPr>
          <p:cNvPr id="34" name="ZoneTexte 33"/>
          <p:cNvSpPr txBox="1"/>
          <p:nvPr/>
        </p:nvSpPr>
        <p:spPr>
          <a:xfrm>
            <a:off x="759875" y="4941888"/>
            <a:ext cx="1664238" cy="584775"/>
          </a:xfrm>
          <a:prstGeom prst="rect">
            <a:avLst/>
          </a:prstGeom>
          <a:noFill/>
        </p:spPr>
        <p:txBody>
          <a:bodyPr wrap="none">
            <a:spAutoFit/>
          </a:bodyPr>
          <a:lstStyle/>
          <a:p>
            <a:pPr algn="r" fontAlgn="auto">
              <a:spcBef>
                <a:spcPts val="0"/>
              </a:spcBef>
              <a:spcAft>
                <a:spcPts val="0"/>
              </a:spcAft>
              <a:defRPr/>
            </a:pPr>
            <a:r>
              <a:rPr lang="fr-FR" sz="3200" b="1" dirty="0">
                <a:solidFill>
                  <a:srgbClr val="922B3C"/>
                </a:solidFill>
                <a:latin typeface="Arial" panose="020B0604020202020204" pitchFamily="34" charset="0"/>
                <a:cs typeface="Arial" panose="020B0604020202020204" pitchFamily="34" charset="0"/>
              </a:rPr>
              <a:t>2.399 $ </a:t>
            </a:r>
          </a:p>
        </p:txBody>
      </p:sp>
      <p:sp>
        <p:nvSpPr>
          <p:cNvPr id="35" name="ZoneTexte 34"/>
          <p:cNvSpPr txBox="1"/>
          <p:nvPr/>
        </p:nvSpPr>
        <p:spPr>
          <a:xfrm>
            <a:off x="1592593" y="3636963"/>
            <a:ext cx="753732" cy="584775"/>
          </a:xfrm>
          <a:prstGeom prst="rect">
            <a:avLst/>
          </a:prstGeom>
          <a:noFill/>
        </p:spPr>
        <p:txBody>
          <a:bodyPr wrap="none">
            <a:spAutoFit/>
          </a:bodyPr>
          <a:lstStyle/>
          <a:p>
            <a:pPr algn="r" fontAlgn="auto">
              <a:spcBef>
                <a:spcPts val="0"/>
              </a:spcBef>
              <a:spcAft>
                <a:spcPts val="0"/>
              </a:spcAft>
              <a:defRPr/>
            </a:pPr>
            <a:r>
              <a:rPr lang="fr-FR" sz="3200" b="1" dirty="0">
                <a:solidFill>
                  <a:srgbClr val="922B3C"/>
                </a:solidFill>
                <a:latin typeface="Arial" panose="020B0604020202020204" pitchFamily="34" charset="0"/>
                <a:cs typeface="Arial" panose="020B0604020202020204" pitchFamily="34" charset="0"/>
              </a:rPr>
              <a:t>5 $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dirty="0"/>
              <a:t>1. Les enjeux de la sécurité des S.I.</a:t>
            </a:r>
            <a:endParaRPr lang="fr-FR" dirty="0"/>
          </a:p>
        </p:txBody>
      </p:sp>
      <p:sp>
        <p:nvSpPr>
          <p:cNvPr id="27651" name="Espace réservé du contenu 2"/>
          <p:cNvSpPr>
            <a:spLocks noGrp="1"/>
          </p:cNvSpPr>
          <p:nvPr>
            <p:ph idx="1"/>
          </p:nvPr>
        </p:nvSpPr>
        <p:spPr>
          <a:xfrm>
            <a:off x="457200" y="1772816"/>
            <a:ext cx="8229600" cy="4608512"/>
          </a:xfrm>
        </p:spPr>
        <p:txBody>
          <a:bodyPr>
            <a:normAutofit fontScale="92500" lnSpcReduction="20000"/>
          </a:bodyPr>
          <a:lstStyle/>
          <a:p>
            <a:pPr eaLnBrk="1" hangingPunct="1"/>
            <a:r>
              <a:rPr lang="fr-FR" altLang="fr-FR" b="1" dirty="0">
                <a:solidFill>
                  <a:srgbClr val="922B3C"/>
                </a:solidFill>
              </a:rPr>
              <a:t>Impact sur l’image / le caractère </a:t>
            </a:r>
            <a:endParaRPr lang="fr-FR" altLang="fr-FR" b="1" dirty="0" smtClean="0">
              <a:solidFill>
                <a:srgbClr val="922B3C"/>
              </a:solidFill>
            </a:endParaRPr>
          </a:p>
          <a:p>
            <a:pPr marL="0" indent="0" eaLnBrk="1" hangingPunct="1">
              <a:buNone/>
            </a:pPr>
            <a:r>
              <a:rPr lang="fr-FR" altLang="fr-FR" b="1" dirty="0" smtClean="0">
                <a:solidFill>
                  <a:srgbClr val="922B3C"/>
                </a:solidFill>
              </a:rPr>
              <a:t>/ </a:t>
            </a:r>
            <a:r>
              <a:rPr lang="fr-FR" altLang="fr-FR" b="1" dirty="0">
                <a:solidFill>
                  <a:srgbClr val="922B3C"/>
                </a:solidFill>
              </a:rPr>
              <a:t>la vie privée</a:t>
            </a:r>
          </a:p>
          <a:p>
            <a:pPr lvl="1" eaLnBrk="1" hangingPunct="1"/>
            <a:r>
              <a:rPr lang="fr-FR" altLang="fr-FR" dirty="0"/>
              <a:t>Diffamation de caractère</a:t>
            </a:r>
          </a:p>
          <a:p>
            <a:pPr lvl="1" eaLnBrk="1" hangingPunct="1"/>
            <a:r>
              <a:rPr lang="fr-FR" altLang="fr-FR" dirty="0"/>
              <a:t>Divulgation d’informations personnelles</a:t>
            </a:r>
          </a:p>
          <a:p>
            <a:pPr lvl="1" eaLnBrk="1" hangingPunct="1"/>
            <a:r>
              <a:rPr lang="fr-FR" altLang="fr-FR" dirty="0"/>
              <a:t>Harcèlement / cyber-</a:t>
            </a:r>
            <a:r>
              <a:rPr lang="fr-FR" altLang="fr-FR" dirty="0" err="1"/>
              <a:t>bullying</a:t>
            </a:r>
            <a:endParaRPr lang="fr-FR" altLang="fr-FR" dirty="0"/>
          </a:p>
          <a:p>
            <a:pPr eaLnBrk="1" hangingPunct="1"/>
            <a:r>
              <a:rPr lang="fr-FR" altLang="fr-FR" b="1" dirty="0">
                <a:solidFill>
                  <a:srgbClr val="922B3C"/>
                </a:solidFill>
              </a:rPr>
              <a:t>Usurpation d’identité</a:t>
            </a:r>
          </a:p>
          <a:p>
            <a:pPr lvl="1" eaLnBrk="1" hangingPunct="1"/>
            <a:r>
              <a:rPr lang="fr-FR" altLang="fr-FR" dirty="0"/>
              <a:t>« Vol » et réutilisation de logins/mots </a:t>
            </a:r>
            <a:r>
              <a:rPr lang="fr-FR" altLang="fr-FR" dirty="0" smtClean="0"/>
              <a:t>de</a:t>
            </a:r>
          </a:p>
          <a:p>
            <a:pPr marL="457200" lvl="1" indent="0" eaLnBrk="1" hangingPunct="1">
              <a:buNone/>
            </a:pPr>
            <a:r>
              <a:rPr lang="fr-FR" altLang="fr-FR" dirty="0" smtClean="0"/>
              <a:t>passe pour </a:t>
            </a:r>
            <a:r>
              <a:rPr lang="fr-FR" altLang="fr-FR" dirty="0"/>
              <a:t>effectuer des actions au nom de la victime</a:t>
            </a:r>
          </a:p>
          <a:p>
            <a:pPr eaLnBrk="1" hangingPunct="1"/>
            <a:r>
              <a:rPr lang="fr-FR" altLang="fr-FR" b="1" dirty="0" smtClean="0">
                <a:solidFill>
                  <a:srgbClr val="922B3C"/>
                </a:solidFill>
              </a:rPr>
              <a:t>Perte </a:t>
            </a:r>
            <a:r>
              <a:rPr lang="fr-FR" altLang="fr-FR" b="1" dirty="0">
                <a:solidFill>
                  <a:srgbClr val="922B3C"/>
                </a:solidFill>
              </a:rPr>
              <a:t>définitive de données</a:t>
            </a:r>
          </a:p>
          <a:p>
            <a:pPr lvl="1" eaLnBrk="1" hangingPunct="1"/>
            <a:r>
              <a:rPr lang="fr-FR" altLang="fr-FR" dirty="0"/>
              <a:t>malware récents (</a:t>
            </a:r>
            <a:r>
              <a:rPr lang="fr-FR" altLang="fr-FR" dirty="0" err="1"/>
              <a:t>rançongiciel</a:t>
            </a:r>
            <a:r>
              <a:rPr lang="fr-FR" altLang="fr-FR" dirty="0"/>
              <a:t>) : données chiffrées contre rançon</a:t>
            </a:r>
          </a:p>
          <a:p>
            <a:pPr lvl="1" eaLnBrk="1" hangingPunct="1"/>
            <a:r>
              <a:rPr lang="fr-FR" altLang="fr-FR" dirty="0"/>
              <a:t>connexion frauduleuse à un compte « cloud » et suppression malveillante de l’ensemble des données</a:t>
            </a:r>
          </a:p>
          <a:p>
            <a:r>
              <a:rPr lang="fr-FR" altLang="fr-FR" b="1" dirty="0" smtClean="0">
                <a:solidFill>
                  <a:srgbClr val="922B3C"/>
                </a:solidFill>
              </a:rPr>
              <a:t>Impacts financiers</a:t>
            </a:r>
          </a:p>
          <a:p>
            <a:pPr lvl="1"/>
            <a:r>
              <a:rPr lang="fr-FR" altLang="fr-FR" dirty="0" smtClean="0"/>
              <a:t>N° carte bancaire usurpé et réutilisé pour des achats en ligne</a:t>
            </a:r>
          </a:p>
          <a:p>
            <a:pPr lvl="1"/>
            <a:r>
              <a:rPr lang="fr-FR" altLang="fr-FR" dirty="0" smtClean="0"/>
              <a:t>Chantage (divulgation de photos ou d’informations compromettantes si non paiement d’une rançon)</a:t>
            </a:r>
          </a:p>
          <a:p>
            <a:pPr lvl="1" eaLnBrk="1" hangingPunct="1"/>
            <a:endParaRPr lang="fr-FR" altLang="fr-FR" dirty="0"/>
          </a:p>
          <a:p>
            <a:pPr marL="457200" lvl="1" indent="0">
              <a:buNone/>
            </a:pPr>
            <a:endParaRPr lang="fr-FR" altLang="fr-FR" dirty="0" smtClean="0"/>
          </a:p>
          <a:p>
            <a:endParaRPr lang="fr-FR" altLang="fr-FR" dirty="0" smtClean="0"/>
          </a:p>
        </p:txBody>
      </p:sp>
      <p:sp>
        <p:nvSpPr>
          <p:cNvPr id="3" name="Espace réservé de la date 2"/>
          <p:cNvSpPr>
            <a:spLocks noGrp="1"/>
          </p:cNvSpPr>
          <p:nvPr>
            <p:ph type="dt" sz="half" idx="11"/>
          </p:nvPr>
        </p:nvSpPr>
        <p:spPr>
          <a:xfrm>
            <a:off x="3419872" y="6448752"/>
            <a:ext cx="1008112" cy="365125"/>
          </a:xfrm>
        </p:spPr>
        <p:txBody>
          <a:bodyPr/>
          <a:lstStyle/>
          <a:p>
            <a:fld id="{964E1170-71E2-42B2-AB13-41D9CE44C6EC}" type="datetime1">
              <a:rPr lang="fr-FR" smtClean="0"/>
              <a:t>16/02/2017</a:t>
            </a:fld>
            <a:endParaRPr lang="fr-FR" dirty="0"/>
          </a:p>
        </p:txBody>
      </p:sp>
      <p:sp>
        <p:nvSpPr>
          <p:cNvPr id="5" name="Espace réservé du pied de page 4"/>
          <p:cNvSpPr>
            <a:spLocks noGrp="1"/>
          </p:cNvSpPr>
          <p:nvPr>
            <p:ph type="ftr" sz="quarter" idx="12"/>
          </p:nvPr>
        </p:nvSpPr>
        <p:spPr>
          <a:xfrm>
            <a:off x="4499992" y="6448752"/>
            <a:ext cx="3031976" cy="365125"/>
          </a:xfrm>
        </p:spPr>
        <p:txBody>
          <a:bodyPr/>
          <a:lstStyle/>
          <a:p>
            <a:r>
              <a:rPr lang="fr-FR" smtClean="0"/>
              <a:t>Sensibilisation et initiation à la cybersécurité</a:t>
            </a:r>
            <a:endParaRPr lang="fr-FR" dirty="0"/>
          </a:p>
        </p:txBody>
      </p:sp>
      <p:sp>
        <p:nvSpPr>
          <p:cNvPr id="6" name="Espace réservé du numéro de diapositive 5"/>
          <p:cNvSpPr>
            <a:spLocks noGrp="1"/>
          </p:cNvSpPr>
          <p:nvPr>
            <p:ph type="sldNum" sz="quarter" idx="13"/>
          </p:nvPr>
        </p:nvSpPr>
        <p:spPr>
          <a:xfrm>
            <a:off x="8676456" y="6448752"/>
            <a:ext cx="432048" cy="365125"/>
          </a:xfrm>
        </p:spPr>
        <p:txBody>
          <a:bodyPr/>
          <a:lstStyle/>
          <a:p>
            <a:fld id="{DAC45385-D604-40AE-9F53-03BDB8FC03CC}" type="slidenum">
              <a:rPr lang="fr-FR" smtClean="0"/>
              <a:pPr/>
              <a:t>12</a:t>
            </a:fld>
            <a:endParaRPr lang="fr-FR" dirty="0"/>
          </a:p>
        </p:txBody>
      </p:sp>
      <p:sp>
        <p:nvSpPr>
          <p:cNvPr id="12" name="Espace réservé du texte 11"/>
          <p:cNvSpPr>
            <a:spLocks noGrp="1"/>
          </p:cNvSpPr>
          <p:nvPr>
            <p:ph type="body" sz="quarter" idx="10"/>
          </p:nvPr>
        </p:nvSpPr>
        <p:spPr/>
        <p:txBody>
          <a:bodyPr/>
          <a:lstStyle/>
          <a:p>
            <a:r>
              <a:rPr lang="fr-FR" dirty="0" smtClean="0"/>
              <a:t>e. Les impacts de la cybercriminalité sur la vie privée (quelques exemples)</a:t>
            </a:r>
            <a:endParaRPr lang="fr-FR" dirty="0"/>
          </a:p>
        </p:txBody>
      </p:sp>
      <p:sp>
        <p:nvSpPr>
          <p:cNvPr id="4" name="Rectangle à coins arrondis 3"/>
          <p:cNvSpPr/>
          <p:nvPr/>
        </p:nvSpPr>
        <p:spPr>
          <a:xfrm>
            <a:off x="5424488" y="1702817"/>
            <a:ext cx="3635375" cy="1942207"/>
          </a:xfrm>
          <a:prstGeom prst="roundRect">
            <a:avLst>
              <a:gd name="adj" fmla="val 8027"/>
            </a:avLst>
          </a:prstGeom>
          <a:noFill/>
          <a:ln>
            <a:solidFill>
              <a:srgbClr val="922B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7653" name="Rectangle 4"/>
          <p:cNvSpPr>
            <a:spLocks noChangeArrowheads="1"/>
          </p:cNvSpPr>
          <p:nvPr/>
        </p:nvSpPr>
        <p:spPr bwMode="auto">
          <a:xfrm>
            <a:off x="5429250" y="1757134"/>
            <a:ext cx="36353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400" dirty="0">
                <a:solidFill>
                  <a:srgbClr val="922B3C"/>
                </a:solidFill>
                <a:latin typeface="Arial" panose="020B0604020202020204" pitchFamily="34" charset="0"/>
                <a:cs typeface="Arial" panose="020B0604020202020204" pitchFamily="34" charset="0"/>
              </a:rPr>
              <a:t>Ces impacts – non exhaustifs – ne signifient pas qu’il ne faut pas utiliser Internet, loin de là !</a:t>
            </a:r>
          </a:p>
          <a:p>
            <a:pPr algn="just" eaLnBrk="1" hangingPunct="1">
              <a:spcBef>
                <a:spcPct val="0"/>
              </a:spcBef>
              <a:buFontTx/>
              <a:buNone/>
            </a:pPr>
            <a:endParaRPr lang="fr-FR" altLang="fr-FR" sz="1400" dirty="0">
              <a:solidFill>
                <a:srgbClr val="922B3C"/>
              </a:solidFill>
              <a:latin typeface="Arial" panose="020B0604020202020204" pitchFamily="34" charset="0"/>
              <a:cs typeface="Arial" panose="020B0604020202020204" pitchFamily="34" charset="0"/>
            </a:endParaRPr>
          </a:p>
          <a:p>
            <a:pPr algn="just" eaLnBrk="1" hangingPunct="1">
              <a:spcBef>
                <a:spcPct val="0"/>
              </a:spcBef>
              <a:buFontTx/>
              <a:buNone/>
            </a:pPr>
            <a:r>
              <a:rPr lang="fr-FR" altLang="fr-FR" sz="1400" dirty="0">
                <a:solidFill>
                  <a:srgbClr val="922B3C"/>
                </a:solidFill>
                <a:latin typeface="Arial" panose="020B0604020202020204" pitchFamily="34" charset="0"/>
                <a:cs typeface="Arial" panose="020B0604020202020204" pitchFamily="34" charset="0"/>
              </a:rPr>
              <a:t>Il faut au contraire </a:t>
            </a:r>
            <a:r>
              <a:rPr lang="fr-FR" altLang="fr-FR" sz="1400" u="sng" dirty="0">
                <a:solidFill>
                  <a:srgbClr val="922B3C"/>
                </a:solidFill>
                <a:latin typeface="Arial" panose="020B0604020202020204" pitchFamily="34" charset="0"/>
                <a:cs typeface="Arial" panose="020B0604020202020204" pitchFamily="34" charset="0"/>
              </a:rPr>
              <a:t>apprendre à anticiper ces risques et à faire preuve de discernement</a:t>
            </a:r>
            <a:r>
              <a:rPr lang="fr-FR" altLang="fr-FR" sz="1400" dirty="0">
                <a:solidFill>
                  <a:srgbClr val="922B3C"/>
                </a:solidFill>
                <a:latin typeface="Arial" panose="020B0604020202020204" pitchFamily="34" charset="0"/>
                <a:cs typeface="Arial" panose="020B0604020202020204" pitchFamily="34" charset="0"/>
              </a:rPr>
              <a:t> lors de l’usage d’Internet/smartphones…</a:t>
            </a:r>
          </a:p>
        </p:txBody>
      </p:sp>
      <p:pic>
        <p:nvPicPr>
          <p:cNvPr id="27655" name="Picture 24" descr="Inf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9050" y="1467867"/>
            <a:ext cx="4937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dirty="0"/>
              <a:t>1. Les enjeux de la sécurité des S.I.</a:t>
            </a:r>
            <a:endParaRPr lang="fr-FR" dirty="0"/>
          </a:p>
        </p:txBody>
      </p:sp>
      <p:sp>
        <p:nvSpPr>
          <p:cNvPr id="28675" name="Espace réservé du contenu 2"/>
          <p:cNvSpPr>
            <a:spLocks noGrp="1"/>
          </p:cNvSpPr>
          <p:nvPr>
            <p:ph idx="1"/>
          </p:nvPr>
        </p:nvSpPr>
        <p:spPr/>
        <p:txBody>
          <a:bodyPr/>
          <a:lstStyle/>
          <a:p>
            <a:r>
              <a:rPr lang="fr-FR" altLang="fr-FR" dirty="0" smtClean="0"/>
              <a:t>Infrastructures critiques = un ensemble d’organisations parmi les secteurs d’activité suivants, et que l’État français considère comme étant tellement critiques pour la nation que des mesures de sécurité particulières doivent s’appliquer</a:t>
            </a:r>
          </a:p>
          <a:p>
            <a:pPr lvl="1"/>
            <a:r>
              <a:rPr lang="fr-FR" altLang="fr-FR" dirty="0" smtClean="0"/>
              <a:t>	Secteurs étatiques : civil, justice, militaire…</a:t>
            </a:r>
          </a:p>
          <a:p>
            <a:pPr lvl="1"/>
            <a:r>
              <a:rPr lang="fr-FR" altLang="fr-FR" dirty="0" smtClean="0"/>
              <a:t>	Secteurs de la protection des citoyens : santé, gestion de l’eau, alimentation</a:t>
            </a:r>
          </a:p>
          <a:p>
            <a:pPr lvl="1"/>
            <a:r>
              <a:rPr lang="fr-FR" altLang="fr-FR" dirty="0" smtClean="0"/>
              <a:t>	Secteurs de la vie économique et sociale : énergie, communication, électronique, audiovisuel, information, transports, finances, industrie.</a:t>
            </a:r>
          </a:p>
          <a:p>
            <a:endParaRPr lang="fr-FR" altLang="fr-FR" dirty="0" smtClean="0"/>
          </a:p>
          <a:p>
            <a:r>
              <a:rPr lang="fr-FR" altLang="fr-FR" dirty="0" smtClean="0"/>
              <a:t>Ces organisations sont classées comme </a:t>
            </a:r>
            <a:r>
              <a:rPr lang="fr-FR" altLang="fr-FR" b="1" dirty="0" smtClean="0">
                <a:solidFill>
                  <a:srgbClr val="922B3C"/>
                </a:solidFill>
              </a:rPr>
              <a:t>Opérateur d’Importance Vitale (OIV). </a:t>
            </a:r>
            <a:r>
              <a:rPr lang="fr-FR" altLang="fr-FR" dirty="0" smtClean="0"/>
              <a:t>La liste exacte est classifiée (donc non disponible au public).</a:t>
            </a:r>
          </a:p>
          <a:p>
            <a:endParaRPr lang="fr-FR" altLang="fr-FR" dirty="0" smtClean="0"/>
          </a:p>
          <a:p>
            <a:endParaRPr lang="fr-FR" altLang="fr-FR" dirty="0" smtClean="0"/>
          </a:p>
        </p:txBody>
      </p:sp>
      <p:sp>
        <p:nvSpPr>
          <p:cNvPr id="3" name="Espace réservé de la date 2"/>
          <p:cNvSpPr>
            <a:spLocks noGrp="1"/>
          </p:cNvSpPr>
          <p:nvPr>
            <p:ph type="dt" sz="half" idx="11"/>
          </p:nvPr>
        </p:nvSpPr>
        <p:spPr>
          <a:xfrm>
            <a:off x="3419872" y="6448752"/>
            <a:ext cx="1008112" cy="365125"/>
          </a:xfrm>
        </p:spPr>
        <p:txBody>
          <a:bodyPr/>
          <a:lstStyle/>
          <a:p>
            <a:fld id="{26DEC91B-4C1C-4B32-800E-9FB818A7B302}" type="datetime1">
              <a:rPr lang="fr-FR" smtClean="0"/>
              <a:t>16/02/2017</a:t>
            </a:fld>
            <a:endParaRPr lang="fr-FR" dirty="0"/>
          </a:p>
        </p:txBody>
      </p:sp>
      <p:sp>
        <p:nvSpPr>
          <p:cNvPr id="4" name="Espace réservé du pied de page 3"/>
          <p:cNvSpPr>
            <a:spLocks noGrp="1"/>
          </p:cNvSpPr>
          <p:nvPr>
            <p:ph type="ftr" sz="quarter" idx="12"/>
          </p:nvPr>
        </p:nvSpPr>
        <p:spPr>
          <a:xfrm>
            <a:off x="4499992" y="6448752"/>
            <a:ext cx="3031976" cy="365125"/>
          </a:xfrm>
        </p:spPr>
        <p:txBody>
          <a:bodyPr/>
          <a:lstStyle/>
          <a:p>
            <a:r>
              <a:rPr lang="fr-FR" smtClean="0"/>
              <a:t>Sensibilisation et initiation à la cybersécurité</a:t>
            </a:r>
            <a:endParaRPr lang="fr-FR" dirty="0"/>
          </a:p>
        </p:txBody>
      </p:sp>
      <p:sp>
        <p:nvSpPr>
          <p:cNvPr id="5" name="Espace réservé du numéro de diapositive 4"/>
          <p:cNvSpPr>
            <a:spLocks noGrp="1"/>
          </p:cNvSpPr>
          <p:nvPr>
            <p:ph type="sldNum" sz="quarter" idx="13"/>
          </p:nvPr>
        </p:nvSpPr>
        <p:spPr>
          <a:xfrm>
            <a:off x="8676456" y="6448752"/>
            <a:ext cx="432048" cy="365125"/>
          </a:xfrm>
        </p:spPr>
        <p:txBody>
          <a:bodyPr/>
          <a:lstStyle/>
          <a:p>
            <a:fld id="{DAC45385-D604-40AE-9F53-03BDB8FC03CC}" type="slidenum">
              <a:rPr lang="fr-FR" smtClean="0"/>
              <a:pPr/>
              <a:t>13</a:t>
            </a:fld>
            <a:endParaRPr lang="fr-FR" dirty="0"/>
          </a:p>
        </p:txBody>
      </p:sp>
      <p:sp>
        <p:nvSpPr>
          <p:cNvPr id="11" name="Espace réservé du texte 10"/>
          <p:cNvSpPr>
            <a:spLocks noGrp="1"/>
          </p:cNvSpPr>
          <p:nvPr>
            <p:ph type="body" sz="quarter" idx="10"/>
          </p:nvPr>
        </p:nvSpPr>
        <p:spPr/>
        <p:txBody>
          <a:bodyPr/>
          <a:lstStyle/>
          <a:p>
            <a:r>
              <a:rPr lang="fr-FR" dirty="0" smtClean="0"/>
              <a:t>e. Les impacts de la cybercriminalité sur les infrastructures critiques</a:t>
            </a:r>
          </a:p>
          <a:p>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p:txBody>
          <a:bodyPr/>
          <a:lstStyle/>
          <a:p>
            <a:r>
              <a:rPr lang="fr-FR" altLang="fr-FR" dirty="0"/>
              <a:t>1. Les enjeux de la sécurité des S.I.</a:t>
            </a:r>
            <a:endParaRPr lang="fr-FR" altLang="fr-FR" dirty="0" smtClean="0"/>
          </a:p>
        </p:txBody>
      </p:sp>
      <p:sp>
        <p:nvSpPr>
          <p:cNvPr id="2" name="Espace réservé de la date 1"/>
          <p:cNvSpPr>
            <a:spLocks noGrp="1"/>
          </p:cNvSpPr>
          <p:nvPr>
            <p:ph type="dt" sz="half" idx="11"/>
          </p:nvPr>
        </p:nvSpPr>
        <p:spPr>
          <a:xfrm>
            <a:off x="3419872" y="6448752"/>
            <a:ext cx="1008112" cy="365125"/>
          </a:xfrm>
        </p:spPr>
        <p:txBody>
          <a:bodyPr/>
          <a:lstStyle/>
          <a:p>
            <a:fld id="{DD3969BA-FBDB-4A76-BE08-5031718199A7}" type="datetime1">
              <a:rPr lang="fr-FR" smtClean="0"/>
              <a:t>16/02/2017</a:t>
            </a:fld>
            <a:endParaRPr lang="fr-FR" dirty="0"/>
          </a:p>
        </p:txBody>
      </p:sp>
      <p:sp>
        <p:nvSpPr>
          <p:cNvPr id="3" name="Espace réservé du pied de page 2"/>
          <p:cNvSpPr>
            <a:spLocks noGrp="1"/>
          </p:cNvSpPr>
          <p:nvPr>
            <p:ph type="ftr" sz="quarter" idx="12"/>
          </p:nvPr>
        </p:nvSpPr>
        <p:spPr>
          <a:xfrm>
            <a:off x="4499992" y="6448752"/>
            <a:ext cx="3031976" cy="365125"/>
          </a:xfrm>
        </p:spPr>
        <p:txBody>
          <a:bodyPr/>
          <a:lstStyle/>
          <a:p>
            <a:r>
              <a:rPr lang="fr-FR" smtClean="0"/>
              <a:t>Sensibilisation et initiation à la cybersécurité</a:t>
            </a:r>
            <a:endParaRPr lang="fr-FR" dirty="0"/>
          </a:p>
        </p:txBody>
      </p:sp>
      <p:sp>
        <p:nvSpPr>
          <p:cNvPr id="4" name="Espace réservé du numéro de diapositive 3"/>
          <p:cNvSpPr>
            <a:spLocks noGrp="1"/>
          </p:cNvSpPr>
          <p:nvPr>
            <p:ph type="sldNum" sz="quarter" idx="13"/>
          </p:nvPr>
        </p:nvSpPr>
        <p:spPr>
          <a:xfrm>
            <a:off x="8676456" y="6448752"/>
            <a:ext cx="432048" cy="365125"/>
          </a:xfrm>
        </p:spPr>
        <p:txBody>
          <a:bodyPr/>
          <a:lstStyle/>
          <a:p>
            <a:fld id="{DAC45385-D604-40AE-9F53-03BDB8FC03CC}" type="slidenum">
              <a:rPr lang="fr-FR" smtClean="0"/>
              <a:pPr/>
              <a:t>14</a:t>
            </a:fld>
            <a:endParaRPr lang="fr-FR" dirty="0"/>
          </a:p>
        </p:txBody>
      </p:sp>
      <p:sp>
        <p:nvSpPr>
          <p:cNvPr id="17" name="Espace réservé du texte 16"/>
          <p:cNvSpPr>
            <a:spLocks noGrp="1"/>
          </p:cNvSpPr>
          <p:nvPr>
            <p:ph type="body" sz="quarter" idx="10"/>
          </p:nvPr>
        </p:nvSpPr>
        <p:spPr/>
        <p:txBody>
          <a:bodyPr/>
          <a:lstStyle/>
          <a:p>
            <a:r>
              <a:rPr lang="fr-FR" altLang="fr-FR" dirty="0" smtClean="0"/>
              <a:t>g. Quelques exemples d’attaques</a:t>
            </a:r>
            <a:endParaRPr lang="fr-FR" dirty="0"/>
          </a:p>
        </p:txBody>
      </p:sp>
      <p:pic>
        <p:nvPicPr>
          <p:cNvPr id="2969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95450"/>
            <a:ext cx="2249488" cy="168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 y="4509120"/>
            <a:ext cx="3435350" cy="686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681162"/>
            <a:ext cx="2913063" cy="1747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184" y="4043363"/>
            <a:ext cx="2870200" cy="2427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7904" y="4511377"/>
            <a:ext cx="2481262"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129583"/>
            <a:ext cx="5197475" cy="1379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6"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35600" y="1560265"/>
            <a:ext cx="3611563" cy="1436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7"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64088" y="2996952"/>
            <a:ext cx="3762375" cy="838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5157192"/>
            <a:ext cx="3219450" cy="133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p:txBody>
          <a:bodyPr/>
          <a:lstStyle/>
          <a:p>
            <a:r>
              <a:rPr lang="fr-FR" altLang="fr-FR" dirty="0"/>
              <a:t>1. Les enjeux de la sécurité des S.I.</a:t>
            </a:r>
            <a:endParaRPr lang="fr-FR" altLang="fr-FR" dirty="0" smtClean="0"/>
          </a:p>
        </p:txBody>
      </p:sp>
      <p:sp>
        <p:nvSpPr>
          <p:cNvPr id="2" name="Espace réservé de la date 1"/>
          <p:cNvSpPr>
            <a:spLocks noGrp="1"/>
          </p:cNvSpPr>
          <p:nvPr>
            <p:ph type="dt" sz="half" idx="11"/>
          </p:nvPr>
        </p:nvSpPr>
        <p:spPr>
          <a:xfrm>
            <a:off x="3419872" y="6448752"/>
            <a:ext cx="1008112" cy="365125"/>
          </a:xfrm>
        </p:spPr>
        <p:txBody>
          <a:bodyPr/>
          <a:lstStyle/>
          <a:p>
            <a:fld id="{CC68D01B-A799-47AA-8B1B-682F8642C4F8}" type="datetime1">
              <a:rPr lang="fr-FR" smtClean="0"/>
              <a:t>16/02/2017</a:t>
            </a:fld>
            <a:endParaRPr lang="fr-FR" dirty="0"/>
          </a:p>
        </p:txBody>
      </p:sp>
      <p:sp>
        <p:nvSpPr>
          <p:cNvPr id="3" name="Espace réservé du pied de page 2"/>
          <p:cNvSpPr>
            <a:spLocks noGrp="1"/>
          </p:cNvSpPr>
          <p:nvPr>
            <p:ph type="ftr" sz="quarter" idx="12"/>
          </p:nvPr>
        </p:nvSpPr>
        <p:spPr>
          <a:xfrm>
            <a:off x="4499992" y="6448752"/>
            <a:ext cx="3031976" cy="365125"/>
          </a:xfrm>
        </p:spPr>
        <p:txBody>
          <a:bodyPr/>
          <a:lstStyle/>
          <a:p>
            <a:r>
              <a:rPr lang="fr-FR" smtClean="0"/>
              <a:t>Sensibilisation et initiation à la cybersécurité</a:t>
            </a:r>
            <a:endParaRPr lang="fr-FR" dirty="0"/>
          </a:p>
        </p:txBody>
      </p:sp>
      <p:sp>
        <p:nvSpPr>
          <p:cNvPr id="4" name="Espace réservé du numéro de diapositive 3"/>
          <p:cNvSpPr>
            <a:spLocks noGrp="1"/>
          </p:cNvSpPr>
          <p:nvPr>
            <p:ph type="sldNum" sz="quarter" idx="13"/>
          </p:nvPr>
        </p:nvSpPr>
        <p:spPr>
          <a:xfrm>
            <a:off x="8676456" y="6448752"/>
            <a:ext cx="432048" cy="365125"/>
          </a:xfrm>
        </p:spPr>
        <p:txBody>
          <a:bodyPr/>
          <a:lstStyle/>
          <a:p>
            <a:fld id="{DAC45385-D604-40AE-9F53-03BDB8FC03CC}" type="slidenum">
              <a:rPr lang="fr-FR" smtClean="0"/>
              <a:pPr/>
              <a:t>15</a:t>
            </a:fld>
            <a:endParaRPr lang="fr-FR" dirty="0"/>
          </a:p>
        </p:txBody>
      </p:sp>
      <p:sp>
        <p:nvSpPr>
          <p:cNvPr id="16" name="Espace réservé du texte 15"/>
          <p:cNvSpPr>
            <a:spLocks noGrp="1"/>
          </p:cNvSpPr>
          <p:nvPr>
            <p:ph type="body" sz="quarter" idx="10"/>
          </p:nvPr>
        </p:nvSpPr>
        <p:spPr/>
        <p:txBody>
          <a:bodyPr/>
          <a:lstStyle/>
          <a:p>
            <a:r>
              <a:rPr lang="fr-FR" altLang="fr-FR" dirty="0" smtClean="0"/>
              <a:t>g. Quelques exemples d’attaques</a:t>
            </a:r>
            <a:endParaRPr lang="fr-FR" dirty="0" smtClean="0"/>
          </a:p>
        </p:txBody>
      </p:sp>
      <p:pic>
        <p:nvPicPr>
          <p:cNvPr id="307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535932"/>
            <a:ext cx="4384675"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7508" y="1628800"/>
            <a:ext cx="316865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1633463"/>
            <a:ext cx="944563" cy="808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0721" y="3745458"/>
            <a:ext cx="3025775" cy="155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8"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96" y="5687144"/>
            <a:ext cx="3249613"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9"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547" y="3605939"/>
            <a:ext cx="3151510" cy="2242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3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5856" y="3444900"/>
            <a:ext cx="2473325" cy="2792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31"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92080" y="5411537"/>
            <a:ext cx="3806453" cy="1024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5"/>
          <p:cNvPicPr>
            <a:picLocks noGrp="1" noChangeAspect="1" noChangeArrowheads="1"/>
          </p:cNvPicPr>
          <p:nvPr>
            <p:ph idx="1"/>
          </p:nvPr>
        </p:nvPicPr>
        <p:blipFill>
          <a:blip r:embed="rId11">
            <a:extLst>
              <a:ext uri="{28A0092B-C50C-407E-A947-70E740481C1C}">
                <a14:useLocalDpi xmlns:a14="http://schemas.microsoft.com/office/drawing/2010/main" val="0"/>
              </a:ext>
            </a:extLst>
          </a:blip>
          <a:srcRect/>
          <a:stretch>
            <a:fillRect/>
          </a:stretch>
        </p:blipFill>
        <p:spPr>
          <a:xfrm>
            <a:off x="6010721" y="1108770"/>
            <a:ext cx="3025775" cy="26082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nvPr>
        </p:nvSpPr>
        <p:spPr/>
        <p:txBody>
          <a:bodyPr/>
          <a:lstStyle/>
          <a:p>
            <a:r>
              <a:rPr lang="fr-FR" altLang="fr-FR" dirty="0"/>
              <a:t>1. Les enjeux de la sécurité des S.I.</a:t>
            </a:r>
            <a:endParaRPr lang="fr-FR" altLang="fr-FR" dirty="0" smtClean="0"/>
          </a:p>
        </p:txBody>
      </p:sp>
      <p:sp>
        <p:nvSpPr>
          <p:cNvPr id="31747" name="Espace réservé du contenu 2"/>
          <p:cNvSpPr>
            <a:spLocks noGrp="1"/>
          </p:cNvSpPr>
          <p:nvPr>
            <p:ph idx="1"/>
          </p:nvPr>
        </p:nvSpPr>
        <p:spPr>
          <a:xfrm>
            <a:off x="5148064" y="1700808"/>
            <a:ext cx="3816424" cy="4032448"/>
          </a:xfrm>
        </p:spPr>
        <p:txBody>
          <a:bodyPr>
            <a:noAutofit/>
          </a:bodyPr>
          <a:lstStyle/>
          <a:p>
            <a:r>
              <a:rPr lang="fr-FR" altLang="fr-FR" sz="1400" dirty="0" smtClean="0"/>
              <a:t>GOP pour Guardian of </a:t>
            </a:r>
            <a:r>
              <a:rPr lang="fr-FR" altLang="fr-FR" sz="1400" dirty="0" err="1" smtClean="0"/>
              <a:t>Peace</a:t>
            </a:r>
            <a:endParaRPr lang="fr-FR" altLang="fr-FR" sz="1400" dirty="0" smtClean="0"/>
          </a:p>
          <a:p>
            <a:r>
              <a:rPr lang="fr-FR" altLang="fr-FR" sz="1400" dirty="0" smtClean="0"/>
              <a:t>Des données internes ont été publiées contenant : </a:t>
            </a:r>
          </a:p>
          <a:p>
            <a:pPr lvl="1"/>
            <a:r>
              <a:rPr lang="fr-FR" altLang="fr-FR" sz="1200" dirty="0" smtClean="0"/>
              <a:t>les numéros de sécurité sociale et les numérisations de passeport appartenant aux acteurs et directeurs.</a:t>
            </a:r>
          </a:p>
          <a:p>
            <a:pPr lvl="1"/>
            <a:r>
              <a:rPr lang="fr-FR" altLang="fr-FR" sz="1200" dirty="0" smtClean="0"/>
              <a:t>des mots de passe internes</a:t>
            </a:r>
          </a:p>
          <a:p>
            <a:pPr lvl="1"/>
            <a:r>
              <a:rPr lang="fr-FR" altLang="fr-FR" sz="1200" dirty="0" smtClean="0"/>
              <a:t>des scripts non publiés</a:t>
            </a:r>
          </a:p>
          <a:p>
            <a:pPr lvl="1"/>
            <a:r>
              <a:rPr lang="fr-FR" altLang="fr-FR" sz="1200" dirty="0" smtClean="0"/>
              <a:t>des plans marketing</a:t>
            </a:r>
          </a:p>
          <a:p>
            <a:pPr lvl="1"/>
            <a:r>
              <a:rPr lang="fr-FR" altLang="fr-FR" sz="1200" dirty="0" smtClean="0"/>
              <a:t>des données légales et financières</a:t>
            </a:r>
          </a:p>
          <a:p>
            <a:pPr lvl="1"/>
            <a:r>
              <a:rPr lang="fr-FR" altLang="fr-FR" sz="1200" dirty="0" smtClean="0"/>
              <a:t>et 4 films entiers inédits</a:t>
            </a:r>
          </a:p>
          <a:p>
            <a:r>
              <a:rPr lang="fr-FR" altLang="fr-FR" sz="1400" dirty="0" smtClean="0"/>
              <a:t>La probabilité de vol d’identité est très forte désormais pour les personnes dont les informations ont été publiées.</a:t>
            </a:r>
          </a:p>
          <a:p>
            <a:r>
              <a:rPr lang="fr-FR" altLang="fr-FR" sz="1400" dirty="0" smtClean="0"/>
              <a:t>Les studios concurrents de Sony, ont une visibilité sur les plans stratégiques de Sony.</a:t>
            </a:r>
          </a:p>
          <a:p>
            <a:endParaRPr lang="fr-FR" altLang="fr-FR" sz="1400" dirty="0" smtClean="0"/>
          </a:p>
          <a:p>
            <a:endParaRPr lang="fr-FR" altLang="fr-FR" sz="1400" dirty="0" smtClean="0"/>
          </a:p>
        </p:txBody>
      </p:sp>
      <p:sp>
        <p:nvSpPr>
          <p:cNvPr id="2" name="Espace réservé de la date 1"/>
          <p:cNvSpPr>
            <a:spLocks noGrp="1"/>
          </p:cNvSpPr>
          <p:nvPr>
            <p:ph type="dt" sz="half" idx="11"/>
          </p:nvPr>
        </p:nvSpPr>
        <p:spPr>
          <a:xfrm>
            <a:off x="3419872" y="6448752"/>
            <a:ext cx="1008112" cy="365125"/>
          </a:xfrm>
        </p:spPr>
        <p:txBody>
          <a:bodyPr/>
          <a:lstStyle/>
          <a:p>
            <a:fld id="{1B8C6EBB-9C57-4F8B-B7FB-92896885AEFC}" type="datetime1">
              <a:rPr lang="fr-FR" smtClean="0"/>
              <a:t>16/02/2017</a:t>
            </a:fld>
            <a:endParaRPr lang="fr-FR" dirty="0"/>
          </a:p>
        </p:txBody>
      </p:sp>
      <p:sp>
        <p:nvSpPr>
          <p:cNvPr id="3" name="Espace réservé du pied de page 2"/>
          <p:cNvSpPr>
            <a:spLocks noGrp="1"/>
          </p:cNvSpPr>
          <p:nvPr>
            <p:ph type="ftr" sz="quarter" idx="12"/>
          </p:nvPr>
        </p:nvSpPr>
        <p:spPr>
          <a:xfrm>
            <a:off x="4499992" y="6448752"/>
            <a:ext cx="3031976" cy="365125"/>
          </a:xfrm>
        </p:spPr>
        <p:txBody>
          <a:bodyPr/>
          <a:lstStyle/>
          <a:p>
            <a:r>
              <a:rPr lang="fr-FR" smtClean="0"/>
              <a:t>Sensibilisation et initiation à la cybersécurité</a:t>
            </a:r>
            <a:endParaRPr lang="fr-FR" dirty="0"/>
          </a:p>
        </p:txBody>
      </p:sp>
      <p:sp>
        <p:nvSpPr>
          <p:cNvPr id="4" name="Espace réservé du numéro de diapositive 3"/>
          <p:cNvSpPr>
            <a:spLocks noGrp="1"/>
          </p:cNvSpPr>
          <p:nvPr>
            <p:ph type="sldNum" sz="quarter" idx="13"/>
          </p:nvPr>
        </p:nvSpPr>
        <p:spPr>
          <a:xfrm>
            <a:off x="8676456" y="6448752"/>
            <a:ext cx="432048" cy="365125"/>
          </a:xfrm>
        </p:spPr>
        <p:txBody>
          <a:bodyPr/>
          <a:lstStyle/>
          <a:p>
            <a:fld id="{DAC45385-D604-40AE-9F53-03BDB8FC03CC}" type="slidenum">
              <a:rPr lang="fr-FR" smtClean="0"/>
              <a:pPr/>
              <a:t>16</a:t>
            </a:fld>
            <a:endParaRPr lang="fr-FR" dirty="0"/>
          </a:p>
        </p:txBody>
      </p:sp>
      <p:sp>
        <p:nvSpPr>
          <p:cNvPr id="16" name="Espace réservé du texte 15"/>
          <p:cNvSpPr>
            <a:spLocks noGrp="1"/>
          </p:cNvSpPr>
          <p:nvPr>
            <p:ph type="body" sz="quarter" idx="10"/>
          </p:nvPr>
        </p:nvSpPr>
        <p:spPr/>
        <p:txBody>
          <a:bodyPr/>
          <a:lstStyle/>
          <a:p>
            <a:r>
              <a:rPr lang="fr-FR" altLang="fr-FR" dirty="0" smtClean="0"/>
              <a:t>Sony </a:t>
            </a:r>
            <a:r>
              <a:rPr lang="fr-FR" altLang="fr-FR" dirty="0" err="1" smtClean="0"/>
              <a:t>Pictures</a:t>
            </a:r>
            <a:r>
              <a:rPr lang="fr-FR" altLang="fr-FR" dirty="0" smtClean="0"/>
              <a:t> Entertainment</a:t>
            </a:r>
            <a:endParaRPr lang="fr-FR" dirty="0"/>
          </a:p>
        </p:txBody>
      </p:sp>
      <p:sp>
        <p:nvSpPr>
          <p:cNvPr id="31748" name="Rectangle 4"/>
          <p:cNvSpPr>
            <a:spLocks noChangeArrowheads="1"/>
          </p:cNvSpPr>
          <p:nvPr/>
        </p:nvSpPr>
        <p:spPr bwMode="auto">
          <a:xfrm>
            <a:off x="30163" y="4869160"/>
            <a:ext cx="5334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i="1" dirty="0" smtClean="0">
                <a:latin typeface="Arial" panose="020B0604020202020204" pitchFamily="34" charset="0"/>
                <a:cs typeface="Arial" panose="020B0604020202020204" pitchFamily="34" charset="0"/>
              </a:rPr>
              <a:t>« Si </a:t>
            </a:r>
            <a:r>
              <a:rPr lang="fr-FR" altLang="fr-FR" sz="1400" i="1" dirty="0">
                <a:latin typeface="Arial" panose="020B0604020202020204" pitchFamily="34" charset="0"/>
                <a:cs typeface="Arial" panose="020B0604020202020204" pitchFamily="34" charset="0"/>
              </a:rPr>
              <a:t>vous n’obéissez pas, nous publierons au monde les informations </a:t>
            </a:r>
            <a:r>
              <a:rPr lang="fr-FR" altLang="fr-FR" sz="1400" i="1" dirty="0" smtClean="0">
                <a:latin typeface="Arial" panose="020B0604020202020204" pitchFamily="34" charset="0"/>
                <a:cs typeface="Arial" panose="020B0604020202020204" pitchFamily="34" charset="0"/>
              </a:rPr>
              <a:t>suivantes ». </a:t>
            </a:r>
            <a:r>
              <a:rPr lang="fr-FR" altLang="fr-FR" sz="1400" dirty="0">
                <a:latin typeface="Arial" panose="020B0604020202020204" pitchFamily="34" charset="0"/>
                <a:cs typeface="Arial" panose="020B0604020202020204" pitchFamily="34" charset="0"/>
              </a:rPr>
              <a:t>Ce message était affiché sur plusieurs ordinateurs de Sony </a:t>
            </a:r>
            <a:r>
              <a:rPr lang="fr-FR" altLang="fr-FR" sz="1400" dirty="0" err="1">
                <a:latin typeface="Arial" panose="020B0604020202020204" pitchFamily="34" charset="0"/>
                <a:cs typeface="Arial" panose="020B0604020202020204" pitchFamily="34" charset="0"/>
              </a:rPr>
              <a:t>Pictures</a:t>
            </a:r>
            <a:r>
              <a:rPr lang="fr-FR" altLang="fr-FR" sz="1400" dirty="0">
                <a:latin typeface="Arial" panose="020B0604020202020204" pitchFamily="34" charset="0"/>
                <a:cs typeface="Arial" panose="020B0604020202020204" pitchFamily="34" charset="0"/>
              </a:rPr>
              <a:t> Entertainment le 24 </a:t>
            </a:r>
            <a:r>
              <a:rPr lang="fr-FR" altLang="fr-FR" sz="1400" dirty="0" err="1">
                <a:latin typeface="Arial" panose="020B0604020202020204" pitchFamily="34" charset="0"/>
                <a:cs typeface="Arial" panose="020B0604020202020204" pitchFamily="34" charset="0"/>
              </a:rPr>
              <a:t>n</a:t>
            </a:r>
            <a:r>
              <a:rPr lang="fr-FR" altLang="fr-FR" sz="1400" dirty="0" err="1" smtClean="0">
                <a:latin typeface="Arial" panose="020B0604020202020204" pitchFamily="34" charset="0"/>
                <a:cs typeface="Arial" panose="020B0604020202020204" pitchFamily="34" charset="0"/>
              </a:rPr>
              <a:t>ov</a:t>
            </a:r>
            <a:r>
              <a:rPr lang="fr-FR" altLang="fr-FR" sz="1400" dirty="0" smtClean="0">
                <a:latin typeface="Arial" panose="020B0604020202020204" pitchFamily="34" charset="0"/>
                <a:cs typeface="Arial" panose="020B0604020202020204" pitchFamily="34" charset="0"/>
              </a:rPr>
              <a:t> </a:t>
            </a:r>
            <a:r>
              <a:rPr lang="fr-FR" altLang="fr-FR" sz="1400" dirty="0">
                <a:latin typeface="Arial" panose="020B0604020202020204" pitchFamily="34" charset="0"/>
                <a:cs typeface="Arial" panose="020B0604020202020204" pitchFamily="34" charset="0"/>
              </a:rPr>
              <a:t>2014</a:t>
            </a:r>
          </a:p>
        </p:txBody>
      </p:sp>
      <p:pic>
        <p:nvPicPr>
          <p:cNvPr id="317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50460"/>
            <a:ext cx="4176464" cy="3147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50" name="Rectangle 7"/>
          <p:cNvSpPr>
            <a:spLocks noChangeArrowheads="1"/>
          </p:cNvSpPr>
          <p:nvPr/>
        </p:nvSpPr>
        <p:spPr bwMode="auto">
          <a:xfrm>
            <a:off x="0" y="6333211"/>
            <a:ext cx="51212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fr-FR" sz="1200" i="1" dirty="0">
                <a:solidFill>
                  <a:srgbClr val="5F5F5F"/>
                </a:solidFill>
              </a:rPr>
              <a:t>http://www.tomsguide.com/us/biggest-data-breaches,news-19083.html</a:t>
            </a:r>
          </a:p>
        </p:txBody>
      </p:sp>
      <p:sp>
        <p:nvSpPr>
          <p:cNvPr id="31751" name="Rectangle 9"/>
          <p:cNvSpPr>
            <a:spLocks noChangeArrowheads="1"/>
          </p:cNvSpPr>
          <p:nvPr/>
        </p:nvSpPr>
        <p:spPr bwMode="auto">
          <a:xfrm>
            <a:off x="625292" y="5766296"/>
            <a:ext cx="79216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fr-FR" sz="1500" b="1" dirty="0">
                <a:solidFill>
                  <a:srgbClr val="922B3C"/>
                </a:solidFill>
                <a:latin typeface="Arial" panose="020B0604020202020204" pitchFamily="34" charset="0"/>
                <a:cs typeface="Arial" panose="020B0604020202020204" pitchFamily="34" charset="0"/>
              </a:rPr>
              <a:t>La source de </a:t>
            </a:r>
            <a:r>
              <a:rPr lang="en-US" altLang="fr-FR" sz="1500" b="1" dirty="0" err="1">
                <a:solidFill>
                  <a:srgbClr val="922B3C"/>
                </a:solidFill>
                <a:latin typeface="Arial" panose="020B0604020202020204" pitchFamily="34" charset="0"/>
                <a:cs typeface="Arial" panose="020B0604020202020204" pitchFamily="34" charset="0"/>
              </a:rPr>
              <a:t>l’attaque</a:t>
            </a:r>
            <a:r>
              <a:rPr lang="en-US" altLang="fr-FR" sz="1500" b="1" dirty="0">
                <a:solidFill>
                  <a:srgbClr val="922B3C"/>
                </a:solidFill>
                <a:latin typeface="Arial" panose="020B0604020202020204" pitchFamily="34" charset="0"/>
                <a:cs typeface="Arial" panose="020B0604020202020204" pitchFamily="34" charset="0"/>
              </a:rPr>
              <a:t> </a:t>
            </a:r>
            <a:r>
              <a:rPr lang="en-US" altLang="fr-FR" sz="1500" b="1" dirty="0" err="1">
                <a:solidFill>
                  <a:srgbClr val="922B3C"/>
                </a:solidFill>
                <a:latin typeface="Arial" panose="020B0604020202020204" pitchFamily="34" charset="0"/>
                <a:cs typeface="Arial" panose="020B0604020202020204" pitchFamily="34" charset="0"/>
              </a:rPr>
              <a:t>reste</a:t>
            </a:r>
            <a:r>
              <a:rPr lang="en-US" altLang="fr-FR" sz="1500" b="1" dirty="0">
                <a:solidFill>
                  <a:srgbClr val="922B3C"/>
                </a:solidFill>
                <a:latin typeface="Arial" panose="020B0604020202020204" pitchFamily="34" charset="0"/>
                <a:cs typeface="Arial" panose="020B0604020202020204" pitchFamily="34" charset="0"/>
              </a:rPr>
              <a:t> à </a:t>
            </a:r>
            <a:r>
              <a:rPr lang="en-US" altLang="fr-FR" sz="1500" b="1" dirty="0" err="1">
                <a:solidFill>
                  <a:srgbClr val="922B3C"/>
                </a:solidFill>
                <a:latin typeface="Arial" panose="020B0604020202020204" pitchFamily="34" charset="0"/>
                <a:cs typeface="Arial" panose="020B0604020202020204" pitchFamily="34" charset="0"/>
              </a:rPr>
              <a:t>déterminer</a:t>
            </a:r>
            <a:r>
              <a:rPr lang="en-US" altLang="fr-FR" sz="1500" b="1" dirty="0">
                <a:solidFill>
                  <a:srgbClr val="922B3C"/>
                </a:solidFill>
                <a:latin typeface="Arial" panose="020B0604020202020204" pitchFamily="34" charset="0"/>
                <a:cs typeface="Arial" panose="020B0604020202020204" pitchFamily="34" charset="0"/>
              </a:rPr>
              <a:t>. </a:t>
            </a:r>
          </a:p>
          <a:p>
            <a:pPr algn="ctr" eaLnBrk="1" hangingPunct="1">
              <a:spcBef>
                <a:spcPct val="0"/>
              </a:spcBef>
              <a:buFontTx/>
              <a:buNone/>
            </a:pPr>
            <a:r>
              <a:rPr lang="en-US" altLang="fr-FR" sz="1500" b="1" dirty="0">
                <a:solidFill>
                  <a:srgbClr val="922B3C"/>
                </a:solidFill>
                <a:latin typeface="Arial" panose="020B0604020202020204" pitchFamily="34" charset="0"/>
                <a:cs typeface="Arial" panose="020B0604020202020204" pitchFamily="34" charset="0"/>
              </a:rPr>
              <a:t>La </a:t>
            </a:r>
            <a:r>
              <a:rPr lang="en-US" altLang="fr-FR" sz="1500" b="1" dirty="0" err="1">
                <a:solidFill>
                  <a:srgbClr val="922B3C"/>
                </a:solidFill>
                <a:latin typeface="Arial" panose="020B0604020202020204" pitchFamily="34" charset="0"/>
                <a:cs typeface="Arial" panose="020B0604020202020204" pitchFamily="34" charset="0"/>
              </a:rPr>
              <a:t>Corée</a:t>
            </a:r>
            <a:r>
              <a:rPr lang="en-US" altLang="fr-FR" sz="1500" b="1" dirty="0">
                <a:solidFill>
                  <a:srgbClr val="922B3C"/>
                </a:solidFill>
                <a:latin typeface="Arial" panose="020B0604020202020204" pitchFamily="34" charset="0"/>
                <a:cs typeface="Arial" panose="020B0604020202020204" pitchFamily="34" charset="0"/>
              </a:rPr>
              <a:t> du Nord </a:t>
            </a:r>
            <a:r>
              <a:rPr lang="en-US" altLang="fr-FR" sz="1500" b="1" dirty="0" err="1">
                <a:solidFill>
                  <a:srgbClr val="922B3C"/>
                </a:solidFill>
                <a:latin typeface="Arial" panose="020B0604020202020204" pitchFamily="34" charset="0"/>
                <a:cs typeface="Arial" panose="020B0604020202020204" pitchFamily="34" charset="0"/>
              </a:rPr>
              <a:t>est</a:t>
            </a:r>
            <a:r>
              <a:rPr lang="en-US" altLang="fr-FR" sz="1500" b="1" dirty="0">
                <a:solidFill>
                  <a:srgbClr val="922B3C"/>
                </a:solidFill>
                <a:latin typeface="Arial" panose="020B0604020202020204" pitchFamily="34" charset="0"/>
                <a:cs typeface="Arial" panose="020B0604020202020204" pitchFamily="34" charset="0"/>
              </a:rPr>
              <a:t> </a:t>
            </a:r>
            <a:r>
              <a:rPr lang="en-US" altLang="fr-FR" sz="1500" b="1" dirty="0" err="1">
                <a:solidFill>
                  <a:srgbClr val="922B3C"/>
                </a:solidFill>
                <a:latin typeface="Arial" panose="020B0604020202020204" pitchFamily="34" charset="0"/>
                <a:cs typeface="Arial" panose="020B0604020202020204" pitchFamily="34" charset="0"/>
              </a:rPr>
              <a:t>soupçonnée</a:t>
            </a:r>
            <a:r>
              <a:rPr lang="en-US" altLang="fr-FR" sz="1500" b="1" dirty="0">
                <a:solidFill>
                  <a:srgbClr val="922B3C"/>
                </a:solidFill>
                <a:latin typeface="Arial" panose="020B0604020202020204" pitchFamily="34" charset="0"/>
                <a:cs typeface="Arial" panose="020B0604020202020204" pitchFamily="34" charset="0"/>
              </a:rPr>
              <a:t> d’être à </a:t>
            </a:r>
            <a:r>
              <a:rPr lang="en-US" altLang="fr-FR" sz="1500" b="1" dirty="0" err="1">
                <a:solidFill>
                  <a:srgbClr val="922B3C"/>
                </a:solidFill>
                <a:latin typeface="Arial" panose="020B0604020202020204" pitchFamily="34" charset="0"/>
                <a:cs typeface="Arial" panose="020B0604020202020204" pitchFamily="34" charset="0"/>
              </a:rPr>
              <a:t>l’origine</a:t>
            </a:r>
            <a:r>
              <a:rPr lang="en-US" altLang="fr-FR" sz="1500" b="1" dirty="0">
                <a:solidFill>
                  <a:srgbClr val="922B3C"/>
                </a:solidFill>
                <a:latin typeface="Arial" panose="020B0604020202020204" pitchFamily="34" charset="0"/>
                <a:cs typeface="Arial" panose="020B0604020202020204" pitchFamily="34" charset="0"/>
              </a:rPr>
              <a:t> de </a:t>
            </a:r>
            <a:r>
              <a:rPr lang="en-US" altLang="fr-FR" sz="1500" b="1" dirty="0" err="1">
                <a:solidFill>
                  <a:srgbClr val="922B3C"/>
                </a:solidFill>
                <a:latin typeface="Arial" panose="020B0604020202020204" pitchFamily="34" charset="0"/>
                <a:cs typeface="Arial" panose="020B0604020202020204" pitchFamily="34" charset="0"/>
              </a:rPr>
              <a:t>l’attaque</a:t>
            </a:r>
            <a:r>
              <a:rPr lang="en-US" altLang="fr-FR" sz="1500" b="1" dirty="0">
                <a:solidFill>
                  <a:srgbClr val="922B3C"/>
                </a:solidFill>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p:txBody>
          <a:bodyPr/>
          <a:lstStyle/>
          <a:p>
            <a:r>
              <a:rPr lang="fr-FR" altLang="fr-FR" dirty="0"/>
              <a:t>1. Les enjeux de la sécurité des S.I.</a:t>
            </a:r>
            <a:endParaRPr lang="fr-FR" altLang="fr-FR" dirty="0" smtClean="0"/>
          </a:p>
        </p:txBody>
      </p:sp>
      <p:sp>
        <p:nvSpPr>
          <p:cNvPr id="32771" name="Espace réservé du contenu 3"/>
          <p:cNvSpPr>
            <a:spLocks noGrp="1"/>
          </p:cNvSpPr>
          <p:nvPr>
            <p:ph idx="1"/>
          </p:nvPr>
        </p:nvSpPr>
        <p:spPr>
          <a:xfrm>
            <a:off x="457200" y="1700808"/>
            <a:ext cx="3538736" cy="4608512"/>
          </a:xfrm>
        </p:spPr>
        <p:txBody>
          <a:bodyPr>
            <a:normAutofit/>
          </a:bodyPr>
          <a:lstStyle/>
          <a:p>
            <a:r>
              <a:rPr lang="fr-FR" altLang="fr-FR" dirty="0" smtClean="0"/>
              <a:t>L’année 2014 a été l’année de tous les records en matière de fuite de données.</a:t>
            </a:r>
          </a:p>
          <a:p>
            <a:pPr marL="0" indent="0">
              <a:buNone/>
            </a:pPr>
            <a:endParaRPr lang="fr-FR" altLang="fr-FR" dirty="0" smtClean="0"/>
          </a:p>
          <a:p>
            <a:r>
              <a:rPr lang="fr-FR" altLang="fr-FR" dirty="0" smtClean="0"/>
              <a:t>Infographie réalisée par </a:t>
            </a:r>
            <a:r>
              <a:rPr lang="fr-FR" altLang="fr-FR" dirty="0" smtClean="0">
                <a:hlinkClick r:id="rId3"/>
              </a:rPr>
              <a:t>www.silicon.fr</a:t>
            </a:r>
            <a:r>
              <a:rPr lang="fr-FR" altLang="fr-FR" dirty="0" smtClean="0"/>
              <a:t> </a:t>
            </a:r>
          </a:p>
          <a:p>
            <a:endParaRPr lang="fr-FR" altLang="fr-FR" dirty="0" smtClean="0"/>
          </a:p>
        </p:txBody>
      </p:sp>
      <p:sp>
        <p:nvSpPr>
          <p:cNvPr id="4" name="Espace réservé de la date 3"/>
          <p:cNvSpPr>
            <a:spLocks noGrp="1"/>
          </p:cNvSpPr>
          <p:nvPr>
            <p:ph type="dt" sz="half" idx="11"/>
          </p:nvPr>
        </p:nvSpPr>
        <p:spPr>
          <a:xfrm>
            <a:off x="3419872" y="6448752"/>
            <a:ext cx="1008112" cy="365125"/>
          </a:xfrm>
        </p:spPr>
        <p:txBody>
          <a:bodyPr/>
          <a:lstStyle/>
          <a:p>
            <a:fld id="{E59C3DD2-F683-4729-93E0-136F685CC1A5}" type="datetime1">
              <a:rPr lang="fr-FR" smtClean="0"/>
              <a:t>16/02/2017</a:t>
            </a:fld>
            <a:endParaRPr lang="fr-FR" dirty="0"/>
          </a:p>
        </p:txBody>
      </p:sp>
      <p:sp>
        <p:nvSpPr>
          <p:cNvPr id="5" name="Espace réservé du pied de page 4"/>
          <p:cNvSpPr>
            <a:spLocks noGrp="1"/>
          </p:cNvSpPr>
          <p:nvPr>
            <p:ph type="ftr" sz="quarter" idx="12"/>
          </p:nvPr>
        </p:nvSpPr>
        <p:spPr>
          <a:xfrm>
            <a:off x="4499992" y="6448752"/>
            <a:ext cx="3031976" cy="365125"/>
          </a:xfrm>
        </p:spPr>
        <p:txBody>
          <a:bodyPr/>
          <a:lstStyle/>
          <a:p>
            <a:r>
              <a:rPr lang="fr-FR" smtClean="0"/>
              <a:t>Sensibilisation et initiation à la cybersécurité</a:t>
            </a:r>
            <a:endParaRPr lang="fr-FR" dirty="0"/>
          </a:p>
        </p:txBody>
      </p:sp>
      <p:sp>
        <p:nvSpPr>
          <p:cNvPr id="6" name="Espace réservé du numéro de diapositive 5"/>
          <p:cNvSpPr>
            <a:spLocks noGrp="1"/>
          </p:cNvSpPr>
          <p:nvPr>
            <p:ph type="sldNum" sz="quarter" idx="13"/>
          </p:nvPr>
        </p:nvSpPr>
        <p:spPr>
          <a:xfrm>
            <a:off x="8676456" y="6448752"/>
            <a:ext cx="432048" cy="365125"/>
          </a:xfrm>
        </p:spPr>
        <p:txBody>
          <a:bodyPr/>
          <a:lstStyle/>
          <a:p>
            <a:fld id="{DAC45385-D604-40AE-9F53-03BDB8FC03CC}" type="slidenum">
              <a:rPr lang="fr-FR" smtClean="0"/>
              <a:pPr/>
              <a:t>17</a:t>
            </a:fld>
            <a:endParaRPr lang="fr-FR" dirty="0"/>
          </a:p>
        </p:txBody>
      </p:sp>
      <p:sp>
        <p:nvSpPr>
          <p:cNvPr id="12" name="Espace réservé du texte 11"/>
          <p:cNvSpPr>
            <a:spLocks noGrp="1"/>
          </p:cNvSpPr>
          <p:nvPr>
            <p:ph type="body" sz="quarter" idx="10"/>
          </p:nvPr>
        </p:nvSpPr>
        <p:spPr/>
        <p:txBody>
          <a:bodyPr/>
          <a:lstStyle/>
          <a:p>
            <a:r>
              <a:rPr lang="fr-FR" altLang="fr-FR" dirty="0" smtClean="0"/>
              <a:t>Vols de données en 2014</a:t>
            </a:r>
            <a:endParaRPr lang="fr-FR" dirty="0"/>
          </a:p>
        </p:txBody>
      </p:sp>
      <p:pic>
        <p:nvPicPr>
          <p:cNvPr id="327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992148"/>
            <a:ext cx="4355976" cy="5347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dirty="0"/>
              <a:t>1. Les enjeux de la sécurité des S.I.</a:t>
            </a:r>
            <a:endParaRPr lang="fr-FR" dirty="0"/>
          </a:p>
        </p:txBody>
      </p:sp>
      <p:sp>
        <p:nvSpPr>
          <p:cNvPr id="4" name="Espace réservé de la date 3"/>
          <p:cNvSpPr>
            <a:spLocks noGrp="1"/>
          </p:cNvSpPr>
          <p:nvPr>
            <p:ph type="dt" sz="half" idx="11"/>
          </p:nvPr>
        </p:nvSpPr>
        <p:spPr>
          <a:xfrm>
            <a:off x="3419872" y="6448752"/>
            <a:ext cx="1008112" cy="365125"/>
          </a:xfrm>
        </p:spPr>
        <p:txBody>
          <a:bodyPr/>
          <a:lstStyle/>
          <a:p>
            <a:pPr>
              <a:defRPr/>
            </a:pPr>
            <a:fld id="{3AF1DA93-640C-4644-AD3A-232167547203}" type="datetime1">
              <a:rPr lang="fr-FR" smtClean="0"/>
              <a:t>16/02/2017</a:t>
            </a:fld>
            <a:endParaRPr lang="fr-FR" dirty="0"/>
          </a:p>
        </p:txBody>
      </p:sp>
      <p:sp>
        <p:nvSpPr>
          <p:cNvPr id="5" name="Espace réservé du pied de page 4"/>
          <p:cNvSpPr>
            <a:spLocks noGrp="1"/>
          </p:cNvSpPr>
          <p:nvPr>
            <p:ph type="ftr" sz="quarter" idx="12"/>
          </p:nvPr>
        </p:nvSpPr>
        <p:spPr>
          <a:xfrm>
            <a:off x="4499992" y="6448752"/>
            <a:ext cx="3031976" cy="365125"/>
          </a:xfrm>
        </p:spPr>
        <p:txBody>
          <a:bodyPr/>
          <a:lstStyle/>
          <a:p>
            <a:pPr>
              <a:defRPr/>
            </a:pPr>
            <a:r>
              <a:rPr lang="fr-FR" smtClean="0"/>
              <a:t>Sensibilisation et initiation à la cybersécurité</a:t>
            </a:r>
            <a:endParaRPr lang="fr-FR" dirty="0"/>
          </a:p>
        </p:txBody>
      </p:sp>
      <p:sp>
        <p:nvSpPr>
          <p:cNvPr id="6" name="Espace réservé du numéro de diapositive 5"/>
          <p:cNvSpPr>
            <a:spLocks noGrp="1"/>
          </p:cNvSpPr>
          <p:nvPr>
            <p:ph type="sldNum" sz="quarter" idx="13"/>
          </p:nvPr>
        </p:nvSpPr>
        <p:spPr>
          <a:xfrm>
            <a:off x="8676456" y="6448752"/>
            <a:ext cx="432048" cy="365125"/>
          </a:xfrm>
        </p:spPr>
        <p:txBody>
          <a:bodyPr/>
          <a:lstStyle/>
          <a:p>
            <a:pPr>
              <a:defRPr/>
            </a:pPr>
            <a:fld id="{DAC45385-D604-40AE-9F53-03BDB8FC03CC}" type="slidenum">
              <a:rPr lang="fr-FR" smtClean="0"/>
              <a:pPr>
                <a:defRPr/>
              </a:pPr>
              <a:t>18</a:t>
            </a:fld>
            <a:endParaRPr lang="fr-FR" dirty="0"/>
          </a:p>
        </p:txBody>
      </p:sp>
      <p:sp>
        <p:nvSpPr>
          <p:cNvPr id="7" name="Espace réservé du texte 6"/>
          <p:cNvSpPr>
            <a:spLocks noGrp="1"/>
          </p:cNvSpPr>
          <p:nvPr>
            <p:ph type="body" sz="quarter" idx="10"/>
          </p:nvPr>
        </p:nvSpPr>
        <p:spPr/>
        <p:txBody>
          <a:bodyPr/>
          <a:lstStyle/>
          <a:p>
            <a:r>
              <a:rPr lang="fr-FR" altLang="fr-FR" dirty="0"/>
              <a:t>Quelques exemples </a:t>
            </a:r>
            <a:r>
              <a:rPr lang="fr-FR" altLang="fr-FR" dirty="0" smtClean="0"/>
              <a:t>d’attaques ciblant </a:t>
            </a:r>
            <a:r>
              <a:rPr lang="fr-FR" altLang="fr-FR" dirty="0"/>
              <a:t>l’enseignement</a:t>
            </a:r>
            <a:endParaRPr lang="fr-FR"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1484784"/>
            <a:ext cx="5256583" cy="2750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1"/>
          <p:cNvSpPr txBox="1">
            <a:spLocks noChangeArrowheads="1"/>
          </p:cNvSpPr>
          <p:nvPr/>
        </p:nvSpPr>
        <p:spPr bwMode="auto">
          <a:xfrm>
            <a:off x="5652120" y="2420888"/>
            <a:ext cx="2592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800" b="1" dirty="0" err="1">
                <a:solidFill>
                  <a:srgbClr val="922B3C"/>
                </a:solidFill>
                <a:latin typeface="Arial" panose="020B0604020202020204" pitchFamily="34" charset="0"/>
                <a:cs typeface="Arial" panose="020B0604020202020204" pitchFamily="34" charset="0"/>
              </a:rPr>
              <a:t>Défacement</a:t>
            </a:r>
            <a:r>
              <a:rPr lang="fr-FR" altLang="fr-FR" sz="1800" b="1" dirty="0">
                <a:solidFill>
                  <a:srgbClr val="922B3C"/>
                </a:solidFill>
                <a:latin typeface="Arial" panose="020B0604020202020204" pitchFamily="34" charset="0"/>
                <a:cs typeface="Arial" panose="020B0604020202020204" pitchFamily="34" charset="0"/>
              </a:rPr>
              <a:t> de site</a:t>
            </a:r>
          </a:p>
        </p:txBody>
      </p:sp>
      <p:pic>
        <p:nvPicPr>
          <p:cNvPr id="1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352994" y="3861048"/>
            <a:ext cx="5387975" cy="25320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9"/>
          <p:cNvSpPr txBox="1">
            <a:spLocks noChangeArrowheads="1"/>
          </p:cNvSpPr>
          <p:nvPr/>
        </p:nvSpPr>
        <p:spPr bwMode="auto">
          <a:xfrm>
            <a:off x="1120969" y="4797673"/>
            <a:ext cx="1943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800" b="1" dirty="0">
                <a:solidFill>
                  <a:srgbClr val="922B3C"/>
                </a:solidFill>
                <a:latin typeface="Arial" panose="020B0604020202020204" pitchFamily="34" charset="0"/>
                <a:cs typeface="Arial" panose="020B0604020202020204" pitchFamily="34" charset="0"/>
              </a:rPr>
              <a:t>Vol de données personnelles</a:t>
            </a:r>
          </a:p>
        </p:txBody>
      </p:sp>
    </p:spTree>
    <p:extLst>
      <p:ext uri="{BB962C8B-B14F-4D97-AF65-F5344CB8AC3E}">
        <p14:creationId xmlns:p14="http://schemas.microsoft.com/office/powerpoint/2010/main" val="3636199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dirty="0"/>
              <a:t>1. Les enjeux de la sécurité des S.I.</a:t>
            </a:r>
            <a:endParaRPr lang="fr-FR" dirty="0"/>
          </a:p>
        </p:txBody>
      </p:sp>
      <p:sp>
        <p:nvSpPr>
          <p:cNvPr id="4" name="Espace réservé de la date 3"/>
          <p:cNvSpPr>
            <a:spLocks noGrp="1"/>
          </p:cNvSpPr>
          <p:nvPr>
            <p:ph type="dt" sz="half" idx="11"/>
          </p:nvPr>
        </p:nvSpPr>
        <p:spPr>
          <a:xfrm>
            <a:off x="3419872" y="6448752"/>
            <a:ext cx="1008112" cy="365125"/>
          </a:xfrm>
        </p:spPr>
        <p:txBody>
          <a:bodyPr/>
          <a:lstStyle/>
          <a:p>
            <a:pPr>
              <a:defRPr/>
            </a:pPr>
            <a:fld id="{58DC7BD9-4015-401B-849C-3D1052D17280}" type="datetime1">
              <a:rPr lang="fr-FR" smtClean="0"/>
              <a:t>16/02/2017</a:t>
            </a:fld>
            <a:endParaRPr lang="fr-FR" dirty="0"/>
          </a:p>
        </p:txBody>
      </p:sp>
      <p:sp>
        <p:nvSpPr>
          <p:cNvPr id="5" name="Espace réservé du pied de page 4"/>
          <p:cNvSpPr>
            <a:spLocks noGrp="1"/>
          </p:cNvSpPr>
          <p:nvPr>
            <p:ph type="ftr" sz="quarter" idx="12"/>
          </p:nvPr>
        </p:nvSpPr>
        <p:spPr>
          <a:xfrm>
            <a:off x="4499992" y="6448752"/>
            <a:ext cx="3031976" cy="365125"/>
          </a:xfrm>
        </p:spPr>
        <p:txBody>
          <a:bodyPr/>
          <a:lstStyle/>
          <a:p>
            <a:pPr>
              <a:defRPr/>
            </a:pPr>
            <a:r>
              <a:rPr lang="fr-FR" smtClean="0"/>
              <a:t>Sensibilisation et initiation à la cybersécurité</a:t>
            </a:r>
            <a:endParaRPr lang="fr-FR" dirty="0"/>
          </a:p>
        </p:txBody>
      </p:sp>
      <p:sp>
        <p:nvSpPr>
          <p:cNvPr id="6" name="Espace réservé du numéro de diapositive 5"/>
          <p:cNvSpPr>
            <a:spLocks noGrp="1"/>
          </p:cNvSpPr>
          <p:nvPr>
            <p:ph type="sldNum" sz="quarter" idx="13"/>
          </p:nvPr>
        </p:nvSpPr>
        <p:spPr>
          <a:xfrm>
            <a:off x="8676456" y="6448752"/>
            <a:ext cx="432048" cy="365125"/>
          </a:xfrm>
        </p:spPr>
        <p:txBody>
          <a:bodyPr/>
          <a:lstStyle/>
          <a:p>
            <a:pPr>
              <a:defRPr/>
            </a:pPr>
            <a:fld id="{DAC45385-D604-40AE-9F53-03BDB8FC03CC}" type="slidenum">
              <a:rPr lang="fr-FR" smtClean="0"/>
              <a:pPr>
                <a:defRPr/>
              </a:pPr>
              <a:t>19</a:t>
            </a:fld>
            <a:endParaRPr lang="fr-FR" dirty="0"/>
          </a:p>
        </p:txBody>
      </p:sp>
      <p:sp>
        <p:nvSpPr>
          <p:cNvPr id="7" name="Espace réservé du texte 6"/>
          <p:cNvSpPr>
            <a:spLocks noGrp="1"/>
          </p:cNvSpPr>
          <p:nvPr>
            <p:ph type="body" sz="quarter" idx="10"/>
          </p:nvPr>
        </p:nvSpPr>
        <p:spPr/>
        <p:txBody>
          <a:bodyPr/>
          <a:lstStyle/>
          <a:p>
            <a:r>
              <a:rPr lang="fr-FR" altLang="fr-FR" dirty="0" smtClean="0"/>
              <a:t>Quelques exemples d’attaques ciblant l’enseignement</a:t>
            </a:r>
            <a:endParaRPr lang="fr-FR" dirty="0" smtClean="0"/>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423" y="1574252"/>
            <a:ext cx="6240785" cy="3422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23284"/>
            <a:ext cx="914400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10"/>
          <p:cNvSpPr txBox="1">
            <a:spLocks noChangeArrowheads="1"/>
          </p:cNvSpPr>
          <p:nvPr/>
        </p:nvSpPr>
        <p:spPr bwMode="auto">
          <a:xfrm>
            <a:off x="5626100" y="5085184"/>
            <a:ext cx="3529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800" b="1" dirty="0">
                <a:solidFill>
                  <a:srgbClr val="922B3C"/>
                </a:solidFill>
                <a:latin typeface="Arial" panose="020B0604020202020204" pitchFamily="34" charset="0"/>
                <a:cs typeface="Arial" panose="020B0604020202020204" pitchFamily="34" charset="0"/>
              </a:rPr>
              <a:t> </a:t>
            </a:r>
            <a:r>
              <a:rPr lang="fr-FR" altLang="fr-FR" sz="1800" b="1" dirty="0" smtClean="0">
                <a:solidFill>
                  <a:srgbClr val="922B3C"/>
                </a:solidFill>
                <a:latin typeface="Arial" panose="020B0604020202020204" pitchFamily="34" charset="0"/>
                <a:cs typeface="Arial" panose="020B0604020202020204" pitchFamily="34" charset="0"/>
              </a:rPr>
              <a:t>Rebond </a:t>
            </a:r>
            <a:r>
              <a:rPr lang="fr-FR" altLang="fr-FR" sz="1800" b="1" dirty="0">
                <a:solidFill>
                  <a:srgbClr val="922B3C"/>
                </a:solidFill>
                <a:latin typeface="Arial" panose="020B0604020202020204" pitchFamily="34" charset="0"/>
                <a:cs typeface="Arial" panose="020B0604020202020204" pitchFamily="34" charset="0"/>
              </a:rPr>
              <a:t>pour fraude externe</a:t>
            </a:r>
          </a:p>
        </p:txBody>
      </p:sp>
      <p:sp>
        <p:nvSpPr>
          <p:cNvPr id="11" name="ZoneTexte 11"/>
          <p:cNvSpPr txBox="1">
            <a:spLocks noChangeArrowheads="1"/>
          </p:cNvSpPr>
          <p:nvPr/>
        </p:nvSpPr>
        <p:spPr bwMode="auto">
          <a:xfrm>
            <a:off x="6804248" y="2780928"/>
            <a:ext cx="21045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800" b="1" dirty="0" smtClean="0">
                <a:solidFill>
                  <a:srgbClr val="922B3C"/>
                </a:solidFill>
                <a:latin typeface="Arial" panose="020B0604020202020204" pitchFamily="34" charset="0"/>
                <a:cs typeface="Arial" panose="020B0604020202020204" pitchFamily="34" charset="0"/>
              </a:rPr>
              <a:t>Vol </a:t>
            </a:r>
            <a:r>
              <a:rPr lang="fr-FR" altLang="fr-FR" sz="1800" b="1" dirty="0">
                <a:solidFill>
                  <a:srgbClr val="922B3C"/>
                </a:solidFill>
                <a:latin typeface="Arial" panose="020B0604020202020204" pitchFamily="34" charset="0"/>
                <a:cs typeface="Arial" panose="020B0604020202020204" pitchFamily="34" charset="0"/>
              </a:rPr>
              <a:t>de données professionnelles</a:t>
            </a:r>
          </a:p>
        </p:txBody>
      </p:sp>
    </p:spTree>
    <p:extLst>
      <p:ext uri="{BB962C8B-B14F-4D97-AF65-F5344CB8AC3E}">
        <p14:creationId xmlns:p14="http://schemas.microsoft.com/office/powerpoint/2010/main" val="1768157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p:txBody>
          <a:bodyPr/>
          <a:lstStyle/>
          <a:p>
            <a:r>
              <a:rPr lang="fr-FR" altLang="fr-FR" dirty="0" smtClean="0"/>
              <a:t>Plan du module</a:t>
            </a:r>
            <a:endParaRPr lang="fr-FR" altLang="fr-FR" dirty="0"/>
          </a:p>
        </p:txBody>
      </p:sp>
      <p:sp>
        <p:nvSpPr>
          <p:cNvPr id="3" name="Espace réservé du contenu 2"/>
          <p:cNvSpPr>
            <a:spLocks noGrp="1"/>
          </p:cNvSpPr>
          <p:nvPr>
            <p:ph idx="1"/>
          </p:nvPr>
        </p:nvSpPr>
        <p:spPr/>
        <p:txBody>
          <a:bodyPr/>
          <a:lstStyle/>
          <a:p>
            <a:pPr marL="457200" indent="-457200">
              <a:lnSpc>
                <a:spcPct val="150000"/>
              </a:lnSpc>
              <a:buFont typeface="+mj-lt"/>
              <a:buAutoNum type="arabicPeriod"/>
            </a:pPr>
            <a:r>
              <a:rPr lang="fr-FR" sz="2400" b="1" dirty="0" smtClean="0"/>
              <a:t>Les enjeux de la sécurité des S.I.</a:t>
            </a:r>
          </a:p>
          <a:p>
            <a:pPr marL="457200" indent="-457200">
              <a:lnSpc>
                <a:spcPct val="150000"/>
              </a:lnSpc>
              <a:buFont typeface="+mj-lt"/>
              <a:buAutoNum type="arabicPeriod"/>
            </a:pPr>
            <a:r>
              <a:rPr lang="fr-FR" sz="2400" b="1" dirty="0" smtClean="0"/>
              <a:t>Les besoins de sécurité</a:t>
            </a:r>
          </a:p>
          <a:p>
            <a:pPr marL="457200" indent="-457200">
              <a:lnSpc>
                <a:spcPct val="150000"/>
              </a:lnSpc>
              <a:buFont typeface="+mj-lt"/>
              <a:buAutoNum type="arabicPeriod"/>
            </a:pPr>
            <a:r>
              <a:rPr lang="fr-FR" sz="2400" b="1" dirty="0" smtClean="0"/>
              <a:t>Notions de vulnérabilité, menace, attaque</a:t>
            </a:r>
          </a:p>
          <a:p>
            <a:pPr marL="457200" indent="-457200">
              <a:lnSpc>
                <a:spcPct val="150000"/>
              </a:lnSpc>
              <a:buFont typeface="+mj-lt"/>
              <a:buAutoNum type="arabicPeriod"/>
            </a:pPr>
            <a:r>
              <a:rPr lang="fr-FR" sz="2400" b="1" dirty="0" smtClean="0"/>
              <a:t>Panorama de quelques menaces</a:t>
            </a:r>
          </a:p>
          <a:p>
            <a:pPr marL="457200" indent="-457200">
              <a:lnSpc>
                <a:spcPct val="150000"/>
              </a:lnSpc>
              <a:buFont typeface="+mj-lt"/>
              <a:buAutoNum type="arabicPeriod"/>
            </a:pPr>
            <a:r>
              <a:rPr lang="fr-FR" sz="2400" b="1" dirty="0" smtClean="0"/>
              <a:t>Le droit des T.I.C. et l’organisation de la sécurité en France</a:t>
            </a:r>
          </a:p>
          <a:p>
            <a:endParaRPr lang="fr-FR" dirty="0" smtClean="0"/>
          </a:p>
          <a:p>
            <a:endParaRPr lang="fr-FR" dirty="0"/>
          </a:p>
        </p:txBody>
      </p:sp>
      <p:sp>
        <p:nvSpPr>
          <p:cNvPr id="2" name="Espace réservé de la date 1"/>
          <p:cNvSpPr>
            <a:spLocks noGrp="1"/>
          </p:cNvSpPr>
          <p:nvPr>
            <p:ph type="dt" sz="half" idx="11"/>
          </p:nvPr>
        </p:nvSpPr>
        <p:spPr>
          <a:xfrm>
            <a:off x="3419872" y="6448752"/>
            <a:ext cx="1008112" cy="365125"/>
          </a:xfrm>
        </p:spPr>
        <p:txBody>
          <a:bodyPr/>
          <a:lstStyle/>
          <a:p>
            <a:r>
              <a:rPr lang="fr-FR" dirty="0" smtClean="0"/>
              <a:t>05/11/2015</a:t>
            </a:r>
            <a:endParaRPr lang="fr-FR" dirty="0"/>
          </a:p>
        </p:txBody>
      </p:sp>
      <p:sp>
        <p:nvSpPr>
          <p:cNvPr id="4" name="Espace réservé du pied de page 3"/>
          <p:cNvSpPr>
            <a:spLocks noGrp="1"/>
          </p:cNvSpPr>
          <p:nvPr>
            <p:ph type="ftr" sz="quarter" idx="12"/>
          </p:nvPr>
        </p:nvSpPr>
        <p:spPr>
          <a:xfrm>
            <a:off x="4499992" y="6448752"/>
            <a:ext cx="3031976" cy="365125"/>
          </a:xfrm>
        </p:spPr>
        <p:txBody>
          <a:bodyPr/>
          <a:lstStyle/>
          <a:p>
            <a:r>
              <a:rPr lang="fr-FR" smtClean="0"/>
              <a:t>Sensibilisation et initiation à la cybersécurité</a:t>
            </a:r>
            <a:endParaRPr lang="fr-FR" dirty="0"/>
          </a:p>
        </p:txBody>
      </p:sp>
      <p:sp>
        <p:nvSpPr>
          <p:cNvPr id="5" name="Espace réservé du numéro de diapositive 4"/>
          <p:cNvSpPr>
            <a:spLocks noGrp="1"/>
          </p:cNvSpPr>
          <p:nvPr>
            <p:ph type="sldNum" sz="quarter" idx="13"/>
          </p:nvPr>
        </p:nvSpPr>
        <p:spPr>
          <a:xfrm>
            <a:off x="8676456" y="6448752"/>
            <a:ext cx="432048" cy="365125"/>
          </a:xfrm>
        </p:spPr>
        <p:txBody>
          <a:bodyPr/>
          <a:lstStyle/>
          <a:p>
            <a:fld id="{DAC45385-D604-40AE-9F53-03BDB8FC03CC}" type="slidenum">
              <a:rPr lang="fr-FR" smtClean="0"/>
              <a:pPr/>
              <a:t>2</a:t>
            </a:fld>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dirty="0"/>
              <a:t>1. Les enjeux de la sécurité des S.I.</a:t>
            </a:r>
            <a:endParaRPr lang="fr-FR" dirty="0"/>
          </a:p>
        </p:txBody>
      </p:sp>
      <p:sp>
        <p:nvSpPr>
          <p:cNvPr id="4" name="Espace réservé de la date 3"/>
          <p:cNvSpPr>
            <a:spLocks noGrp="1"/>
          </p:cNvSpPr>
          <p:nvPr>
            <p:ph type="dt" sz="half" idx="11"/>
          </p:nvPr>
        </p:nvSpPr>
        <p:spPr>
          <a:xfrm>
            <a:off x="3419872" y="6448752"/>
            <a:ext cx="1008112" cy="365125"/>
          </a:xfrm>
        </p:spPr>
        <p:txBody>
          <a:bodyPr/>
          <a:lstStyle/>
          <a:p>
            <a:pPr>
              <a:defRPr/>
            </a:pPr>
            <a:fld id="{9BC49CA5-C5DE-4AE2-89F5-EB7774094807}" type="datetime1">
              <a:rPr lang="fr-FR" smtClean="0"/>
              <a:t>16/02/2017</a:t>
            </a:fld>
            <a:endParaRPr lang="fr-FR" dirty="0"/>
          </a:p>
        </p:txBody>
      </p:sp>
      <p:sp>
        <p:nvSpPr>
          <p:cNvPr id="5" name="Espace réservé du pied de page 4"/>
          <p:cNvSpPr>
            <a:spLocks noGrp="1"/>
          </p:cNvSpPr>
          <p:nvPr>
            <p:ph type="ftr" sz="quarter" idx="12"/>
          </p:nvPr>
        </p:nvSpPr>
        <p:spPr>
          <a:xfrm>
            <a:off x="4499992" y="6448752"/>
            <a:ext cx="3031976" cy="365125"/>
          </a:xfrm>
        </p:spPr>
        <p:txBody>
          <a:bodyPr/>
          <a:lstStyle/>
          <a:p>
            <a:pPr>
              <a:defRPr/>
            </a:pPr>
            <a:r>
              <a:rPr lang="fr-FR" smtClean="0"/>
              <a:t>Sensibilisation et initiation à la cybersécurité</a:t>
            </a:r>
            <a:endParaRPr lang="fr-FR" dirty="0"/>
          </a:p>
        </p:txBody>
      </p:sp>
      <p:sp>
        <p:nvSpPr>
          <p:cNvPr id="6" name="Espace réservé du numéro de diapositive 5"/>
          <p:cNvSpPr>
            <a:spLocks noGrp="1"/>
          </p:cNvSpPr>
          <p:nvPr>
            <p:ph type="sldNum" sz="quarter" idx="13"/>
          </p:nvPr>
        </p:nvSpPr>
        <p:spPr>
          <a:xfrm>
            <a:off x="8676456" y="6448752"/>
            <a:ext cx="432048" cy="365125"/>
          </a:xfrm>
        </p:spPr>
        <p:txBody>
          <a:bodyPr/>
          <a:lstStyle/>
          <a:p>
            <a:pPr>
              <a:defRPr/>
            </a:pPr>
            <a:fld id="{DAC45385-D604-40AE-9F53-03BDB8FC03CC}" type="slidenum">
              <a:rPr lang="fr-FR" smtClean="0"/>
              <a:pPr>
                <a:defRPr/>
              </a:pPr>
              <a:t>20</a:t>
            </a:fld>
            <a:endParaRPr lang="fr-FR" dirty="0"/>
          </a:p>
        </p:txBody>
      </p:sp>
      <p:sp>
        <p:nvSpPr>
          <p:cNvPr id="7" name="Espace réservé du texte 6"/>
          <p:cNvSpPr>
            <a:spLocks noGrp="1"/>
          </p:cNvSpPr>
          <p:nvPr>
            <p:ph type="body" sz="quarter" idx="10"/>
          </p:nvPr>
        </p:nvSpPr>
        <p:spPr/>
        <p:txBody>
          <a:bodyPr/>
          <a:lstStyle/>
          <a:p>
            <a:r>
              <a:rPr lang="fr-FR" altLang="fr-FR" dirty="0" smtClean="0"/>
              <a:t>Quelques exemples d’attaques, ce qui pourrait arriver</a:t>
            </a:r>
            <a:endParaRPr lang="fr-FR" dirty="0" smtClean="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1867"/>
            <a:ext cx="5920878" cy="2158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449722" y="3789040"/>
            <a:ext cx="4694278" cy="258307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2"/>
          <p:cNvSpPr txBox="1">
            <a:spLocks noChangeArrowheads="1"/>
          </p:cNvSpPr>
          <p:nvPr/>
        </p:nvSpPr>
        <p:spPr bwMode="auto">
          <a:xfrm>
            <a:off x="6156176" y="1762795"/>
            <a:ext cx="280831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dirty="0">
                <a:solidFill>
                  <a:srgbClr val="922B3C"/>
                </a:solidFill>
              </a:rPr>
              <a:t>Cyberattaques sur la voiture connectée envisagées à l’horizon </a:t>
            </a:r>
            <a:r>
              <a:rPr lang="fr-FR" altLang="fr-FR" sz="1800" b="1" dirty="0" smtClean="0">
                <a:solidFill>
                  <a:srgbClr val="922B3C"/>
                </a:solidFill>
              </a:rPr>
              <a:t>2020</a:t>
            </a:r>
          </a:p>
          <a:p>
            <a:pPr eaLnBrk="1" hangingPunct="1">
              <a:spcBef>
                <a:spcPct val="0"/>
              </a:spcBef>
              <a:buFontTx/>
              <a:buNone/>
            </a:pPr>
            <a:r>
              <a:rPr lang="fr-FR" altLang="fr-FR" sz="1800" i="1" dirty="0" smtClean="0">
                <a:solidFill>
                  <a:srgbClr val="922B3C"/>
                </a:solidFill>
              </a:rPr>
              <a:t>Exemple : Prise de contrôle du système de frein</a:t>
            </a:r>
            <a:endParaRPr lang="fr-FR" altLang="fr-FR" sz="1800" i="1" dirty="0">
              <a:solidFill>
                <a:srgbClr val="922B3C"/>
              </a:solidFill>
            </a:endParaRPr>
          </a:p>
        </p:txBody>
      </p:sp>
      <p:sp>
        <p:nvSpPr>
          <p:cNvPr id="11" name="Rectangle 3"/>
          <p:cNvSpPr>
            <a:spLocks noChangeArrowheads="1"/>
          </p:cNvSpPr>
          <p:nvPr/>
        </p:nvSpPr>
        <p:spPr bwMode="auto">
          <a:xfrm>
            <a:off x="391725" y="4660752"/>
            <a:ext cx="28154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dirty="0">
                <a:solidFill>
                  <a:srgbClr val="922B3C"/>
                </a:solidFill>
              </a:rPr>
              <a:t>Déploiement des smart </a:t>
            </a:r>
            <a:r>
              <a:rPr lang="fr-FR" altLang="fr-FR" sz="1800" b="1" dirty="0" err="1">
                <a:solidFill>
                  <a:srgbClr val="922B3C"/>
                </a:solidFill>
              </a:rPr>
              <a:t>grid</a:t>
            </a:r>
            <a:r>
              <a:rPr lang="fr-FR" altLang="fr-FR" sz="1800" b="1" dirty="0">
                <a:solidFill>
                  <a:srgbClr val="922B3C"/>
                </a:solidFill>
              </a:rPr>
              <a:t> prévu à l’horizon </a:t>
            </a:r>
            <a:r>
              <a:rPr lang="fr-FR" altLang="fr-FR" sz="1800" b="1" dirty="0" smtClean="0">
                <a:solidFill>
                  <a:srgbClr val="922B3C"/>
                </a:solidFill>
              </a:rPr>
              <a:t>2030</a:t>
            </a:r>
          </a:p>
          <a:p>
            <a:pPr eaLnBrk="1" hangingPunct="1">
              <a:spcBef>
                <a:spcPct val="0"/>
              </a:spcBef>
              <a:buFontTx/>
              <a:buNone/>
            </a:pPr>
            <a:r>
              <a:rPr lang="fr-FR" altLang="fr-FR" sz="1800" i="1" dirty="0" smtClean="0">
                <a:solidFill>
                  <a:srgbClr val="922B3C"/>
                </a:solidFill>
              </a:rPr>
              <a:t>Exemple : Blackout sur une grille.</a:t>
            </a:r>
            <a:endParaRPr lang="fr-FR" altLang="fr-FR" sz="1800" i="1" dirty="0">
              <a:solidFill>
                <a:srgbClr val="922B3C"/>
              </a:solidFill>
            </a:endParaRPr>
          </a:p>
        </p:txBody>
      </p:sp>
    </p:spTree>
    <p:extLst>
      <p:ext uri="{BB962C8B-B14F-4D97-AF65-F5344CB8AC3E}">
        <p14:creationId xmlns:p14="http://schemas.microsoft.com/office/powerpoint/2010/main" val="3407553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58BCEC46-A2BD-4C63-8302-FE4B3DCC7CC8}"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r>
              <a:rPr lang="fr-FR" smtClean="0"/>
              <a:t>Sensibilisation et initiation à la cybersécurité</a:t>
            </a:r>
            <a:endParaRPr lang="fr-FR" dirty="0"/>
          </a:p>
        </p:txBody>
      </p:sp>
      <p:sp>
        <p:nvSpPr>
          <p:cNvPr id="6" name="Espace réservé du numéro de diapositive 5"/>
          <p:cNvSpPr>
            <a:spLocks noGrp="1"/>
          </p:cNvSpPr>
          <p:nvPr>
            <p:ph type="sldNum" sz="quarter" idx="12"/>
          </p:nvPr>
        </p:nvSpPr>
        <p:spPr/>
        <p:txBody>
          <a:bodyPr/>
          <a:lstStyle/>
          <a:p>
            <a:fld id="{DAC45385-D604-40AE-9F53-03BDB8FC03CC}" type="slidenum">
              <a:rPr lang="fr-FR" smtClean="0"/>
              <a:pPr/>
              <a:t>21</a:t>
            </a:fld>
            <a:endParaRPr lang="fr-FR" dirty="0"/>
          </a:p>
        </p:txBody>
      </p:sp>
      <p:sp>
        <p:nvSpPr>
          <p:cNvPr id="8" name="Titre 7"/>
          <p:cNvSpPr>
            <a:spLocks noGrp="1"/>
          </p:cNvSpPr>
          <p:nvPr>
            <p:ph type="title"/>
          </p:nvPr>
        </p:nvSpPr>
        <p:spPr/>
        <p:txBody>
          <a:bodyPr/>
          <a:lstStyle/>
          <a:p>
            <a:r>
              <a:rPr lang="fr-FR" smtClean="0"/>
              <a:t>2. Les besoins de sécurité</a:t>
            </a:r>
            <a:endParaRPr lang="fr-FR" dirty="0"/>
          </a:p>
        </p:txBody>
      </p:sp>
      <p:sp>
        <p:nvSpPr>
          <p:cNvPr id="13" name="Espace réservé du texte 12"/>
          <p:cNvSpPr>
            <a:spLocks noGrp="1"/>
          </p:cNvSpPr>
          <p:nvPr>
            <p:ph type="body" sz="quarter" idx="13"/>
          </p:nvPr>
        </p:nvSpPr>
        <p:spPr>
          <a:xfrm>
            <a:off x="468313" y="3716338"/>
            <a:ext cx="8207375" cy="2376958"/>
          </a:xfrm>
        </p:spPr>
        <p:txBody>
          <a:bodyPr/>
          <a:lstStyle/>
          <a:p>
            <a:pPr marL="457200" indent="-457200" algn="l">
              <a:buFont typeface="+mj-lt"/>
              <a:buAutoNum type="alphaLcParenR"/>
            </a:pPr>
            <a:r>
              <a:rPr lang="fr-FR" dirty="0" smtClean="0"/>
              <a:t>Introduction aux critères DIC</a:t>
            </a:r>
          </a:p>
          <a:p>
            <a:pPr marL="457200" indent="-457200" algn="l">
              <a:buFont typeface="+mj-lt"/>
              <a:buAutoNum type="alphaLcParenR"/>
            </a:pPr>
            <a:r>
              <a:rPr lang="fr-FR" dirty="0" smtClean="0"/>
              <a:t>Besoin de sécurité : « Preuve »</a:t>
            </a:r>
          </a:p>
          <a:p>
            <a:pPr marL="457200" indent="-457200" algn="l">
              <a:buFont typeface="+mj-lt"/>
              <a:buAutoNum type="alphaLcParenR"/>
            </a:pPr>
            <a:r>
              <a:rPr lang="fr-FR" dirty="0"/>
              <a:t>Différences entre sureté et sécurité</a:t>
            </a:r>
            <a:endParaRPr lang="fr-FR" dirty="0" smtClean="0"/>
          </a:p>
          <a:p>
            <a:pPr marL="457200" indent="-457200" algn="l">
              <a:buFont typeface="+mj-lt"/>
              <a:buAutoNum type="alphaLcParenR"/>
            </a:pPr>
            <a:r>
              <a:rPr lang="fr-FR" dirty="0" smtClean="0"/>
              <a:t>Exemple d’évaluation DICP</a:t>
            </a:r>
          </a:p>
          <a:p>
            <a:pPr marL="457200" indent="-457200" algn="l">
              <a:buFont typeface="+mj-lt"/>
              <a:buAutoNum type="alphaLcParenR"/>
            </a:pPr>
            <a:r>
              <a:rPr lang="fr-FR" dirty="0" smtClean="0"/>
              <a:t>Mécanisme de sécurité pour atteindre les besoins DICP</a:t>
            </a:r>
            <a:endParaRPr lang="fr-FR" dirty="0"/>
          </a:p>
        </p:txBody>
      </p:sp>
    </p:spTree>
    <p:extLst>
      <p:ext uri="{BB962C8B-B14F-4D97-AF65-F5344CB8AC3E}">
        <p14:creationId xmlns:p14="http://schemas.microsoft.com/office/powerpoint/2010/main" val="2108392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altLang="fr-FR" dirty="0" smtClean="0"/>
              <a:t>2. Les </a:t>
            </a:r>
            <a:r>
              <a:rPr lang="fr-FR" altLang="fr-FR" dirty="0"/>
              <a:t>besoins de </a:t>
            </a:r>
            <a:r>
              <a:rPr lang="fr-FR" altLang="fr-FR" dirty="0" smtClean="0"/>
              <a:t>sécurité</a:t>
            </a:r>
            <a:endParaRPr lang="fr-FR" dirty="0"/>
          </a:p>
        </p:txBody>
      </p:sp>
      <p:sp>
        <p:nvSpPr>
          <p:cNvPr id="19467" name="Espace réservé du contenu 2"/>
          <p:cNvSpPr>
            <a:spLocks noGrp="1"/>
          </p:cNvSpPr>
          <p:nvPr>
            <p:ph idx="1"/>
          </p:nvPr>
        </p:nvSpPr>
        <p:spPr/>
        <p:txBody>
          <a:bodyPr/>
          <a:lstStyle/>
          <a:p>
            <a:r>
              <a:rPr lang="fr-FR" altLang="fr-FR" sz="1600" dirty="0" smtClean="0"/>
              <a:t>Comment définir le niveau de sécurité d’un bien du S.I. ? Comment évaluer si ce bien est correctement sécurisé ?</a:t>
            </a:r>
          </a:p>
          <a:p>
            <a:endParaRPr lang="fr-FR" altLang="fr-FR" sz="1600" dirty="0" smtClean="0"/>
          </a:p>
          <a:p>
            <a:r>
              <a:rPr lang="fr-FR" altLang="fr-FR" sz="1600" dirty="0" smtClean="0"/>
              <a:t>3 critères sont retenus pour répondre à cette problématique, connus sous le nom de D.I.C.</a:t>
            </a:r>
          </a:p>
          <a:p>
            <a:endParaRPr lang="fr-FR" altLang="fr-FR" sz="2000" dirty="0" smtClean="0"/>
          </a:p>
        </p:txBody>
      </p:sp>
      <p:sp>
        <p:nvSpPr>
          <p:cNvPr id="6" name="Espace réservé du texte 5"/>
          <p:cNvSpPr>
            <a:spLocks noGrp="1"/>
          </p:cNvSpPr>
          <p:nvPr>
            <p:ph type="body" sz="quarter" idx="10"/>
          </p:nvPr>
        </p:nvSpPr>
        <p:spPr/>
        <p:txBody>
          <a:bodyPr/>
          <a:lstStyle/>
          <a:p>
            <a:r>
              <a:rPr lang="fr-FR" altLang="fr-FR" dirty="0" smtClean="0"/>
              <a:t>a. Introduction aux critères DIC</a:t>
            </a:r>
            <a:endParaRPr lang="fr-FR" dirty="0"/>
          </a:p>
        </p:txBody>
      </p:sp>
      <p:pic>
        <p:nvPicPr>
          <p:cNvPr id="19459" name="Image 13" descr="saf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3768725"/>
            <a:ext cx="151447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ZoneTexte 4"/>
          <p:cNvSpPr txBox="1">
            <a:spLocks noChangeArrowheads="1"/>
          </p:cNvSpPr>
          <p:nvPr/>
        </p:nvSpPr>
        <p:spPr bwMode="auto">
          <a:xfrm>
            <a:off x="3594522" y="2781300"/>
            <a:ext cx="15215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2800" b="1" u="sng" dirty="0">
                <a:solidFill>
                  <a:srgbClr val="922B3C"/>
                </a:solidFill>
                <a:latin typeface="Arial" panose="020B0604020202020204" pitchFamily="34" charset="0"/>
                <a:cs typeface="Arial" panose="020B0604020202020204" pitchFamily="34" charset="0"/>
              </a:rPr>
              <a:t>D</a:t>
            </a:r>
            <a:r>
              <a:rPr lang="fr-FR" altLang="fr-FR" sz="1800" dirty="0">
                <a:latin typeface="Arial" panose="020B0604020202020204" pitchFamily="34" charset="0"/>
                <a:cs typeface="Arial" panose="020B0604020202020204" pitchFamily="34" charset="0"/>
              </a:rPr>
              <a:t>isponibilité</a:t>
            </a:r>
          </a:p>
        </p:txBody>
      </p:sp>
      <p:sp>
        <p:nvSpPr>
          <p:cNvPr id="19461" name="ZoneTexte 5"/>
          <p:cNvSpPr txBox="1">
            <a:spLocks noChangeArrowheads="1"/>
          </p:cNvSpPr>
          <p:nvPr/>
        </p:nvSpPr>
        <p:spPr bwMode="auto">
          <a:xfrm>
            <a:off x="3675366" y="4151313"/>
            <a:ext cx="10534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2800" b="1" u="sng" dirty="0">
                <a:solidFill>
                  <a:srgbClr val="922B3C"/>
                </a:solidFill>
                <a:latin typeface="Arial" panose="020B0604020202020204" pitchFamily="34" charset="0"/>
                <a:cs typeface="Arial" panose="020B0604020202020204" pitchFamily="34" charset="0"/>
              </a:rPr>
              <a:t>I</a:t>
            </a:r>
            <a:r>
              <a:rPr lang="fr-FR" altLang="fr-FR" sz="1800" dirty="0">
                <a:latin typeface="Arial" panose="020B0604020202020204" pitchFamily="34" charset="0"/>
                <a:cs typeface="Arial" panose="020B0604020202020204" pitchFamily="34" charset="0"/>
              </a:rPr>
              <a:t>ntégrité</a:t>
            </a:r>
          </a:p>
        </p:txBody>
      </p:sp>
      <p:sp>
        <p:nvSpPr>
          <p:cNvPr id="19462" name="ZoneTexte 6"/>
          <p:cNvSpPr txBox="1">
            <a:spLocks noChangeArrowheads="1"/>
          </p:cNvSpPr>
          <p:nvPr/>
        </p:nvSpPr>
        <p:spPr bwMode="auto">
          <a:xfrm>
            <a:off x="3576798" y="5426075"/>
            <a:ext cx="17395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2800" b="1" u="sng" dirty="0">
                <a:solidFill>
                  <a:srgbClr val="922B3C"/>
                </a:solidFill>
                <a:latin typeface="Arial" panose="020B0604020202020204" pitchFamily="34" charset="0"/>
                <a:cs typeface="Arial" panose="020B0604020202020204" pitchFamily="34" charset="0"/>
              </a:rPr>
              <a:t>C</a:t>
            </a:r>
            <a:r>
              <a:rPr lang="fr-FR" altLang="fr-FR" sz="1800" dirty="0">
                <a:latin typeface="Arial" panose="020B0604020202020204" pitchFamily="34" charset="0"/>
                <a:cs typeface="Arial" panose="020B0604020202020204" pitchFamily="34" charset="0"/>
              </a:rPr>
              <a:t>onfidentialité</a:t>
            </a:r>
          </a:p>
        </p:txBody>
      </p:sp>
      <p:sp>
        <p:nvSpPr>
          <p:cNvPr id="19463" name="ZoneTexte 8"/>
          <p:cNvSpPr txBox="1">
            <a:spLocks noChangeArrowheads="1"/>
          </p:cNvSpPr>
          <p:nvPr/>
        </p:nvSpPr>
        <p:spPr bwMode="auto">
          <a:xfrm>
            <a:off x="611560" y="4089400"/>
            <a:ext cx="11384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2000" dirty="0">
                <a:latin typeface="Arial" panose="020B0604020202020204" pitchFamily="34" charset="0"/>
                <a:cs typeface="Arial" panose="020B0604020202020204" pitchFamily="34" charset="0"/>
              </a:rPr>
              <a:t>Bien à</a:t>
            </a:r>
          </a:p>
          <a:p>
            <a:pPr algn="ctr" eaLnBrk="1" hangingPunct="1">
              <a:spcBef>
                <a:spcPct val="0"/>
              </a:spcBef>
              <a:buFontTx/>
              <a:buNone/>
            </a:pPr>
            <a:r>
              <a:rPr lang="fr-FR" altLang="fr-FR" sz="2000" dirty="0">
                <a:latin typeface="Arial" panose="020B0604020202020204" pitchFamily="34" charset="0"/>
                <a:cs typeface="Arial" panose="020B0604020202020204" pitchFamily="34" charset="0"/>
              </a:rPr>
              <a:t>protéger</a:t>
            </a:r>
            <a:endParaRPr lang="fr-FR" altLang="fr-FR" sz="1400" dirty="0">
              <a:latin typeface="Arial" panose="020B0604020202020204" pitchFamily="34" charset="0"/>
              <a:cs typeface="Arial" panose="020B0604020202020204" pitchFamily="34" charset="0"/>
            </a:endParaRPr>
          </a:p>
        </p:txBody>
      </p:sp>
      <p:sp>
        <p:nvSpPr>
          <p:cNvPr id="19464" name="ZoneTexte 9"/>
          <p:cNvSpPr txBox="1">
            <a:spLocks noChangeArrowheads="1"/>
          </p:cNvSpPr>
          <p:nvPr/>
        </p:nvSpPr>
        <p:spPr bwMode="auto">
          <a:xfrm>
            <a:off x="4032250" y="3194392"/>
            <a:ext cx="478047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dirty="0">
                <a:latin typeface="Arial" panose="020B0604020202020204" pitchFamily="34" charset="0"/>
                <a:cs typeface="Arial" panose="020B0604020202020204" pitchFamily="34" charset="0"/>
              </a:rPr>
              <a:t>Propriété d'</a:t>
            </a:r>
            <a:r>
              <a:rPr lang="fr-FR" altLang="fr-FR" sz="1400" dirty="0">
                <a:solidFill>
                  <a:srgbClr val="922B3C"/>
                </a:solidFill>
                <a:latin typeface="Arial" panose="020B0604020202020204" pitchFamily="34" charset="0"/>
                <a:cs typeface="Arial" panose="020B0604020202020204" pitchFamily="34" charset="0"/>
              </a:rPr>
              <a:t>accessibilité au moment voulu</a:t>
            </a:r>
          </a:p>
          <a:p>
            <a:pPr eaLnBrk="1" hangingPunct="1">
              <a:spcBef>
                <a:spcPct val="0"/>
              </a:spcBef>
              <a:buFontTx/>
              <a:buNone/>
            </a:pPr>
            <a:r>
              <a:rPr lang="fr-FR" altLang="fr-FR" sz="1400" dirty="0">
                <a:latin typeface="Arial" panose="020B0604020202020204" pitchFamily="34" charset="0"/>
                <a:cs typeface="Arial" panose="020B0604020202020204" pitchFamily="34" charset="0"/>
              </a:rPr>
              <a:t>des biens par les personnes autorisées (i.e. le bien</a:t>
            </a:r>
          </a:p>
          <a:p>
            <a:pPr eaLnBrk="1" hangingPunct="1">
              <a:spcBef>
                <a:spcPct val="0"/>
              </a:spcBef>
              <a:buFontTx/>
              <a:buNone/>
            </a:pPr>
            <a:r>
              <a:rPr lang="fr-FR" altLang="fr-FR" sz="1400" dirty="0">
                <a:latin typeface="Arial" panose="020B0604020202020204" pitchFamily="34" charset="0"/>
                <a:cs typeface="Arial" panose="020B0604020202020204" pitchFamily="34" charset="0"/>
              </a:rPr>
              <a:t>doit être disponible durant les plages d’utilisation prévues)</a:t>
            </a:r>
          </a:p>
        </p:txBody>
      </p:sp>
      <p:sp>
        <p:nvSpPr>
          <p:cNvPr id="19465" name="ZoneTexte 10"/>
          <p:cNvSpPr txBox="1">
            <a:spLocks noChangeArrowheads="1"/>
          </p:cNvSpPr>
          <p:nvPr/>
        </p:nvSpPr>
        <p:spPr bwMode="auto">
          <a:xfrm>
            <a:off x="4025900" y="4562544"/>
            <a:ext cx="414728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dirty="0">
                <a:latin typeface="Arial" panose="020B0604020202020204" pitchFamily="34" charset="0"/>
                <a:cs typeface="Arial" panose="020B0604020202020204" pitchFamily="34" charset="0"/>
              </a:rPr>
              <a:t>Propriété d'</a:t>
            </a:r>
            <a:r>
              <a:rPr lang="fr-FR" altLang="fr-FR" sz="1400" dirty="0">
                <a:solidFill>
                  <a:srgbClr val="922B3C"/>
                </a:solidFill>
                <a:latin typeface="Arial" panose="020B0604020202020204" pitchFamily="34" charset="0"/>
                <a:cs typeface="Arial" panose="020B0604020202020204" pitchFamily="34" charset="0"/>
              </a:rPr>
              <a:t>exactitude et de complétude </a:t>
            </a:r>
            <a:r>
              <a:rPr lang="fr-FR" altLang="fr-FR" sz="1400" dirty="0">
                <a:latin typeface="Arial" panose="020B0604020202020204" pitchFamily="34" charset="0"/>
                <a:cs typeface="Arial" panose="020B0604020202020204" pitchFamily="34" charset="0"/>
              </a:rPr>
              <a:t>des biens</a:t>
            </a:r>
          </a:p>
          <a:p>
            <a:pPr eaLnBrk="1" hangingPunct="1">
              <a:spcBef>
                <a:spcPct val="0"/>
              </a:spcBef>
              <a:buFontTx/>
              <a:buNone/>
            </a:pPr>
            <a:r>
              <a:rPr lang="fr-FR" altLang="fr-FR" sz="1400" dirty="0">
                <a:latin typeface="Arial" panose="020B0604020202020204" pitchFamily="34" charset="0"/>
                <a:cs typeface="Arial" panose="020B0604020202020204" pitchFamily="34" charset="0"/>
              </a:rPr>
              <a:t>et informations (i.e. une modification illégitime</a:t>
            </a:r>
          </a:p>
          <a:p>
            <a:pPr eaLnBrk="1" hangingPunct="1">
              <a:spcBef>
                <a:spcPct val="0"/>
              </a:spcBef>
              <a:buFontTx/>
              <a:buNone/>
            </a:pPr>
            <a:r>
              <a:rPr lang="fr-FR" altLang="fr-FR" sz="1400" dirty="0">
                <a:latin typeface="Arial" panose="020B0604020202020204" pitchFamily="34" charset="0"/>
                <a:cs typeface="Arial" panose="020B0604020202020204" pitchFamily="34" charset="0"/>
              </a:rPr>
              <a:t>d’un bien doit pouvoir être détectée et corrigée)</a:t>
            </a:r>
          </a:p>
        </p:txBody>
      </p:sp>
      <p:sp>
        <p:nvSpPr>
          <p:cNvPr id="19466" name="ZoneTexte 11"/>
          <p:cNvSpPr txBox="1">
            <a:spLocks noChangeArrowheads="1"/>
          </p:cNvSpPr>
          <p:nvPr/>
        </p:nvSpPr>
        <p:spPr bwMode="auto">
          <a:xfrm>
            <a:off x="4008438" y="5858108"/>
            <a:ext cx="34419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dirty="0">
                <a:latin typeface="Arial" panose="020B0604020202020204" pitchFamily="34" charset="0"/>
                <a:cs typeface="Arial" panose="020B0604020202020204" pitchFamily="34" charset="0"/>
              </a:rPr>
              <a:t>Propriété des biens de </a:t>
            </a:r>
            <a:r>
              <a:rPr lang="fr-FR" altLang="fr-FR" sz="1400" dirty="0">
                <a:solidFill>
                  <a:srgbClr val="922B3C"/>
                </a:solidFill>
                <a:latin typeface="Arial" panose="020B0604020202020204" pitchFamily="34" charset="0"/>
                <a:cs typeface="Arial" panose="020B0604020202020204" pitchFamily="34" charset="0"/>
              </a:rPr>
              <a:t>n'être accessibles</a:t>
            </a:r>
          </a:p>
          <a:p>
            <a:pPr eaLnBrk="1" hangingPunct="1">
              <a:spcBef>
                <a:spcPct val="0"/>
              </a:spcBef>
              <a:buFontTx/>
              <a:buNone/>
            </a:pPr>
            <a:r>
              <a:rPr lang="fr-FR" altLang="fr-FR" sz="1400" dirty="0">
                <a:solidFill>
                  <a:srgbClr val="922B3C"/>
                </a:solidFill>
                <a:latin typeface="Arial" panose="020B0604020202020204" pitchFamily="34" charset="0"/>
                <a:cs typeface="Arial" panose="020B0604020202020204" pitchFamily="34" charset="0"/>
              </a:rPr>
              <a:t>qu'aux personnes autorisées</a:t>
            </a:r>
          </a:p>
        </p:txBody>
      </p:sp>
      <p:sp>
        <p:nvSpPr>
          <p:cNvPr id="8" name="Espace réservé de la date 7"/>
          <p:cNvSpPr>
            <a:spLocks noGrp="1"/>
          </p:cNvSpPr>
          <p:nvPr>
            <p:ph type="dt" sz="half" idx="11"/>
          </p:nvPr>
        </p:nvSpPr>
        <p:spPr/>
        <p:txBody>
          <a:bodyPr/>
          <a:lstStyle/>
          <a:p>
            <a:pPr>
              <a:defRPr/>
            </a:pPr>
            <a:fld id="{15A5EE55-6855-4989-9A72-D104AF1B6B86}" type="datetime1">
              <a:rPr lang="fr-FR" smtClean="0"/>
              <a:t>16/02/2017</a:t>
            </a:fld>
            <a:endParaRPr lang="fr-FR" dirty="0"/>
          </a:p>
        </p:txBody>
      </p:sp>
      <p:sp>
        <p:nvSpPr>
          <p:cNvPr id="9" name="Espace réservé du pied de page 8"/>
          <p:cNvSpPr>
            <a:spLocks noGrp="1"/>
          </p:cNvSpPr>
          <p:nvPr>
            <p:ph type="ftr" sz="quarter" idx="12"/>
          </p:nvPr>
        </p:nvSpPr>
        <p:spPr/>
        <p:txBody>
          <a:bodyPr/>
          <a:lstStyle/>
          <a:p>
            <a:pPr>
              <a:defRPr/>
            </a:pPr>
            <a:r>
              <a:rPr lang="fr-FR" smtClean="0"/>
              <a:t>Sensibilisation et initiation à la cybersécurité</a:t>
            </a:r>
            <a:endParaRPr lang="fr-FR" dirty="0"/>
          </a:p>
        </p:txBody>
      </p:sp>
      <p:sp>
        <p:nvSpPr>
          <p:cNvPr id="10" name="Espace réservé du numéro de diapositive 9"/>
          <p:cNvSpPr>
            <a:spLocks noGrp="1"/>
          </p:cNvSpPr>
          <p:nvPr>
            <p:ph type="sldNum" sz="quarter" idx="13"/>
          </p:nvPr>
        </p:nvSpPr>
        <p:spPr/>
        <p:txBody>
          <a:bodyPr/>
          <a:lstStyle/>
          <a:p>
            <a:pPr>
              <a:defRPr/>
            </a:pPr>
            <a:fld id="{DAC45385-D604-40AE-9F53-03BDB8FC03CC}" type="slidenum">
              <a:rPr lang="fr-FR" smtClean="0"/>
              <a:pPr>
                <a:defRPr/>
              </a:pPr>
              <a:t>22</a:t>
            </a:fld>
            <a:endParaRPr lang="fr-FR" dirty="0"/>
          </a:p>
        </p:txBody>
      </p:sp>
    </p:spTree>
    <p:extLst>
      <p:ext uri="{BB962C8B-B14F-4D97-AF65-F5344CB8AC3E}">
        <p14:creationId xmlns:p14="http://schemas.microsoft.com/office/powerpoint/2010/main" val="18549985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p:txBody>
          <a:bodyPr/>
          <a:lstStyle/>
          <a:p>
            <a:r>
              <a:rPr lang="fr-FR" altLang="fr-FR" dirty="0"/>
              <a:t>2. Les besoins de sécurité</a:t>
            </a:r>
            <a:endParaRPr lang="fr-FR" altLang="fr-FR" dirty="0" smtClean="0"/>
          </a:p>
        </p:txBody>
      </p:sp>
      <p:sp>
        <p:nvSpPr>
          <p:cNvPr id="20487" name="Espace réservé du contenu 2"/>
          <p:cNvSpPr>
            <a:spLocks noGrp="1"/>
          </p:cNvSpPr>
          <p:nvPr>
            <p:ph idx="1"/>
          </p:nvPr>
        </p:nvSpPr>
        <p:spPr/>
        <p:txBody>
          <a:bodyPr/>
          <a:lstStyle/>
          <a:p>
            <a:r>
              <a:rPr lang="fr-FR" altLang="fr-FR" dirty="0" smtClean="0"/>
              <a:t>Comment définir le niveau de sécurité d’un bien du S.I. ? Comment évaluer si ce bien est correctement sécurisé ?</a:t>
            </a:r>
          </a:p>
          <a:p>
            <a:endParaRPr lang="fr-FR" altLang="fr-FR" dirty="0" smtClean="0"/>
          </a:p>
          <a:p>
            <a:r>
              <a:rPr lang="fr-FR" altLang="fr-FR" dirty="0" smtClean="0"/>
              <a:t>1 critère complémentaire est souvent associé au D.I.C.</a:t>
            </a:r>
          </a:p>
        </p:txBody>
      </p:sp>
      <p:sp>
        <p:nvSpPr>
          <p:cNvPr id="8" name="Espace réservé du texte 7"/>
          <p:cNvSpPr>
            <a:spLocks noGrp="1"/>
          </p:cNvSpPr>
          <p:nvPr>
            <p:ph type="body" sz="quarter" idx="10"/>
          </p:nvPr>
        </p:nvSpPr>
        <p:spPr/>
        <p:txBody>
          <a:bodyPr/>
          <a:lstStyle/>
          <a:p>
            <a:r>
              <a:rPr lang="fr-FR" dirty="0" smtClean="0"/>
              <a:t>b. Besoin de sécurité : « Preuve »</a:t>
            </a:r>
            <a:endParaRPr lang="fr-FR" dirty="0"/>
          </a:p>
        </p:txBody>
      </p:sp>
      <p:sp>
        <p:nvSpPr>
          <p:cNvPr id="2" name="Espace réservé de la date 1"/>
          <p:cNvSpPr>
            <a:spLocks noGrp="1"/>
          </p:cNvSpPr>
          <p:nvPr>
            <p:ph type="dt" sz="half" idx="11"/>
          </p:nvPr>
        </p:nvSpPr>
        <p:spPr/>
        <p:txBody>
          <a:bodyPr/>
          <a:lstStyle/>
          <a:p>
            <a:fld id="{2BFE5252-807A-44F7-A49E-F6CF1B6EC322}" type="datetime1">
              <a:rPr lang="fr-FR" smtClean="0"/>
              <a:pPr/>
              <a:t>16/02/2017</a:t>
            </a:fld>
            <a:endParaRPr lang="fr-FR" dirty="0"/>
          </a:p>
        </p:txBody>
      </p:sp>
      <p:sp>
        <p:nvSpPr>
          <p:cNvPr id="3" name="Espace réservé du pied de page 2"/>
          <p:cNvSpPr>
            <a:spLocks noGrp="1"/>
          </p:cNvSpPr>
          <p:nvPr>
            <p:ph type="ftr" sz="quarter" idx="12"/>
          </p:nvPr>
        </p:nvSpPr>
        <p:spPr/>
        <p:txBody>
          <a:bodyPr/>
          <a:lstStyle/>
          <a:p>
            <a:r>
              <a:rPr lang="fr-FR" smtClean="0"/>
              <a:t>Sensibilisation et initiation à la cybersécurité</a:t>
            </a:r>
            <a:endParaRPr lang="fr-FR"/>
          </a:p>
        </p:txBody>
      </p:sp>
      <p:pic>
        <p:nvPicPr>
          <p:cNvPr id="20483" name="Image 13" descr="saf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3768725"/>
            <a:ext cx="151447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ZoneTexte 7"/>
          <p:cNvSpPr txBox="1">
            <a:spLocks noChangeArrowheads="1"/>
          </p:cNvSpPr>
          <p:nvPr/>
        </p:nvSpPr>
        <p:spPr bwMode="auto">
          <a:xfrm>
            <a:off x="3579578" y="3429000"/>
            <a:ext cx="10005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2800" b="1" u="sng" dirty="0">
                <a:solidFill>
                  <a:srgbClr val="922B3C"/>
                </a:solidFill>
                <a:latin typeface="Arial" panose="020B0604020202020204" pitchFamily="34" charset="0"/>
                <a:cs typeface="Arial" panose="020B0604020202020204" pitchFamily="34" charset="0"/>
              </a:rPr>
              <a:t>P</a:t>
            </a:r>
            <a:r>
              <a:rPr lang="fr-FR" altLang="fr-FR" sz="1800" dirty="0">
                <a:latin typeface="Arial" panose="020B0604020202020204" pitchFamily="34" charset="0"/>
                <a:cs typeface="Arial" panose="020B0604020202020204" pitchFamily="34" charset="0"/>
              </a:rPr>
              <a:t>reuve</a:t>
            </a:r>
          </a:p>
        </p:txBody>
      </p:sp>
      <p:sp>
        <p:nvSpPr>
          <p:cNvPr id="20485" name="ZoneTexte 8"/>
          <p:cNvSpPr txBox="1">
            <a:spLocks noChangeArrowheads="1"/>
          </p:cNvSpPr>
          <p:nvPr/>
        </p:nvSpPr>
        <p:spPr bwMode="auto">
          <a:xfrm>
            <a:off x="755576" y="4089400"/>
            <a:ext cx="11384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2000" dirty="0">
                <a:latin typeface="Arial" panose="020B0604020202020204" pitchFamily="34" charset="0"/>
                <a:cs typeface="Arial" panose="020B0604020202020204" pitchFamily="34" charset="0"/>
              </a:rPr>
              <a:t>Bien à</a:t>
            </a:r>
          </a:p>
          <a:p>
            <a:pPr algn="ctr" eaLnBrk="1" hangingPunct="1">
              <a:spcBef>
                <a:spcPct val="0"/>
              </a:spcBef>
              <a:buFontTx/>
              <a:buNone/>
            </a:pPr>
            <a:r>
              <a:rPr lang="fr-FR" altLang="fr-FR" sz="2000" dirty="0">
                <a:latin typeface="Arial" panose="020B0604020202020204" pitchFamily="34" charset="0"/>
                <a:cs typeface="Arial" panose="020B0604020202020204" pitchFamily="34" charset="0"/>
              </a:rPr>
              <a:t>protéger</a:t>
            </a:r>
            <a:endParaRPr lang="fr-FR" altLang="fr-FR" sz="1400" dirty="0">
              <a:latin typeface="Arial" panose="020B0604020202020204" pitchFamily="34" charset="0"/>
              <a:cs typeface="Arial" panose="020B0604020202020204" pitchFamily="34" charset="0"/>
            </a:endParaRPr>
          </a:p>
        </p:txBody>
      </p:sp>
      <p:sp>
        <p:nvSpPr>
          <p:cNvPr id="20486" name="ZoneTexte 12"/>
          <p:cNvSpPr txBox="1">
            <a:spLocks noChangeArrowheads="1"/>
          </p:cNvSpPr>
          <p:nvPr/>
        </p:nvSpPr>
        <p:spPr bwMode="auto">
          <a:xfrm>
            <a:off x="4038600" y="3844786"/>
            <a:ext cx="5054269"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dirty="0">
                <a:latin typeface="Arial" panose="020B0604020202020204" pitchFamily="34" charset="0"/>
                <a:cs typeface="Arial" panose="020B0604020202020204" pitchFamily="34" charset="0"/>
              </a:rPr>
              <a:t>Propriété d'un bien permettant de retrouver, avec</a:t>
            </a:r>
          </a:p>
          <a:p>
            <a:pPr eaLnBrk="1" hangingPunct="1">
              <a:spcBef>
                <a:spcPct val="0"/>
              </a:spcBef>
              <a:buFontTx/>
              <a:buNone/>
            </a:pPr>
            <a:r>
              <a:rPr lang="fr-FR" altLang="fr-FR" sz="1400" dirty="0">
                <a:latin typeface="Arial" panose="020B0604020202020204" pitchFamily="34" charset="0"/>
                <a:cs typeface="Arial" panose="020B0604020202020204" pitchFamily="34" charset="0"/>
              </a:rPr>
              <a:t>une </a:t>
            </a:r>
            <a:r>
              <a:rPr lang="fr-FR" altLang="fr-FR" sz="1400" dirty="0">
                <a:solidFill>
                  <a:srgbClr val="922B3C"/>
                </a:solidFill>
                <a:latin typeface="Arial" panose="020B0604020202020204" pitchFamily="34" charset="0"/>
                <a:cs typeface="Arial" panose="020B0604020202020204" pitchFamily="34" charset="0"/>
              </a:rPr>
              <a:t>confiance suffisante</a:t>
            </a:r>
            <a:r>
              <a:rPr lang="fr-FR" altLang="fr-FR" sz="1400" dirty="0">
                <a:latin typeface="Arial" panose="020B0604020202020204" pitchFamily="34" charset="0"/>
                <a:cs typeface="Arial" panose="020B0604020202020204" pitchFamily="34" charset="0"/>
              </a:rPr>
              <a:t>, les circonstances dans</a:t>
            </a:r>
          </a:p>
          <a:p>
            <a:pPr eaLnBrk="1" hangingPunct="1">
              <a:spcBef>
                <a:spcPct val="0"/>
              </a:spcBef>
              <a:buFontTx/>
              <a:buNone/>
            </a:pPr>
            <a:r>
              <a:rPr lang="fr-FR" altLang="fr-FR" sz="1400" dirty="0">
                <a:latin typeface="Arial" panose="020B0604020202020204" pitchFamily="34" charset="0"/>
                <a:cs typeface="Arial" panose="020B0604020202020204" pitchFamily="34" charset="0"/>
              </a:rPr>
              <a:t>lesquelles ce bien évolue. Cette propriété englobe</a:t>
            </a:r>
          </a:p>
          <a:p>
            <a:pPr eaLnBrk="1" hangingPunct="1">
              <a:spcBef>
                <a:spcPct val="0"/>
              </a:spcBef>
              <a:buFontTx/>
              <a:buNone/>
            </a:pPr>
            <a:r>
              <a:rPr lang="fr-FR" altLang="fr-FR" sz="1400" dirty="0" smtClean="0">
                <a:latin typeface="Arial" panose="020B0604020202020204" pitchFamily="34" charset="0"/>
                <a:cs typeface="Arial" panose="020B0604020202020204" pitchFamily="34" charset="0"/>
              </a:rPr>
              <a:t>Notamment :</a:t>
            </a:r>
            <a:endParaRPr lang="fr-FR" altLang="fr-FR" sz="1400" dirty="0">
              <a:latin typeface="Arial" panose="020B0604020202020204" pitchFamily="34" charset="0"/>
              <a:cs typeface="Arial" panose="020B0604020202020204" pitchFamily="34" charset="0"/>
            </a:endParaRPr>
          </a:p>
          <a:p>
            <a:pPr eaLnBrk="1" hangingPunct="1">
              <a:spcBef>
                <a:spcPct val="0"/>
              </a:spcBef>
              <a:buFontTx/>
              <a:buNone/>
            </a:pPr>
            <a:r>
              <a:rPr lang="fr-FR" altLang="fr-FR" sz="1400" dirty="0">
                <a:latin typeface="Arial" panose="020B0604020202020204" pitchFamily="34" charset="0"/>
                <a:cs typeface="Arial" panose="020B0604020202020204" pitchFamily="34" charset="0"/>
              </a:rPr>
              <a:t>	La </a:t>
            </a:r>
            <a:r>
              <a:rPr lang="fr-FR" altLang="fr-FR" sz="1400" dirty="0">
                <a:solidFill>
                  <a:srgbClr val="922B3C"/>
                </a:solidFill>
                <a:latin typeface="Arial" panose="020B0604020202020204" pitchFamily="34" charset="0"/>
                <a:cs typeface="Arial" panose="020B0604020202020204" pitchFamily="34" charset="0"/>
              </a:rPr>
              <a:t>traçabilité </a:t>
            </a:r>
            <a:r>
              <a:rPr lang="fr-FR" altLang="fr-FR" sz="1400" dirty="0">
                <a:latin typeface="Arial" panose="020B0604020202020204" pitchFamily="34" charset="0"/>
                <a:cs typeface="Arial" panose="020B0604020202020204" pitchFamily="34" charset="0"/>
              </a:rPr>
              <a:t>des actions menées</a:t>
            </a:r>
          </a:p>
          <a:p>
            <a:pPr eaLnBrk="1" hangingPunct="1">
              <a:spcBef>
                <a:spcPct val="0"/>
              </a:spcBef>
              <a:buFontTx/>
              <a:buNone/>
            </a:pPr>
            <a:r>
              <a:rPr lang="fr-FR" altLang="fr-FR" sz="1400" dirty="0">
                <a:latin typeface="Arial" panose="020B0604020202020204" pitchFamily="34" charset="0"/>
                <a:cs typeface="Arial" panose="020B0604020202020204" pitchFamily="34" charset="0"/>
              </a:rPr>
              <a:t>	L’</a:t>
            </a:r>
            <a:r>
              <a:rPr lang="fr-FR" altLang="fr-FR" sz="1400" dirty="0">
                <a:solidFill>
                  <a:srgbClr val="922B3C"/>
                </a:solidFill>
                <a:latin typeface="Arial" panose="020B0604020202020204" pitchFamily="34" charset="0"/>
                <a:cs typeface="Arial" panose="020B0604020202020204" pitchFamily="34" charset="0"/>
              </a:rPr>
              <a:t>authentification</a:t>
            </a:r>
            <a:r>
              <a:rPr lang="fr-FR" altLang="fr-FR" sz="1400" dirty="0">
                <a:latin typeface="Arial" panose="020B0604020202020204" pitchFamily="34" charset="0"/>
                <a:cs typeface="Arial" panose="020B0604020202020204" pitchFamily="34" charset="0"/>
              </a:rPr>
              <a:t> des utilisateurs</a:t>
            </a:r>
          </a:p>
          <a:p>
            <a:pPr eaLnBrk="1" hangingPunct="1">
              <a:spcBef>
                <a:spcPct val="0"/>
              </a:spcBef>
              <a:buFontTx/>
              <a:buNone/>
            </a:pPr>
            <a:r>
              <a:rPr lang="fr-FR" altLang="fr-FR" sz="1400" dirty="0">
                <a:latin typeface="Arial" panose="020B0604020202020204" pitchFamily="34" charset="0"/>
                <a:cs typeface="Arial" panose="020B0604020202020204" pitchFamily="34" charset="0"/>
              </a:rPr>
              <a:t>	L’</a:t>
            </a:r>
            <a:r>
              <a:rPr lang="fr-FR" altLang="fr-FR" sz="1400" dirty="0">
                <a:solidFill>
                  <a:srgbClr val="922B3C"/>
                </a:solidFill>
                <a:latin typeface="Arial" panose="020B0604020202020204" pitchFamily="34" charset="0"/>
                <a:cs typeface="Arial" panose="020B0604020202020204" pitchFamily="34" charset="0"/>
              </a:rPr>
              <a:t>imputabilité</a:t>
            </a:r>
            <a:r>
              <a:rPr lang="fr-FR" altLang="fr-FR" sz="1400" dirty="0">
                <a:latin typeface="Arial" panose="020B0604020202020204" pitchFamily="34" charset="0"/>
                <a:cs typeface="Arial" panose="020B0604020202020204" pitchFamily="34" charset="0"/>
              </a:rPr>
              <a:t> du responsable de l’action effectuée</a:t>
            </a:r>
          </a:p>
        </p:txBody>
      </p:sp>
    </p:spTree>
    <p:extLst>
      <p:ext uri="{BB962C8B-B14F-4D97-AF65-F5344CB8AC3E}">
        <p14:creationId xmlns:p14="http://schemas.microsoft.com/office/powerpoint/2010/main" val="1289367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dirty="0"/>
              <a:t>2. Les besoins de sécurité</a:t>
            </a:r>
            <a:endParaRPr lang="fr-FR" dirty="0"/>
          </a:p>
        </p:txBody>
      </p:sp>
      <p:sp>
        <p:nvSpPr>
          <p:cNvPr id="10" name="Espace réservé du texte 9"/>
          <p:cNvSpPr>
            <a:spLocks noGrp="1"/>
          </p:cNvSpPr>
          <p:nvPr>
            <p:ph type="body" sz="quarter" idx="10"/>
          </p:nvPr>
        </p:nvSpPr>
        <p:spPr/>
        <p:txBody>
          <a:bodyPr/>
          <a:lstStyle/>
          <a:p>
            <a:r>
              <a:rPr lang="fr-FR" dirty="0" smtClean="0"/>
              <a:t>c. Différences </a:t>
            </a:r>
            <a:r>
              <a:rPr lang="fr-FR" dirty="0"/>
              <a:t>entre sureté et sécurité</a:t>
            </a:r>
          </a:p>
        </p:txBody>
      </p:sp>
      <p:sp>
        <p:nvSpPr>
          <p:cNvPr id="3" name="Espace réservé de la date 2"/>
          <p:cNvSpPr>
            <a:spLocks noGrp="1"/>
          </p:cNvSpPr>
          <p:nvPr>
            <p:ph type="dt" sz="half" idx="11"/>
          </p:nvPr>
        </p:nvSpPr>
        <p:spPr/>
        <p:txBody>
          <a:bodyPr/>
          <a:lstStyle/>
          <a:p>
            <a:fld id="{631B84C5-5DF4-4E07-AAA3-338E95992E29}" type="datetime1">
              <a:rPr lang="fr-FR" smtClean="0"/>
              <a:pPr/>
              <a:t>16/02/2017</a:t>
            </a:fld>
            <a:endParaRPr lang="fr-FR" dirty="0"/>
          </a:p>
        </p:txBody>
      </p:sp>
      <p:sp>
        <p:nvSpPr>
          <p:cNvPr id="4" name="Espace réservé du pied de page 3"/>
          <p:cNvSpPr>
            <a:spLocks noGrp="1"/>
          </p:cNvSpPr>
          <p:nvPr>
            <p:ph type="ftr" sz="quarter" idx="12"/>
          </p:nvPr>
        </p:nvSpPr>
        <p:spPr/>
        <p:txBody>
          <a:bodyPr/>
          <a:lstStyle/>
          <a:p>
            <a:r>
              <a:rPr lang="fr-FR" smtClean="0"/>
              <a:t>Sensibilisation et initiation à la cybersécurité</a:t>
            </a:r>
            <a:endParaRPr lang="fr-FR"/>
          </a:p>
        </p:txBody>
      </p:sp>
      <p:sp>
        <p:nvSpPr>
          <p:cNvPr id="21507" name="Espace réservé du contenu 2"/>
          <p:cNvSpPr txBox="1">
            <a:spLocks/>
          </p:cNvSpPr>
          <p:nvPr/>
        </p:nvSpPr>
        <p:spPr bwMode="auto">
          <a:xfrm>
            <a:off x="3707903" y="6086078"/>
            <a:ext cx="5832649" cy="36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Font typeface="Arial" charset="0"/>
              <a:buNone/>
            </a:pPr>
            <a:r>
              <a:rPr lang="fr-FR" altLang="fr-FR" sz="1500" dirty="0">
                <a:latin typeface="Arial" panose="020B0604020202020204" pitchFamily="34" charset="0"/>
                <a:cs typeface="Arial" panose="020B0604020202020204" pitchFamily="34" charset="0"/>
              </a:rPr>
              <a:t>* Certaines de ces parades seront présentées dans ce cours</a:t>
            </a:r>
          </a:p>
        </p:txBody>
      </p:sp>
      <p:sp>
        <p:nvSpPr>
          <p:cNvPr id="21508" name="ZoneTexte 17"/>
          <p:cNvSpPr txBox="1">
            <a:spLocks noChangeArrowheads="1"/>
          </p:cNvSpPr>
          <p:nvPr/>
        </p:nvSpPr>
        <p:spPr bwMode="auto">
          <a:xfrm>
            <a:off x="354013" y="2036162"/>
            <a:ext cx="3635375" cy="420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2800" b="1" dirty="0" smtClean="0">
                <a:solidFill>
                  <a:srgbClr val="922B3C"/>
                </a:solidFill>
                <a:latin typeface="Arial" panose="020B0604020202020204" pitchFamily="34" charset="0"/>
                <a:cs typeface="Arial" panose="020B0604020202020204" pitchFamily="34" charset="0"/>
              </a:rPr>
              <a:t>Sûreté</a:t>
            </a:r>
            <a:endParaRPr lang="fr-FR" altLang="fr-FR" sz="2800" b="1" dirty="0">
              <a:solidFill>
                <a:srgbClr val="922B3C"/>
              </a:solidFill>
              <a:latin typeface="Arial" panose="020B0604020202020204" pitchFamily="34" charset="0"/>
              <a:cs typeface="Arial" panose="020B0604020202020204" pitchFamily="34" charset="0"/>
            </a:endParaRPr>
          </a:p>
          <a:p>
            <a:pPr algn="just" eaLnBrk="1" hangingPunct="1">
              <a:spcBef>
                <a:spcPct val="0"/>
              </a:spcBef>
              <a:buFontTx/>
              <a:buNone/>
            </a:pPr>
            <a:endParaRPr lang="fr-FR" altLang="fr-FR" sz="1100" b="1" dirty="0">
              <a:solidFill>
                <a:schemeClr val="tx2"/>
              </a:solidFill>
              <a:latin typeface="Arial" panose="020B0604020202020204" pitchFamily="34" charset="0"/>
              <a:cs typeface="Arial" panose="020B0604020202020204" pitchFamily="34" charset="0"/>
            </a:endParaRPr>
          </a:p>
          <a:p>
            <a:pPr algn="just" eaLnBrk="1" hangingPunct="1">
              <a:spcBef>
                <a:spcPct val="0"/>
              </a:spcBef>
              <a:buFontTx/>
              <a:buNone/>
            </a:pPr>
            <a:r>
              <a:rPr lang="fr-FR" altLang="fr-FR" sz="1600" dirty="0">
                <a:latin typeface="Arial" panose="020B0604020202020204" pitchFamily="34" charset="0"/>
                <a:cs typeface="Arial" panose="020B0604020202020204" pitchFamily="34" charset="0"/>
              </a:rPr>
              <a:t>Protection contre les dysfonctionnements et </a:t>
            </a:r>
            <a:r>
              <a:rPr lang="fr-FR" altLang="fr-FR" sz="1600" u="sng" dirty="0">
                <a:solidFill>
                  <a:srgbClr val="922B3C"/>
                </a:solidFill>
                <a:latin typeface="Arial" panose="020B0604020202020204" pitchFamily="34" charset="0"/>
                <a:cs typeface="Arial" panose="020B0604020202020204" pitchFamily="34" charset="0"/>
              </a:rPr>
              <a:t>accidents involontaires</a:t>
            </a:r>
          </a:p>
          <a:p>
            <a:pPr algn="just" eaLnBrk="1" hangingPunct="1">
              <a:spcBef>
                <a:spcPct val="0"/>
              </a:spcBef>
              <a:buFontTx/>
              <a:buNone/>
            </a:pPr>
            <a:endParaRPr lang="fr-FR" altLang="fr-FR" sz="1000" dirty="0">
              <a:latin typeface="Arial" panose="020B0604020202020204" pitchFamily="34" charset="0"/>
              <a:cs typeface="Arial" panose="020B0604020202020204" pitchFamily="34" charset="0"/>
            </a:endParaRPr>
          </a:p>
          <a:p>
            <a:pPr algn="just" eaLnBrk="1" hangingPunct="1">
              <a:spcBef>
                <a:spcPct val="0"/>
              </a:spcBef>
              <a:buFontTx/>
              <a:buNone/>
            </a:pPr>
            <a:r>
              <a:rPr lang="fr-FR" altLang="fr-FR" sz="1600" dirty="0">
                <a:latin typeface="Arial" panose="020B0604020202020204" pitchFamily="34" charset="0"/>
                <a:cs typeface="Arial" panose="020B0604020202020204" pitchFamily="34" charset="0"/>
              </a:rPr>
              <a:t>Exemple de </a:t>
            </a:r>
            <a:r>
              <a:rPr lang="fr-FR" altLang="fr-FR" sz="1600" dirty="0" smtClean="0">
                <a:latin typeface="Arial" panose="020B0604020202020204" pitchFamily="34" charset="0"/>
                <a:cs typeface="Arial" panose="020B0604020202020204" pitchFamily="34" charset="0"/>
              </a:rPr>
              <a:t>risque : </a:t>
            </a:r>
            <a:r>
              <a:rPr lang="fr-FR" altLang="fr-FR" sz="1600" dirty="0">
                <a:latin typeface="Arial" panose="020B0604020202020204" pitchFamily="34" charset="0"/>
                <a:cs typeface="Arial" panose="020B0604020202020204" pitchFamily="34" charset="0"/>
              </a:rPr>
              <a:t>saturation d’un point d’accès, panne d’un disque, erreur d’exécution, etc.</a:t>
            </a:r>
          </a:p>
          <a:p>
            <a:pPr algn="just" eaLnBrk="1" hangingPunct="1">
              <a:spcBef>
                <a:spcPct val="0"/>
              </a:spcBef>
              <a:buFontTx/>
              <a:buNone/>
            </a:pPr>
            <a:endParaRPr lang="fr-FR" altLang="fr-FR" sz="1000" dirty="0">
              <a:solidFill>
                <a:schemeClr val="tx2"/>
              </a:solidFill>
              <a:latin typeface="Arial" panose="020B0604020202020204" pitchFamily="34" charset="0"/>
              <a:cs typeface="Arial" panose="020B0604020202020204" pitchFamily="34" charset="0"/>
            </a:endParaRPr>
          </a:p>
          <a:p>
            <a:pPr algn="just" eaLnBrk="1" hangingPunct="1">
              <a:spcBef>
                <a:spcPct val="0"/>
              </a:spcBef>
              <a:buFontTx/>
              <a:buNone/>
            </a:pPr>
            <a:r>
              <a:rPr lang="fr-FR" altLang="fr-FR" sz="1600" u="sng" dirty="0">
                <a:solidFill>
                  <a:srgbClr val="922B3C"/>
                </a:solidFill>
                <a:latin typeface="Arial" panose="020B0604020202020204" pitchFamily="34" charset="0"/>
                <a:cs typeface="Arial" panose="020B0604020202020204" pitchFamily="34" charset="0"/>
              </a:rPr>
              <a:t>Quantifiable</a:t>
            </a:r>
            <a:r>
              <a:rPr lang="fr-FR" altLang="fr-FR" sz="1600" dirty="0">
                <a:solidFill>
                  <a:srgbClr val="922B3C"/>
                </a:solidFill>
                <a:latin typeface="Arial" panose="020B0604020202020204" pitchFamily="34" charset="0"/>
                <a:cs typeface="Arial" panose="020B0604020202020204" pitchFamily="34" charset="0"/>
              </a:rPr>
              <a:t> </a:t>
            </a:r>
            <a:r>
              <a:rPr lang="fr-FR" altLang="fr-FR" sz="1600" dirty="0">
                <a:latin typeface="Arial" panose="020B0604020202020204" pitchFamily="34" charset="0"/>
                <a:cs typeface="Arial" panose="020B0604020202020204" pitchFamily="34" charset="0"/>
              </a:rPr>
              <a:t>statistiquement (ex</a:t>
            </a:r>
            <a:r>
              <a:rPr lang="fr-FR" altLang="fr-FR" sz="1600" dirty="0" smtClean="0">
                <a:latin typeface="Arial" panose="020B0604020202020204" pitchFamily="34" charset="0"/>
                <a:cs typeface="Arial" panose="020B0604020202020204" pitchFamily="34" charset="0"/>
              </a:rPr>
              <a:t>. : </a:t>
            </a:r>
            <a:r>
              <a:rPr lang="fr-FR" altLang="fr-FR" sz="1600" dirty="0">
                <a:latin typeface="Arial" panose="020B0604020202020204" pitchFamily="34" charset="0"/>
                <a:cs typeface="Arial" panose="020B0604020202020204" pitchFamily="34" charset="0"/>
              </a:rPr>
              <a:t>la durée de vie moyenne d’un disque est de X milliers d’heures)</a:t>
            </a:r>
          </a:p>
          <a:p>
            <a:pPr algn="just" eaLnBrk="1" hangingPunct="1">
              <a:spcBef>
                <a:spcPct val="0"/>
              </a:spcBef>
              <a:buFontTx/>
              <a:buNone/>
            </a:pPr>
            <a:endParaRPr lang="fr-FR" altLang="fr-FR" sz="1000" dirty="0">
              <a:latin typeface="Arial" panose="020B0604020202020204" pitchFamily="34" charset="0"/>
              <a:cs typeface="Arial" panose="020B0604020202020204" pitchFamily="34" charset="0"/>
            </a:endParaRPr>
          </a:p>
          <a:p>
            <a:pPr eaLnBrk="1" hangingPunct="1">
              <a:spcBef>
                <a:spcPct val="0"/>
              </a:spcBef>
              <a:buFontTx/>
              <a:buNone/>
            </a:pPr>
            <a:r>
              <a:rPr lang="fr-FR" altLang="fr-FR" sz="1600" dirty="0" smtClean="0">
                <a:latin typeface="Arial" panose="020B0604020202020204" pitchFamily="34" charset="0"/>
                <a:cs typeface="Arial" panose="020B0604020202020204" pitchFamily="34" charset="0"/>
              </a:rPr>
              <a:t>Parades : </a:t>
            </a:r>
            <a:r>
              <a:rPr lang="fr-FR" altLang="fr-FR" sz="1600" dirty="0">
                <a:latin typeface="Arial" panose="020B0604020202020204" pitchFamily="34" charset="0"/>
                <a:cs typeface="Arial" panose="020B0604020202020204" pitchFamily="34" charset="0"/>
              </a:rPr>
              <a:t>sauvegarde, dimensionnement, </a:t>
            </a:r>
            <a:r>
              <a:rPr lang="fr-FR" altLang="fr-FR" sz="1600" dirty="0" smtClean="0">
                <a:latin typeface="Arial" panose="020B0604020202020204" pitchFamily="34" charset="0"/>
                <a:cs typeface="Arial" panose="020B0604020202020204" pitchFamily="34" charset="0"/>
              </a:rPr>
              <a:t>redondance des équipements…</a:t>
            </a:r>
            <a:endParaRPr lang="fr-FR" altLang="fr-FR" sz="1600" dirty="0">
              <a:latin typeface="Arial" panose="020B0604020202020204" pitchFamily="34" charset="0"/>
              <a:cs typeface="Arial" panose="020B0604020202020204" pitchFamily="34" charset="0"/>
            </a:endParaRPr>
          </a:p>
        </p:txBody>
      </p:sp>
      <p:sp>
        <p:nvSpPr>
          <p:cNvPr id="21509" name="ZoneTexte 18"/>
          <p:cNvSpPr txBox="1">
            <a:spLocks noChangeArrowheads="1"/>
          </p:cNvSpPr>
          <p:nvPr/>
        </p:nvSpPr>
        <p:spPr bwMode="auto">
          <a:xfrm>
            <a:off x="4932363" y="2086684"/>
            <a:ext cx="4067175"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2800" b="1" dirty="0">
                <a:solidFill>
                  <a:srgbClr val="922B3C"/>
                </a:solidFill>
                <a:latin typeface="Arial" panose="020B0604020202020204" pitchFamily="34" charset="0"/>
                <a:cs typeface="Arial" panose="020B0604020202020204" pitchFamily="34" charset="0"/>
              </a:rPr>
              <a:t>Sécurité</a:t>
            </a:r>
          </a:p>
          <a:p>
            <a:pPr algn="just" eaLnBrk="1" hangingPunct="1">
              <a:spcBef>
                <a:spcPct val="0"/>
              </a:spcBef>
              <a:buFontTx/>
              <a:buNone/>
            </a:pPr>
            <a:endParaRPr lang="fr-FR" altLang="fr-FR" sz="1100" dirty="0">
              <a:latin typeface="Arial" panose="020B0604020202020204" pitchFamily="34" charset="0"/>
              <a:cs typeface="Arial" panose="020B0604020202020204" pitchFamily="34" charset="0"/>
            </a:endParaRPr>
          </a:p>
          <a:p>
            <a:pPr algn="just" eaLnBrk="1" hangingPunct="1">
              <a:spcBef>
                <a:spcPct val="0"/>
              </a:spcBef>
              <a:buFontTx/>
              <a:buNone/>
            </a:pPr>
            <a:r>
              <a:rPr lang="fr-FR" altLang="fr-FR" sz="1600" dirty="0">
                <a:latin typeface="Arial" panose="020B0604020202020204" pitchFamily="34" charset="0"/>
                <a:cs typeface="Arial" panose="020B0604020202020204" pitchFamily="34" charset="0"/>
              </a:rPr>
              <a:t>Protection contre les </a:t>
            </a:r>
            <a:r>
              <a:rPr lang="fr-FR" altLang="fr-FR" sz="1600" u="sng" dirty="0">
                <a:solidFill>
                  <a:srgbClr val="922B3C"/>
                </a:solidFill>
                <a:latin typeface="Arial" panose="020B0604020202020204" pitchFamily="34" charset="0"/>
                <a:cs typeface="Arial" panose="020B0604020202020204" pitchFamily="34" charset="0"/>
              </a:rPr>
              <a:t>actions malveillantes volontaires</a:t>
            </a:r>
          </a:p>
          <a:p>
            <a:pPr algn="just" eaLnBrk="1" hangingPunct="1">
              <a:spcBef>
                <a:spcPct val="0"/>
              </a:spcBef>
              <a:buFontTx/>
              <a:buNone/>
            </a:pPr>
            <a:endParaRPr lang="fr-FR" altLang="fr-FR" sz="1000" dirty="0">
              <a:latin typeface="Arial" panose="020B0604020202020204" pitchFamily="34" charset="0"/>
              <a:cs typeface="Arial" panose="020B0604020202020204" pitchFamily="34" charset="0"/>
            </a:endParaRPr>
          </a:p>
          <a:p>
            <a:pPr algn="just" eaLnBrk="1" hangingPunct="1">
              <a:spcBef>
                <a:spcPct val="0"/>
              </a:spcBef>
              <a:buFontTx/>
              <a:buNone/>
            </a:pPr>
            <a:r>
              <a:rPr lang="fr-FR" altLang="fr-FR" sz="1600" dirty="0">
                <a:latin typeface="Arial" panose="020B0604020202020204" pitchFamily="34" charset="0"/>
                <a:cs typeface="Arial" panose="020B0604020202020204" pitchFamily="34" charset="0"/>
              </a:rPr>
              <a:t>Exemple de </a:t>
            </a:r>
            <a:r>
              <a:rPr lang="fr-FR" altLang="fr-FR" sz="1600" dirty="0" smtClean="0">
                <a:latin typeface="Arial" panose="020B0604020202020204" pitchFamily="34" charset="0"/>
                <a:cs typeface="Arial" panose="020B0604020202020204" pitchFamily="34" charset="0"/>
              </a:rPr>
              <a:t>risque : blocage d’un </a:t>
            </a:r>
            <a:r>
              <a:rPr lang="fr-FR" altLang="fr-FR" sz="1600" dirty="0">
                <a:latin typeface="Arial" panose="020B0604020202020204" pitchFamily="34" charset="0"/>
                <a:cs typeface="Arial" panose="020B0604020202020204" pitchFamily="34" charset="0"/>
              </a:rPr>
              <a:t>service, modification d’informations, vol d’information</a:t>
            </a:r>
          </a:p>
          <a:p>
            <a:pPr algn="just" eaLnBrk="1" hangingPunct="1">
              <a:spcBef>
                <a:spcPct val="0"/>
              </a:spcBef>
              <a:buFontTx/>
              <a:buNone/>
            </a:pPr>
            <a:endParaRPr lang="fr-FR" altLang="fr-FR" sz="1000" dirty="0">
              <a:latin typeface="Arial" panose="020B0604020202020204" pitchFamily="34" charset="0"/>
              <a:cs typeface="Arial" panose="020B0604020202020204" pitchFamily="34" charset="0"/>
            </a:endParaRPr>
          </a:p>
          <a:p>
            <a:pPr algn="just" eaLnBrk="1" hangingPunct="1">
              <a:spcBef>
                <a:spcPct val="0"/>
              </a:spcBef>
              <a:buFontTx/>
              <a:buNone/>
            </a:pPr>
            <a:r>
              <a:rPr lang="fr-FR" altLang="fr-FR" sz="1600" dirty="0">
                <a:latin typeface="Arial" panose="020B0604020202020204" pitchFamily="34" charset="0"/>
                <a:cs typeface="Arial" panose="020B0604020202020204" pitchFamily="34" charset="0"/>
              </a:rPr>
              <a:t>Non quantifiable statistiquement, mais il est possible </a:t>
            </a:r>
            <a:r>
              <a:rPr lang="fr-FR" altLang="fr-FR" sz="1600" dirty="0">
                <a:solidFill>
                  <a:srgbClr val="922B3C"/>
                </a:solidFill>
                <a:latin typeface="Arial" panose="020B0604020202020204" pitchFamily="34" charset="0"/>
                <a:cs typeface="Arial" panose="020B0604020202020204" pitchFamily="34" charset="0"/>
              </a:rPr>
              <a:t>d’évaluer en amont le niveau du risque et les impacts</a:t>
            </a:r>
          </a:p>
          <a:p>
            <a:pPr algn="just" eaLnBrk="1" hangingPunct="1">
              <a:spcBef>
                <a:spcPct val="0"/>
              </a:spcBef>
              <a:buFontTx/>
              <a:buNone/>
            </a:pPr>
            <a:endParaRPr lang="fr-FR" altLang="fr-FR" sz="1000" dirty="0">
              <a:latin typeface="Arial" panose="020B0604020202020204" pitchFamily="34" charset="0"/>
              <a:cs typeface="Arial" panose="020B0604020202020204" pitchFamily="34" charset="0"/>
            </a:endParaRPr>
          </a:p>
          <a:p>
            <a:pPr algn="just" eaLnBrk="1" hangingPunct="1">
              <a:spcBef>
                <a:spcPct val="0"/>
              </a:spcBef>
              <a:buFontTx/>
              <a:buNone/>
            </a:pPr>
            <a:r>
              <a:rPr lang="fr-FR" altLang="fr-FR" sz="1600" dirty="0" smtClean="0">
                <a:latin typeface="Arial" panose="020B0604020202020204" pitchFamily="34" charset="0"/>
                <a:cs typeface="Arial" panose="020B0604020202020204" pitchFamily="34" charset="0"/>
              </a:rPr>
              <a:t>Parades : </a:t>
            </a:r>
            <a:r>
              <a:rPr lang="fr-FR" altLang="fr-FR" sz="1600" dirty="0">
                <a:latin typeface="Arial" panose="020B0604020202020204" pitchFamily="34" charset="0"/>
                <a:cs typeface="Arial" panose="020B0604020202020204" pitchFamily="34" charset="0"/>
              </a:rPr>
              <a:t>contrôle d’accès, veille sécurité, correctifs, configuration renforcée, </a:t>
            </a:r>
            <a:r>
              <a:rPr lang="fr-FR" altLang="fr-FR" sz="1600" dirty="0" smtClean="0">
                <a:latin typeface="Arial" panose="020B0604020202020204" pitchFamily="34" charset="0"/>
                <a:cs typeface="Arial" panose="020B0604020202020204" pitchFamily="34" charset="0"/>
              </a:rPr>
              <a:t>filtrage…</a:t>
            </a:r>
            <a:r>
              <a:rPr lang="fr-FR" altLang="fr-FR" sz="1400" dirty="0" smtClean="0">
                <a:latin typeface="Arial" panose="020B0604020202020204" pitchFamily="34" charset="0"/>
                <a:cs typeface="Arial" panose="020B0604020202020204" pitchFamily="34" charset="0"/>
              </a:rPr>
              <a:t>*</a:t>
            </a:r>
            <a:endParaRPr lang="fr-FR" altLang="fr-FR" sz="1400" dirty="0">
              <a:latin typeface="Arial" panose="020B0604020202020204" pitchFamily="34" charset="0"/>
              <a:cs typeface="Arial" panose="020B0604020202020204" pitchFamily="34" charset="0"/>
            </a:endParaRPr>
          </a:p>
        </p:txBody>
      </p:sp>
      <p:cxnSp>
        <p:nvCxnSpPr>
          <p:cNvPr id="21" name="Connecteur droit avec flèche 20"/>
          <p:cNvCxnSpPr/>
          <p:nvPr/>
        </p:nvCxnSpPr>
        <p:spPr>
          <a:xfrm flipV="1">
            <a:off x="4438650" y="2086684"/>
            <a:ext cx="0" cy="4006736"/>
          </a:xfrm>
          <a:prstGeom prst="straightConnector1">
            <a:avLst/>
          </a:prstGeom>
          <a:ln>
            <a:solidFill>
              <a:srgbClr val="922B3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Espace réservé du contenu 2"/>
          <p:cNvSpPr txBox="1">
            <a:spLocks/>
          </p:cNvSpPr>
          <p:nvPr/>
        </p:nvSpPr>
        <p:spPr bwMode="auto">
          <a:xfrm>
            <a:off x="323850" y="1498873"/>
            <a:ext cx="85693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Font typeface="Arial" charset="0"/>
              <a:buNone/>
            </a:pPr>
            <a:r>
              <a:rPr lang="fr-FR" altLang="fr-FR" sz="1600" dirty="0">
                <a:latin typeface="Arial" panose="020B0604020202020204" pitchFamily="34" charset="0"/>
                <a:cs typeface="Arial" panose="020B0604020202020204" pitchFamily="34" charset="0"/>
              </a:rPr>
              <a:t>« Sûreté » et « Sécurité » ont des significations différentes en fonction du contexte. L’interprétation de ces expressions peuvent varier en fonction de la sensibilité de chacun.</a:t>
            </a:r>
          </a:p>
        </p:txBody>
      </p:sp>
    </p:spTree>
    <p:extLst>
      <p:ext uri="{BB962C8B-B14F-4D97-AF65-F5344CB8AC3E}">
        <p14:creationId xmlns:p14="http://schemas.microsoft.com/office/powerpoint/2010/main" val="31494741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dirty="0"/>
              <a:t>2. Les besoins de sécurité</a:t>
            </a:r>
            <a:endParaRPr lang="fr-FR" dirty="0"/>
          </a:p>
        </p:txBody>
      </p:sp>
      <p:sp>
        <p:nvSpPr>
          <p:cNvPr id="10" name="Espace réservé du texte 9"/>
          <p:cNvSpPr>
            <a:spLocks noGrp="1"/>
          </p:cNvSpPr>
          <p:nvPr>
            <p:ph type="body" sz="quarter" idx="10"/>
          </p:nvPr>
        </p:nvSpPr>
        <p:spPr/>
        <p:txBody>
          <a:bodyPr/>
          <a:lstStyle/>
          <a:p>
            <a:r>
              <a:rPr lang="fr-FR" dirty="0" smtClean="0"/>
              <a:t>c. Différences </a:t>
            </a:r>
            <a:r>
              <a:rPr lang="fr-FR" dirty="0"/>
              <a:t>entre sureté et sécurité</a:t>
            </a:r>
            <a:endParaRPr lang="fr-FR" altLang="fr-FR" dirty="0"/>
          </a:p>
        </p:txBody>
      </p:sp>
      <p:sp>
        <p:nvSpPr>
          <p:cNvPr id="3" name="Espace réservé de la date 2"/>
          <p:cNvSpPr>
            <a:spLocks noGrp="1"/>
          </p:cNvSpPr>
          <p:nvPr>
            <p:ph type="dt" sz="half" idx="11"/>
          </p:nvPr>
        </p:nvSpPr>
        <p:spPr/>
        <p:txBody>
          <a:bodyPr/>
          <a:lstStyle/>
          <a:p>
            <a:fld id="{42A3D52A-8885-4B70-8285-C980D9407983}" type="datetime1">
              <a:rPr lang="fr-FR" smtClean="0"/>
              <a:pPr/>
              <a:t>16/02/2017</a:t>
            </a:fld>
            <a:endParaRPr lang="fr-FR" dirty="0"/>
          </a:p>
        </p:txBody>
      </p:sp>
      <p:sp>
        <p:nvSpPr>
          <p:cNvPr id="4" name="Espace réservé du pied de page 3"/>
          <p:cNvSpPr>
            <a:spLocks noGrp="1"/>
          </p:cNvSpPr>
          <p:nvPr>
            <p:ph type="ftr" sz="quarter" idx="12"/>
          </p:nvPr>
        </p:nvSpPr>
        <p:spPr/>
        <p:txBody>
          <a:bodyPr/>
          <a:lstStyle/>
          <a:p>
            <a:r>
              <a:rPr lang="fr-FR" smtClean="0"/>
              <a:t>Sensibilisation et initiation à la cybersécurité</a:t>
            </a:r>
            <a:endParaRPr lang="fr-FR"/>
          </a:p>
        </p:txBody>
      </p:sp>
      <p:sp>
        <p:nvSpPr>
          <p:cNvPr id="22531" name="ZoneTexte 17"/>
          <p:cNvSpPr txBox="1">
            <a:spLocks noChangeArrowheads="1"/>
          </p:cNvSpPr>
          <p:nvPr/>
        </p:nvSpPr>
        <p:spPr bwMode="auto">
          <a:xfrm>
            <a:off x="295246" y="1700808"/>
            <a:ext cx="4546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800" b="1" dirty="0" smtClean="0">
                <a:solidFill>
                  <a:srgbClr val="922B3C"/>
                </a:solidFill>
                <a:latin typeface="Arial" panose="020B0604020202020204" pitchFamily="34" charset="0"/>
                <a:cs typeface="Arial" panose="020B0604020202020204" pitchFamily="34" charset="0"/>
              </a:rPr>
              <a:t>Sûreté </a:t>
            </a:r>
            <a:r>
              <a:rPr lang="fr-FR" altLang="fr-FR" sz="1800" dirty="0">
                <a:latin typeface="Arial" panose="020B0604020202020204" pitchFamily="34" charset="0"/>
                <a:cs typeface="Arial" panose="020B0604020202020204" pitchFamily="34" charset="0"/>
              </a:rPr>
              <a:t>: ensemble de mécanismes mis en place pour assurer la continuité de fonctionnement du système dans les conditions requises.</a:t>
            </a:r>
          </a:p>
          <a:p>
            <a:pPr algn="just" eaLnBrk="1" hangingPunct="1">
              <a:spcBef>
                <a:spcPct val="0"/>
              </a:spcBef>
              <a:buFontTx/>
              <a:buNone/>
            </a:pPr>
            <a:endParaRPr lang="fr-FR" altLang="fr-FR" sz="1800" dirty="0">
              <a:latin typeface="Arial" panose="020B0604020202020204" pitchFamily="34" charset="0"/>
              <a:cs typeface="Arial" panose="020B0604020202020204" pitchFamily="34" charset="0"/>
            </a:endParaRPr>
          </a:p>
          <a:p>
            <a:pPr algn="just" eaLnBrk="1" hangingPunct="1">
              <a:spcBef>
                <a:spcPct val="0"/>
              </a:spcBef>
              <a:buFontTx/>
              <a:buNone/>
            </a:pPr>
            <a:r>
              <a:rPr lang="fr-FR" altLang="fr-FR" sz="1800" b="1" dirty="0">
                <a:solidFill>
                  <a:srgbClr val="922B3C"/>
                </a:solidFill>
                <a:latin typeface="Arial" panose="020B0604020202020204" pitchFamily="34" charset="0"/>
                <a:cs typeface="Arial" panose="020B0604020202020204" pitchFamily="34" charset="0"/>
              </a:rPr>
              <a:t>Sécurité </a:t>
            </a:r>
            <a:r>
              <a:rPr lang="fr-FR" altLang="fr-FR" sz="1800" dirty="0">
                <a:latin typeface="Arial" panose="020B0604020202020204" pitchFamily="34" charset="0"/>
                <a:cs typeface="Arial" panose="020B0604020202020204" pitchFamily="34" charset="0"/>
              </a:rPr>
              <a:t>:</a:t>
            </a:r>
            <a:r>
              <a:rPr lang="fr-FR" altLang="fr-FR" sz="1800" b="1" dirty="0">
                <a:solidFill>
                  <a:srgbClr val="922B3C"/>
                </a:solidFill>
                <a:latin typeface="Arial" panose="020B0604020202020204" pitchFamily="34" charset="0"/>
                <a:cs typeface="Arial" panose="020B0604020202020204" pitchFamily="34" charset="0"/>
              </a:rPr>
              <a:t> </a:t>
            </a:r>
            <a:r>
              <a:rPr lang="fr-FR" altLang="fr-FR" sz="1800" dirty="0">
                <a:latin typeface="Arial" panose="020B0604020202020204" pitchFamily="34" charset="0"/>
                <a:cs typeface="Arial" panose="020B0604020202020204" pitchFamily="34" charset="0"/>
              </a:rPr>
              <a:t>ensemble de mécanismes destinés </a:t>
            </a:r>
            <a:r>
              <a:rPr lang="fr-FR" altLang="fr-FR" sz="1800" dirty="0" smtClean="0">
                <a:latin typeface="Arial" panose="020B0604020202020204" pitchFamily="34" charset="0"/>
                <a:cs typeface="Arial" panose="020B0604020202020204" pitchFamily="34" charset="0"/>
              </a:rPr>
              <a:t>à </a:t>
            </a:r>
            <a:r>
              <a:rPr lang="fr-FR" altLang="fr-FR" sz="1800" dirty="0">
                <a:latin typeface="Arial" panose="020B0604020202020204" pitchFamily="34" charset="0"/>
                <a:cs typeface="Arial" panose="020B0604020202020204" pitchFamily="34" charset="0"/>
              </a:rPr>
              <a:t>protéger l'information des utilisateurs ou processus n'ayant pas l'autorisation de la manipuler et d’assurer les accès </a:t>
            </a:r>
            <a:r>
              <a:rPr lang="fr-FR" altLang="fr-FR" sz="1800" dirty="0" smtClean="0">
                <a:latin typeface="Arial" panose="020B0604020202020204" pitchFamily="34" charset="0"/>
                <a:cs typeface="Arial" panose="020B0604020202020204" pitchFamily="34" charset="0"/>
              </a:rPr>
              <a:t>autorisés.</a:t>
            </a:r>
            <a:endParaRPr lang="fr-FR" altLang="fr-FR" sz="1800" dirty="0">
              <a:latin typeface="Arial" panose="020B0604020202020204" pitchFamily="34" charset="0"/>
              <a:cs typeface="Arial" panose="020B0604020202020204" pitchFamily="34" charset="0"/>
            </a:endParaRPr>
          </a:p>
          <a:p>
            <a:pPr algn="just" eaLnBrk="1" hangingPunct="1">
              <a:spcBef>
                <a:spcPct val="0"/>
              </a:spcBef>
              <a:buFontTx/>
              <a:buNone/>
            </a:pPr>
            <a:endParaRPr lang="fr-FR" altLang="fr-FR" sz="1800" dirty="0">
              <a:latin typeface="Arial" panose="020B0604020202020204" pitchFamily="34" charset="0"/>
              <a:cs typeface="Arial" panose="020B0604020202020204" pitchFamily="34" charset="0"/>
            </a:endParaRPr>
          </a:p>
          <a:p>
            <a:pPr algn="just" eaLnBrk="1" hangingPunct="1">
              <a:spcBef>
                <a:spcPct val="0"/>
              </a:spcBef>
              <a:buFontTx/>
              <a:buNone/>
            </a:pPr>
            <a:r>
              <a:rPr lang="fr-FR" altLang="fr-FR" sz="1800" dirty="0">
                <a:latin typeface="Arial" panose="020B0604020202020204" pitchFamily="34" charset="0"/>
                <a:cs typeface="Arial" panose="020B0604020202020204" pitchFamily="34" charset="0"/>
              </a:rPr>
              <a:t>Le périmètre de chacune des 2 notions n’est pas si </a:t>
            </a:r>
            <a:r>
              <a:rPr lang="fr-FR" altLang="fr-FR" sz="1800" dirty="0" smtClean="0">
                <a:latin typeface="Arial" panose="020B0604020202020204" pitchFamily="34" charset="0"/>
                <a:cs typeface="Arial" panose="020B0604020202020204" pitchFamily="34" charset="0"/>
              </a:rPr>
              <a:t>clairement </a:t>
            </a:r>
            <a:r>
              <a:rPr lang="fr-FR" altLang="fr-FR" sz="1800" dirty="0">
                <a:latin typeface="Arial" panose="020B0604020202020204" pitchFamily="34" charset="0"/>
                <a:cs typeface="Arial" panose="020B0604020202020204" pitchFamily="34" charset="0"/>
              </a:rPr>
              <a:t>délimité dans la réalité : dans le cas de la voiture connectée on cherchera la sécurité et la </a:t>
            </a:r>
            <a:r>
              <a:rPr lang="fr-FR" altLang="fr-FR" sz="1800" dirty="0" smtClean="0">
                <a:latin typeface="Arial" panose="020B0604020202020204" pitchFamily="34" charset="0"/>
                <a:cs typeface="Arial" panose="020B0604020202020204" pitchFamily="34" charset="0"/>
              </a:rPr>
              <a:t>sûreté.</a:t>
            </a:r>
            <a:endParaRPr lang="fr-FR" altLang="fr-FR" sz="1800" dirty="0">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4982" y="1714227"/>
            <a:ext cx="4427538" cy="308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ZoneTexte 17"/>
          <p:cNvSpPr txBox="1">
            <a:spLocks noChangeArrowheads="1"/>
          </p:cNvSpPr>
          <p:nvPr/>
        </p:nvSpPr>
        <p:spPr bwMode="auto">
          <a:xfrm>
            <a:off x="5146898" y="4869160"/>
            <a:ext cx="345060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800" dirty="0" smtClean="0">
                <a:latin typeface="Arial" panose="020B0604020202020204" pitchFamily="34" charset="0"/>
                <a:cs typeface="Arial" panose="020B0604020202020204" pitchFamily="34" charset="0"/>
              </a:rPr>
              <a:t>On constate sur le schéma que la notion de sécurité diffère selon le contexte : </a:t>
            </a:r>
          </a:p>
          <a:p>
            <a:pPr marL="285750" indent="-285750" algn="just" eaLnBrk="1" hangingPunct="1">
              <a:spcBef>
                <a:spcPct val="0"/>
              </a:spcBef>
            </a:pPr>
            <a:r>
              <a:rPr lang="fr-FR" altLang="fr-FR" sz="1800" dirty="0" smtClean="0">
                <a:latin typeface="Arial" panose="020B0604020202020204" pitchFamily="34" charset="0"/>
                <a:cs typeface="Arial" panose="020B0604020202020204" pitchFamily="34" charset="0"/>
              </a:rPr>
              <a:t>sécurité ► innocuité</a:t>
            </a:r>
          </a:p>
          <a:p>
            <a:pPr marL="285750" indent="-285750" algn="just" eaLnBrk="1" hangingPunct="1">
              <a:spcBef>
                <a:spcPct val="0"/>
              </a:spcBef>
            </a:pPr>
            <a:r>
              <a:rPr lang="fr-FR" altLang="fr-FR" sz="1800" dirty="0" smtClean="0">
                <a:latin typeface="Arial" panose="020B0604020202020204" pitchFamily="34" charset="0"/>
                <a:cs typeface="Arial" panose="020B0604020202020204" pitchFamily="34" charset="0"/>
              </a:rPr>
              <a:t>sécurité </a:t>
            </a:r>
            <a:r>
              <a:rPr lang="fr-FR" altLang="fr-FR" sz="1800" dirty="0">
                <a:latin typeface="Arial" panose="020B0604020202020204" pitchFamily="34" charset="0"/>
                <a:cs typeface="Arial" panose="020B0604020202020204" pitchFamily="34" charset="0"/>
              </a:rPr>
              <a:t>► </a:t>
            </a:r>
            <a:r>
              <a:rPr lang="fr-FR" altLang="fr-FR" sz="1800" dirty="0" smtClean="0">
                <a:latin typeface="Arial" panose="020B0604020202020204" pitchFamily="34" charset="0"/>
                <a:cs typeface="Arial" panose="020B0604020202020204" pitchFamily="34" charset="0"/>
              </a:rPr>
              <a:t>immunité</a:t>
            </a:r>
            <a:endParaRPr lang="fr-FR" alt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49950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p:txBody>
          <a:bodyPr/>
          <a:lstStyle/>
          <a:p>
            <a:r>
              <a:rPr lang="fr-FR" altLang="fr-FR" dirty="0"/>
              <a:t>2. Les besoins de sécurité</a:t>
            </a:r>
            <a:endParaRPr lang="fr-FR" altLang="fr-FR" dirty="0" smtClean="0"/>
          </a:p>
        </p:txBody>
      </p:sp>
      <p:sp>
        <p:nvSpPr>
          <p:cNvPr id="3" name="Espace réservé du contenu 2"/>
          <p:cNvSpPr>
            <a:spLocks noGrp="1"/>
          </p:cNvSpPr>
          <p:nvPr>
            <p:ph idx="1"/>
          </p:nvPr>
        </p:nvSpPr>
        <p:spPr/>
        <p:txBody>
          <a:bodyPr/>
          <a:lstStyle/>
          <a:p>
            <a:pPr marL="0" indent="0">
              <a:buNone/>
            </a:pPr>
            <a:r>
              <a:rPr lang="fr-FR" sz="1600" dirty="0" smtClean="0"/>
              <a:t>Ainsi, pour évaluer si un bien est correctement sécurisé, il faut auditer son niveau de Disponibilité, Intégrité, Confidentialité et de Preuve. L’évaluation de ces critères sur une échelle permet de déterminer si ce bien est correctement sécurisé.</a:t>
            </a:r>
          </a:p>
          <a:p>
            <a:pPr marL="0" indent="0">
              <a:buNone/>
            </a:pPr>
            <a:endParaRPr lang="fr-FR" sz="1600" dirty="0" smtClean="0"/>
          </a:p>
          <a:p>
            <a:pPr marL="0" indent="0">
              <a:buNone/>
            </a:pPr>
            <a:r>
              <a:rPr lang="fr-FR" sz="1600" dirty="0" smtClean="0"/>
              <a:t>L’expression du besoin attendu peut-être d’origine :</a:t>
            </a:r>
          </a:p>
          <a:p>
            <a:r>
              <a:rPr lang="fr-FR" sz="1600" b="1" dirty="0" smtClean="0">
                <a:solidFill>
                  <a:srgbClr val="922B3C"/>
                </a:solidFill>
              </a:rPr>
              <a:t>Interne</a:t>
            </a:r>
            <a:r>
              <a:rPr lang="fr-FR" sz="1600" dirty="0" smtClean="0"/>
              <a:t> : inhérente au métier de l’entreprise</a:t>
            </a:r>
          </a:p>
          <a:p>
            <a:r>
              <a:rPr lang="fr-FR" sz="1600" dirty="0" smtClean="0"/>
              <a:t>ou </a:t>
            </a:r>
            <a:r>
              <a:rPr lang="fr-FR" sz="1600" b="1" dirty="0" smtClean="0">
                <a:solidFill>
                  <a:srgbClr val="922B3C"/>
                </a:solidFill>
              </a:rPr>
              <a:t>externe</a:t>
            </a:r>
            <a:r>
              <a:rPr lang="fr-FR" sz="1600" dirty="0" smtClean="0">
                <a:solidFill>
                  <a:srgbClr val="922B3C"/>
                </a:solidFill>
              </a:rPr>
              <a:t> </a:t>
            </a:r>
            <a:r>
              <a:rPr lang="fr-FR" sz="1600" dirty="0" smtClean="0"/>
              <a:t>: issue des contraintes légales qui pèsent sur les biens de l’entreprise.</a:t>
            </a:r>
          </a:p>
          <a:p>
            <a:pPr marL="0" indent="0">
              <a:buNone/>
            </a:pPr>
            <a:endParaRPr lang="fr-FR" sz="1600" dirty="0" smtClean="0"/>
          </a:p>
          <a:p>
            <a:pPr marL="0" indent="0">
              <a:buNone/>
            </a:pPr>
            <a:r>
              <a:rPr lang="fr-FR" sz="1600" dirty="0" smtClean="0"/>
              <a:t>Exemple des résultats d’un audit sur un bien sur une échelle (Faible, Moyen, Fort, Très fort) :</a:t>
            </a:r>
          </a:p>
        </p:txBody>
      </p:sp>
      <p:sp>
        <p:nvSpPr>
          <p:cNvPr id="10" name="Espace réservé du texte 9"/>
          <p:cNvSpPr>
            <a:spLocks noGrp="1"/>
          </p:cNvSpPr>
          <p:nvPr>
            <p:ph type="body" sz="quarter" idx="10"/>
          </p:nvPr>
        </p:nvSpPr>
        <p:spPr/>
        <p:txBody>
          <a:bodyPr/>
          <a:lstStyle/>
          <a:p>
            <a:r>
              <a:rPr lang="fr-FR" dirty="0" smtClean="0"/>
              <a:t>d. Exemple d’évaluation DICP</a:t>
            </a:r>
            <a:endParaRPr lang="fr-FR" dirty="0"/>
          </a:p>
        </p:txBody>
      </p:sp>
      <p:sp>
        <p:nvSpPr>
          <p:cNvPr id="2" name="Espace réservé de la date 1"/>
          <p:cNvSpPr>
            <a:spLocks noGrp="1"/>
          </p:cNvSpPr>
          <p:nvPr>
            <p:ph type="dt" sz="half" idx="11"/>
          </p:nvPr>
        </p:nvSpPr>
        <p:spPr/>
        <p:txBody>
          <a:bodyPr/>
          <a:lstStyle/>
          <a:p>
            <a:fld id="{75696663-0174-4E26-8135-2E446E2B0AF9}" type="datetime1">
              <a:rPr lang="fr-FR" smtClean="0"/>
              <a:pPr/>
              <a:t>16/02/2017</a:t>
            </a:fld>
            <a:endParaRPr lang="fr-FR" dirty="0"/>
          </a:p>
        </p:txBody>
      </p:sp>
      <p:sp>
        <p:nvSpPr>
          <p:cNvPr id="4" name="Espace réservé du pied de page 3"/>
          <p:cNvSpPr>
            <a:spLocks noGrp="1"/>
          </p:cNvSpPr>
          <p:nvPr>
            <p:ph type="ftr" sz="quarter" idx="12"/>
          </p:nvPr>
        </p:nvSpPr>
        <p:spPr/>
        <p:txBody>
          <a:bodyPr/>
          <a:lstStyle/>
          <a:p>
            <a:r>
              <a:rPr lang="fr-FR" smtClean="0"/>
              <a:t>Sensibilisation et initiation à la cybersécurité</a:t>
            </a:r>
            <a:endParaRPr lang="fr-FR"/>
          </a:p>
        </p:txBody>
      </p:sp>
      <p:pic>
        <p:nvPicPr>
          <p:cNvPr id="23556" name="Image 13" descr="saf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9963" y="4632796"/>
            <a:ext cx="151447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contenu 2"/>
          <p:cNvSpPr txBox="1">
            <a:spLocks/>
          </p:cNvSpPr>
          <p:nvPr/>
        </p:nvSpPr>
        <p:spPr>
          <a:xfrm>
            <a:off x="2627313" y="4601765"/>
            <a:ext cx="5689600" cy="170815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fontAlgn="auto">
              <a:spcAft>
                <a:spcPts val="0"/>
              </a:spcAft>
              <a:buFont typeface="Arial" panose="020B0604020202020204" pitchFamily="34" charset="0"/>
              <a:buNone/>
              <a:tabLst>
                <a:tab pos="3594100" algn="l"/>
              </a:tabLst>
              <a:defRPr/>
            </a:pPr>
            <a:r>
              <a:rPr lang="fr-FR" sz="1600" dirty="0" smtClean="0">
                <a:latin typeface="Arial" panose="020B0604020202020204" pitchFamily="34" charset="0"/>
                <a:cs typeface="Arial" panose="020B0604020202020204" pitchFamily="34" charset="0"/>
              </a:rPr>
              <a:t>Niveau de Disponibilité du bien	</a:t>
            </a:r>
            <a:r>
              <a:rPr lang="fr-FR" sz="1600" dirty="0">
                <a:latin typeface="Arial" panose="020B0604020202020204" pitchFamily="34" charset="0"/>
                <a:cs typeface="Arial" panose="020B0604020202020204" pitchFamily="34" charset="0"/>
              </a:rPr>
              <a:t> </a:t>
            </a:r>
            <a:r>
              <a:rPr lang="fr-FR" sz="1600" dirty="0" smtClean="0">
                <a:latin typeface="Arial" panose="020B0604020202020204" pitchFamily="34" charset="0"/>
                <a:cs typeface="Arial" panose="020B0604020202020204" pitchFamily="34" charset="0"/>
              </a:rPr>
              <a:t>Très fort</a:t>
            </a:r>
          </a:p>
          <a:p>
            <a:pPr marL="0" indent="0" algn="just" fontAlgn="auto">
              <a:spcAft>
                <a:spcPts val="0"/>
              </a:spcAft>
              <a:buFont typeface="Arial" panose="020B0604020202020204" pitchFamily="34" charset="0"/>
              <a:buNone/>
              <a:tabLst>
                <a:tab pos="3594100" algn="l"/>
              </a:tabLst>
              <a:defRPr/>
            </a:pPr>
            <a:r>
              <a:rPr lang="fr-FR" sz="1600" dirty="0" smtClean="0">
                <a:latin typeface="Arial" panose="020B0604020202020204" pitchFamily="34" charset="0"/>
                <a:cs typeface="Arial" panose="020B0604020202020204" pitchFamily="34" charset="0"/>
              </a:rPr>
              <a:t>Niveau d’Intégrité du bien</a:t>
            </a:r>
            <a:r>
              <a:rPr lang="fr-FR" sz="1600" dirty="0">
                <a:latin typeface="Arial" panose="020B0604020202020204" pitchFamily="34" charset="0"/>
                <a:cs typeface="Arial" panose="020B0604020202020204" pitchFamily="34" charset="0"/>
              </a:rPr>
              <a:t>	 </a:t>
            </a:r>
            <a:r>
              <a:rPr lang="fr-FR" sz="1600" dirty="0" smtClean="0">
                <a:latin typeface="Arial" panose="020B0604020202020204" pitchFamily="34" charset="0"/>
                <a:cs typeface="Arial" panose="020B0604020202020204" pitchFamily="34" charset="0"/>
              </a:rPr>
              <a:t>Moyen</a:t>
            </a:r>
          </a:p>
          <a:p>
            <a:pPr marL="0" indent="0" algn="just" fontAlgn="auto">
              <a:spcAft>
                <a:spcPts val="0"/>
              </a:spcAft>
              <a:buFont typeface="Arial" panose="020B0604020202020204" pitchFamily="34" charset="0"/>
              <a:buNone/>
              <a:tabLst>
                <a:tab pos="3594100" algn="l"/>
              </a:tabLst>
              <a:defRPr/>
            </a:pPr>
            <a:r>
              <a:rPr lang="fr-FR" sz="1600" dirty="0" smtClean="0">
                <a:latin typeface="Arial" panose="020B0604020202020204" pitchFamily="34" charset="0"/>
                <a:cs typeface="Arial" panose="020B0604020202020204" pitchFamily="34" charset="0"/>
              </a:rPr>
              <a:t>Niveau de Confidentialité du bien</a:t>
            </a:r>
            <a:r>
              <a:rPr lang="fr-FR" sz="1600" dirty="0">
                <a:latin typeface="Arial" panose="020B0604020202020204" pitchFamily="34" charset="0"/>
                <a:cs typeface="Arial" panose="020B0604020202020204" pitchFamily="34" charset="0"/>
              </a:rPr>
              <a:t>	 Très </a:t>
            </a:r>
            <a:r>
              <a:rPr lang="fr-FR" sz="1600" dirty="0" smtClean="0">
                <a:latin typeface="Arial" panose="020B0604020202020204" pitchFamily="34" charset="0"/>
                <a:cs typeface="Arial" panose="020B0604020202020204" pitchFamily="34" charset="0"/>
              </a:rPr>
              <a:t>fort</a:t>
            </a:r>
          </a:p>
          <a:p>
            <a:pPr marL="0" indent="0" algn="just" fontAlgn="auto">
              <a:spcAft>
                <a:spcPts val="0"/>
              </a:spcAft>
              <a:buFont typeface="Arial" panose="020B0604020202020204" pitchFamily="34" charset="0"/>
              <a:buNone/>
              <a:tabLst>
                <a:tab pos="3594100" algn="l"/>
              </a:tabLst>
              <a:defRPr/>
            </a:pPr>
            <a:r>
              <a:rPr lang="fr-FR" sz="1600" dirty="0" smtClean="0">
                <a:latin typeface="Arial" panose="020B0604020202020204" pitchFamily="34" charset="0"/>
                <a:cs typeface="Arial" panose="020B0604020202020204" pitchFamily="34" charset="0"/>
              </a:rPr>
              <a:t>Niveau de Preuve du bien</a:t>
            </a:r>
            <a:r>
              <a:rPr lang="fr-FR" sz="1600" dirty="0">
                <a:latin typeface="Arial" panose="020B0604020202020204" pitchFamily="34" charset="0"/>
                <a:cs typeface="Arial" panose="020B0604020202020204" pitchFamily="34" charset="0"/>
              </a:rPr>
              <a:t>	 </a:t>
            </a:r>
            <a:r>
              <a:rPr lang="fr-FR" sz="1600" dirty="0" smtClean="0">
                <a:latin typeface="Arial" panose="020B0604020202020204" pitchFamily="34" charset="0"/>
                <a:cs typeface="Arial" panose="020B0604020202020204" pitchFamily="34" charset="0"/>
              </a:rPr>
              <a:t>Faible</a:t>
            </a:r>
          </a:p>
          <a:p>
            <a:pPr marL="0" indent="0" algn="just" fontAlgn="auto">
              <a:spcAft>
                <a:spcPts val="0"/>
              </a:spcAft>
              <a:buFont typeface="Arial" panose="020B0604020202020204" pitchFamily="34" charset="0"/>
              <a:buNone/>
              <a:tabLst>
                <a:tab pos="3594100" algn="l"/>
              </a:tabLst>
              <a:defRPr/>
            </a:pPr>
            <a:endParaRPr lang="fr-FR" sz="1600" dirty="0">
              <a:latin typeface="Arial" panose="020B0604020202020204" pitchFamily="34" charset="0"/>
              <a:cs typeface="Arial" panose="020B0604020202020204" pitchFamily="34" charset="0"/>
            </a:endParaRPr>
          </a:p>
          <a:p>
            <a:pPr marL="0" indent="0" algn="just" fontAlgn="auto">
              <a:spcAft>
                <a:spcPts val="0"/>
              </a:spcAft>
              <a:buFont typeface="Arial" panose="020B0604020202020204" pitchFamily="34" charset="0"/>
              <a:buNone/>
              <a:tabLst>
                <a:tab pos="3594100" algn="l"/>
              </a:tabLst>
              <a:defRPr/>
            </a:pPr>
            <a:r>
              <a:rPr lang="fr-FR" sz="1600" dirty="0" smtClean="0">
                <a:latin typeface="Arial" panose="020B0604020202020204" pitchFamily="34" charset="0"/>
                <a:cs typeface="Arial" panose="020B0604020202020204" pitchFamily="34" charset="0"/>
              </a:rPr>
              <a:t>           Le bien bénéficie d’un niveau de sécurité adéquat</a:t>
            </a:r>
            <a:endParaRPr lang="fr-FR" sz="1600" dirty="0">
              <a:latin typeface="Arial" panose="020B0604020202020204" pitchFamily="34" charset="0"/>
              <a:cs typeface="Arial" panose="020B0604020202020204" pitchFamily="34" charset="0"/>
            </a:endParaRPr>
          </a:p>
        </p:txBody>
      </p:sp>
      <p:pic>
        <p:nvPicPr>
          <p:cNvPr id="23558" name="Picture 111" descr="app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8818" y="6026299"/>
            <a:ext cx="4270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704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p:txBody>
          <a:bodyPr/>
          <a:lstStyle/>
          <a:p>
            <a:r>
              <a:rPr lang="fr-FR" altLang="fr-FR" dirty="0"/>
              <a:t>2. Les besoins de sécurité</a:t>
            </a:r>
            <a:endParaRPr lang="fr-FR" altLang="fr-FR" dirty="0" smtClean="0"/>
          </a:p>
        </p:txBody>
      </p:sp>
      <p:sp>
        <p:nvSpPr>
          <p:cNvPr id="16" name="Espace réservé du contenu 2"/>
          <p:cNvSpPr>
            <a:spLocks noGrp="1"/>
          </p:cNvSpPr>
          <p:nvPr>
            <p:ph idx="1"/>
          </p:nvPr>
        </p:nvSpPr>
        <p:spPr>
          <a:xfrm>
            <a:off x="457200" y="1700808"/>
            <a:ext cx="8229600" cy="936030"/>
          </a:xfrm>
        </p:spPr>
        <p:txBody>
          <a:bodyPr/>
          <a:lstStyle/>
          <a:p>
            <a:r>
              <a:rPr lang="fr-FR" sz="1400" dirty="0" smtClean="0"/>
              <a:t>Tous les biens d’un S.I. n’ont pas nécessairement besoin d’atteindre les mêmes niveaux de DICP.</a:t>
            </a:r>
          </a:p>
          <a:p>
            <a:r>
              <a:rPr lang="fr-FR" sz="1400" dirty="0" smtClean="0"/>
              <a:t>Exemple avec un site institutionnel simple (statique) d’une entreprise qui souhaite promouvoir ses services sur internet :</a:t>
            </a:r>
            <a:endParaRPr lang="fr-FR" sz="1400" dirty="0"/>
          </a:p>
        </p:txBody>
      </p:sp>
      <p:sp>
        <p:nvSpPr>
          <p:cNvPr id="8" name="Espace réservé du texte 7"/>
          <p:cNvSpPr>
            <a:spLocks noGrp="1"/>
          </p:cNvSpPr>
          <p:nvPr>
            <p:ph type="body" sz="quarter" idx="10"/>
          </p:nvPr>
        </p:nvSpPr>
        <p:spPr/>
        <p:txBody>
          <a:bodyPr/>
          <a:lstStyle/>
          <a:p>
            <a:r>
              <a:rPr lang="fr-FR" dirty="0"/>
              <a:t>d. Exemple d’évaluation </a:t>
            </a:r>
            <a:r>
              <a:rPr lang="fr-FR" dirty="0" smtClean="0"/>
              <a:t>DICP</a:t>
            </a:r>
            <a:endParaRPr lang="fr-FR" dirty="0"/>
          </a:p>
        </p:txBody>
      </p:sp>
      <p:sp>
        <p:nvSpPr>
          <p:cNvPr id="2" name="Espace réservé de la date 1"/>
          <p:cNvSpPr>
            <a:spLocks noGrp="1"/>
          </p:cNvSpPr>
          <p:nvPr>
            <p:ph type="dt" sz="half" idx="11"/>
          </p:nvPr>
        </p:nvSpPr>
        <p:spPr/>
        <p:txBody>
          <a:bodyPr/>
          <a:lstStyle/>
          <a:p>
            <a:fld id="{A6B8DFAD-0429-438E-9CA4-6E8770CD7FA2}" type="datetime1">
              <a:rPr lang="fr-FR" smtClean="0"/>
              <a:pPr/>
              <a:t>16/02/2017</a:t>
            </a:fld>
            <a:endParaRPr lang="fr-FR" dirty="0"/>
          </a:p>
        </p:txBody>
      </p:sp>
      <p:sp>
        <p:nvSpPr>
          <p:cNvPr id="3" name="Espace réservé du pied de page 2"/>
          <p:cNvSpPr>
            <a:spLocks noGrp="1"/>
          </p:cNvSpPr>
          <p:nvPr>
            <p:ph type="ftr" sz="quarter" idx="12"/>
          </p:nvPr>
        </p:nvSpPr>
        <p:spPr/>
        <p:txBody>
          <a:bodyPr/>
          <a:lstStyle/>
          <a:p>
            <a:r>
              <a:rPr lang="fr-FR" smtClean="0"/>
              <a:t>Sensibilisation et initiation à la cybersécurité</a:t>
            </a:r>
            <a:endParaRPr lang="fr-FR"/>
          </a:p>
        </p:txBody>
      </p:sp>
      <p:sp>
        <p:nvSpPr>
          <p:cNvPr id="24579" name="ZoneTexte 8"/>
          <p:cNvSpPr txBox="1">
            <a:spLocks noChangeArrowheads="1"/>
          </p:cNvSpPr>
          <p:nvPr/>
        </p:nvSpPr>
        <p:spPr bwMode="auto">
          <a:xfrm>
            <a:off x="4039617" y="4512568"/>
            <a:ext cx="10823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2000" dirty="0">
                <a:latin typeface="Arial" panose="020B0604020202020204" pitchFamily="34" charset="0"/>
                <a:cs typeface="Arial" panose="020B0604020202020204" pitchFamily="34" charset="0"/>
              </a:rPr>
              <a:t>Serveur</a:t>
            </a:r>
          </a:p>
          <a:p>
            <a:pPr algn="ctr" eaLnBrk="1" hangingPunct="1">
              <a:spcBef>
                <a:spcPct val="0"/>
              </a:spcBef>
              <a:buFontTx/>
              <a:buNone/>
            </a:pPr>
            <a:r>
              <a:rPr lang="fr-FR" altLang="fr-FR" sz="2000" dirty="0" smtClean="0">
                <a:latin typeface="Arial" panose="020B0604020202020204" pitchFamily="34" charset="0"/>
                <a:cs typeface="Arial" panose="020B0604020202020204" pitchFamily="34" charset="0"/>
              </a:rPr>
              <a:t>web</a:t>
            </a:r>
            <a:endParaRPr lang="fr-FR" altLang="fr-FR" sz="1400" dirty="0">
              <a:latin typeface="Arial" panose="020B0604020202020204" pitchFamily="34" charset="0"/>
              <a:cs typeface="Arial" panose="020B0604020202020204" pitchFamily="34" charset="0"/>
            </a:endParaRPr>
          </a:p>
        </p:txBody>
      </p:sp>
      <p:sp>
        <p:nvSpPr>
          <p:cNvPr id="24580" name="ZoneTexte 6"/>
          <p:cNvSpPr txBox="1">
            <a:spLocks noChangeArrowheads="1"/>
          </p:cNvSpPr>
          <p:nvPr/>
        </p:nvSpPr>
        <p:spPr bwMode="auto">
          <a:xfrm>
            <a:off x="267703" y="2624138"/>
            <a:ext cx="27078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2800" b="1" u="sng" dirty="0">
                <a:solidFill>
                  <a:srgbClr val="922B3C"/>
                </a:solidFill>
                <a:latin typeface="Arial" panose="020B0604020202020204" pitchFamily="34" charset="0"/>
                <a:cs typeface="Arial" panose="020B0604020202020204" pitchFamily="34" charset="0"/>
              </a:rPr>
              <a:t>D</a:t>
            </a:r>
            <a:r>
              <a:rPr lang="fr-FR" altLang="fr-FR" sz="1800" dirty="0">
                <a:latin typeface="Arial" panose="020B0604020202020204" pitchFamily="34" charset="0"/>
                <a:cs typeface="Arial" panose="020B0604020202020204" pitchFamily="34" charset="0"/>
              </a:rPr>
              <a:t>isponibilité = </a:t>
            </a:r>
            <a:r>
              <a:rPr lang="fr-FR" altLang="fr-FR" sz="1800" b="1" dirty="0">
                <a:solidFill>
                  <a:srgbClr val="922B3C"/>
                </a:solidFill>
                <a:latin typeface="Arial" panose="020B0604020202020204" pitchFamily="34" charset="0"/>
                <a:cs typeface="Arial" panose="020B0604020202020204" pitchFamily="34" charset="0"/>
              </a:rPr>
              <a:t>Très fort</a:t>
            </a:r>
            <a:endParaRPr lang="fr-FR" altLang="fr-FR" sz="2000" b="1" dirty="0">
              <a:solidFill>
                <a:srgbClr val="922B3C"/>
              </a:solidFill>
              <a:latin typeface="Arial" panose="020B0604020202020204" pitchFamily="34" charset="0"/>
              <a:cs typeface="Arial" panose="020B0604020202020204" pitchFamily="34" charset="0"/>
            </a:endParaRPr>
          </a:p>
        </p:txBody>
      </p:sp>
      <p:sp>
        <p:nvSpPr>
          <p:cNvPr id="24581" name="ZoneTexte 7"/>
          <p:cNvSpPr txBox="1">
            <a:spLocks noChangeArrowheads="1"/>
          </p:cNvSpPr>
          <p:nvPr/>
        </p:nvSpPr>
        <p:spPr bwMode="auto">
          <a:xfrm>
            <a:off x="479425" y="3123545"/>
            <a:ext cx="328295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400" dirty="0" smtClean="0">
                <a:latin typeface="Arial" panose="020B0604020202020204" pitchFamily="34" charset="0"/>
                <a:cs typeface="Arial" panose="020B0604020202020204" pitchFamily="34" charset="0"/>
              </a:rPr>
              <a:t>Un </a:t>
            </a:r>
            <a:r>
              <a:rPr lang="fr-FR" altLang="fr-FR" sz="1400" dirty="0">
                <a:latin typeface="Arial" panose="020B0604020202020204" pitchFamily="34" charset="0"/>
                <a:cs typeface="Arial" panose="020B0604020202020204" pitchFamily="34" charset="0"/>
              </a:rPr>
              <a:t>haut niveau de disponibilité du site </a:t>
            </a:r>
            <a:r>
              <a:rPr lang="fr-FR" altLang="fr-FR" sz="1400" dirty="0" smtClean="0">
                <a:latin typeface="Arial" panose="020B0604020202020204" pitchFamily="34" charset="0"/>
                <a:cs typeface="Arial" panose="020B0604020202020204" pitchFamily="34" charset="0"/>
              </a:rPr>
              <a:t>web est </a:t>
            </a:r>
            <a:r>
              <a:rPr lang="fr-FR" altLang="fr-FR" sz="1400" dirty="0">
                <a:latin typeface="Arial" panose="020B0604020202020204" pitchFamily="34" charset="0"/>
                <a:cs typeface="Arial" panose="020B0604020202020204" pitchFamily="34" charset="0"/>
              </a:rPr>
              <a:t>nécessaire, sans quoi l’entreprise ne peut atteindre son objectif de faire connaitre ses services au public</a:t>
            </a:r>
          </a:p>
        </p:txBody>
      </p:sp>
      <p:sp>
        <p:nvSpPr>
          <p:cNvPr id="24582" name="ZoneTexte 9"/>
          <p:cNvSpPr txBox="1">
            <a:spLocks noChangeArrowheads="1"/>
          </p:cNvSpPr>
          <p:nvPr/>
        </p:nvSpPr>
        <p:spPr bwMode="auto">
          <a:xfrm>
            <a:off x="295367" y="4329113"/>
            <a:ext cx="22397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2800" b="1" u="sng" dirty="0">
                <a:solidFill>
                  <a:srgbClr val="922B3C"/>
                </a:solidFill>
                <a:latin typeface="Arial" panose="020B0604020202020204" pitchFamily="34" charset="0"/>
                <a:cs typeface="Arial" panose="020B0604020202020204" pitchFamily="34" charset="0"/>
              </a:rPr>
              <a:t>I</a:t>
            </a:r>
            <a:r>
              <a:rPr lang="fr-FR" altLang="fr-FR" sz="1800" dirty="0">
                <a:latin typeface="Arial" panose="020B0604020202020204" pitchFamily="34" charset="0"/>
                <a:cs typeface="Arial" panose="020B0604020202020204" pitchFamily="34" charset="0"/>
              </a:rPr>
              <a:t>ntégrité = </a:t>
            </a:r>
            <a:r>
              <a:rPr lang="fr-FR" altLang="fr-FR" sz="1800" b="1" dirty="0">
                <a:solidFill>
                  <a:srgbClr val="922B3C"/>
                </a:solidFill>
                <a:latin typeface="Arial" panose="020B0604020202020204" pitchFamily="34" charset="0"/>
                <a:cs typeface="Arial" panose="020B0604020202020204" pitchFamily="34" charset="0"/>
              </a:rPr>
              <a:t>Très fort</a:t>
            </a:r>
          </a:p>
        </p:txBody>
      </p:sp>
      <p:sp>
        <p:nvSpPr>
          <p:cNvPr id="24583" name="ZoneTexte 10"/>
          <p:cNvSpPr txBox="1">
            <a:spLocks noChangeArrowheads="1"/>
          </p:cNvSpPr>
          <p:nvPr/>
        </p:nvSpPr>
        <p:spPr bwMode="auto">
          <a:xfrm>
            <a:off x="479425" y="4779963"/>
            <a:ext cx="328295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400" dirty="0" smtClean="0">
                <a:latin typeface="Arial" panose="020B0604020202020204" pitchFamily="34" charset="0"/>
                <a:cs typeface="Arial" panose="020B0604020202020204" pitchFamily="34" charset="0"/>
              </a:rPr>
              <a:t>Un </a:t>
            </a:r>
            <a:r>
              <a:rPr lang="fr-FR" altLang="fr-FR" sz="1400" dirty="0">
                <a:latin typeface="Arial" panose="020B0604020202020204" pitchFamily="34" charset="0"/>
                <a:cs typeface="Arial" panose="020B0604020202020204" pitchFamily="34" charset="0"/>
              </a:rPr>
              <a:t>haut niveau d’intégrité des informations présentées est nécessaire. En effet, l’entreprise ne souhaiterait pas qu’un concurrent modifie frauduleusement le contenu du site </a:t>
            </a:r>
            <a:r>
              <a:rPr lang="fr-FR" altLang="fr-FR" sz="1400" dirty="0" smtClean="0">
                <a:latin typeface="Arial" panose="020B0604020202020204" pitchFamily="34" charset="0"/>
                <a:cs typeface="Arial" panose="020B0604020202020204" pitchFamily="34" charset="0"/>
              </a:rPr>
              <a:t>web pour </a:t>
            </a:r>
            <a:r>
              <a:rPr lang="fr-FR" altLang="fr-FR" sz="1400" dirty="0">
                <a:latin typeface="Arial" panose="020B0604020202020204" pitchFamily="34" charset="0"/>
                <a:cs typeface="Arial" panose="020B0604020202020204" pitchFamily="34" charset="0"/>
              </a:rPr>
              <a:t>y insérer des informations erronées (ce qui serait dommageable)</a:t>
            </a:r>
          </a:p>
        </p:txBody>
      </p:sp>
      <p:sp>
        <p:nvSpPr>
          <p:cNvPr id="24584" name="ZoneTexte 11"/>
          <p:cNvSpPr txBox="1">
            <a:spLocks noChangeArrowheads="1"/>
          </p:cNvSpPr>
          <p:nvPr/>
        </p:nvSpPr>
        <p:spPr bwMode="auto">
          <a:xfrm>
            <a:off x="5399515" y="2636838"/>
            <a:ext cx="26693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2800" b="1" u="sng" dirty="0">
                <a:solidFill>
                  <a:srgbClr val="922B3C"/>
                </a:solidFill>
                <a:latin typeface="Arial" panose="020B0604020202020204" pitchFamily="34" charset="0"/>
                <a:cs typeface="Arial" panose="020B0604020202020204" pitchFamily="34" charset="0"/>
              </a:rPr>
              <a:t>C</a:t>
            </a:r>
            <a:r>
              <a:rPr lang="fr-FR" altLang="fr-FR" sz="1800" dirty="0">
                <a:latin typeface="Arial" panose="020B0604020202020204" pitchFamily="34" charset="0"/>
                <a:cs typeface="Arial" panose="020B0604020202020204" pitchFamily="34" charset="0"/>
              </a:rPr>
              <a:t>onfidentialité = </a:t>
            </a:r>
            <a:r>
              <a:rPr lang="fr-FR" altLang="fr-FR" sz="1800" b="1" dirty="0">
                <a:solidFill>
                  <a:srgbClr val="922B3C"/>
                </a:solidFill>
                <a:latin typeface="Arial" panose="020B0604020202020204" pitchFamily="34" charset="0"/>
                <a:cs typeface="Arial" panose="020B0604020202020204" pitchFamily="34" charset="0"/>
              </a:rPr>
              <a:t>Faible</a:t>
            </a:r>
            <a:endParaRPr lang="fr-FR" altLang="fr-FR" sz="1200" b="1" dirty="0">
              <a:solidFill>
                <a:srgbClr val="922B3C"/>
              </a:solidFill>
              <a:latin typeface="Arial" panose="020B0604020202020204" pitchFamily="34" charset="0"/>
              <a:cs typeface="Arial" panose="020B0604020202020204" pitchFamily="34" charset="0"/>
            </a:endParaRPr>
          </a:p>
        </p:txBody>
      </p:sp>
      <p:sp>
        <p:nvSpPr>
          <p:cNvPr id="24585" name="ZoneTexte 12"/>
          <p:cNvSpPr txBox="1">
            <a:spLocks noChangeArrowheads="1"/>
          </p:cNvSpPr>
          <p:nvPr/>
        </p:nvSpPr>
        <p:spPr bwMode="auto">
          <a:xfrm>
            <a:off x="5586413" y="3140968"/>
            <a:ext cx="28797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400" dirty="0" smtClean="0">
                <a:latin typeface="Arial" panose="020B0604020202020204" pitchFamily="34" charset="0"/>
                <a:cs typeface="Arial" panose="020B0604020202020204" pitchFamily="34" charset="0"/>
              </a:rPr>
              <a:t>Un </a:t>
            </a:r>
            <a:r>
              <a:rPr lang="fr-FR" altLang="fr-FR" sz="1400" dirty="0">
                <a:latin typeface="Arial" panose="020B0604020202020204" pitchFamily="34" charset="0"/>
                <a:cs typeface="Arial" panose="020B0604020202020204" pitchFamily="34" charset="0"/>
              </a:rPr>
              <a:t>faible niveau de confidentialité suffit. En effet, les informations contenues dans ce site </a:t>
            </a:r>
            <a:r>
              <a:rPr lang="fr-FR" altLang="fr-FR" sz="1400" dirty="0" smtClean="0">
                <a:latin typeface="Arial" panose="020B0604020202020204" pitchFamily="34" charset="0"/>
                <a:cs typeface="Arial" panose="020B0604020202020204" pitchFamily="34" charset="0"/>
              </a:rPr>
              <a:t>web sont </a:t>
            </a:r>
            <a:r>
              <a:rPr lang="fr-FR" altLang="fr-FR" sz="1400" dirty="0">
                <a:latin typeface="Arial" panose="020B0604020202020204" pitchFamily="34" charset="0"/>
                <a:cs typeface="Arial" panose="020B0604020202020204" pitchFamily="34" charset="0"/>
              </a:rPr>
              <a:t>publiques par nature!</a:t>
            </a:r>
          </a:p>
        </p:txBody>
      </p:sp>
      <p:sp>
        <p:nvSpPr>
          <p:cNvPr id="24586" name="ZoneTexte 13"/>
          <p:cNvSpPr txBox="1">
            <a:spLocks noChangeArrowheads="1"/>
          </p:cNvSpPr>
          <p:nvPr/>
        </p:nvSpPr>
        <p:spPr bwMode="auto">
          <a:xfrm>
            <a:off x="5399119" y="4437063"/>
            <a:ext cx="19303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2800" b="1" u="sng" dirty="0">
                <a:solidFill>
                  <a:srgbClr val="922B3C"/>
                </a:solidFill>
                <a:latin typeface="Arial" panose="020B0604020202020204" pitchFamily="34" charset="0"/>
                <a:cs typeface="Arial" panose="020B0604020202020204" pitchFamily="34" charset="0"/>
              </a:rPr>
              <a:t>P</a:t>
            </a:r>
            <a:r>
              <a:rPr lang="fr-FR" altLang="fr-FR" sz="1800" dirty="0">
                <a:latin typeface="Arial" panose="020B0604020202020204" pitchFamily="34" charset="0"/>
                <a:cs typeface="Arial" panose="020B0604020202020204" pitchFamily="34" charset="0"/>
              </a:rPr>
              <a:t>reuve = </a:t>
            </a:r>
            <a:r>
              <a:rPr lang="fr-FR" altLang="fr-FR" sz="1800" b="1" dirty="0">
                <a:solidFill>
                  <a:srgbClr val="922B3C"/>
                </a:solidFill>
                <a:latin typeface="Arial" panose="020B0604020202020204" pitchFamily="34" charset="0"/>
                <a:cs typeface="Arial" panose="020B0604020202020204" pitchFamily="34" charset="0"/>
              </a:rPr>
              <a:t>Faible</a:t>
            </a:r>
          </a:p>
        </p:txBody>
      </p:sp>
      <p:sp>
        <p:nvSpPr>
          <p:cNvPr id="24587" name="ZoneTexte 14"/>
          <p:cNvSpPr txBox="1">
            <a:spLocks noChangeArrowheads="1"/>
          </p:cNvSpPr>
          <p:nvPr/>
        </p:nvSpPr>
        <p:spPr bwMode="auto">
          <a:xfrm>
            <a:off x="5680075" y="4924896"/>
            <a:ext cx="2808288"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400" dirty="0" smtClean="0">
                <a:latin typeface="Arial" panose="020B0604020202020204" pitchFamily="34" charset="0"/>
                <a:cs typeface="Arial" panose="020B0604020202020204" pitchFamily="34" charset="0"/>
              </a:rPr>
              <a:t>Un </a:t>
            </a:r>
            <a:r>
              <a:rPr lang="fr-FR" altLang="fr-FR" sz="1400" dirty="0">
                <a:latin typeface="Arial" panose="020B0604020202020204" pitchFamily="34" charset="0"/>
                <a:cs typeface="Arial" panose="020B0604020202020204" pitchFamily="34" charset="0"/>
              </a:rPr>
              <a:t>faible niveau de preuve suffit. En effet, ce site </a:t>
            </a:r>
            <a:r>
              <a:rPr lang="fr-FR" altLang="fr-FR" sz="1400" dirty="0" smtClean="0">
                <a:latin typeface="Arial" panose="020B0604020202020204" pitchFamily="34" charset="0"/>
                <a:cs typeface="Arial" panose="020B0604020202020204" pitchFamily="34" charset="0"/>
              </a:rPr>
              <a:t>web ne </a:t>
            </a:r>
            <a:r>
              <a:rPr lang="fr-FR" altLang="fr-FR" sz="1400" dirty="0">
                <a:latin typeface="Arial" panose="020B0604020202020204" pitchFamily="34" charset="0"/>
                <a:cs typeface="Arial" panose="020B0604020202020204" pitchFamily="34" charset="0"/>
              </a:rPr>
              <a:t>permet aucune interaction avec les utilisateurs, il fournit simplement des informations fixes.</a:t>
            </a:r>
          </a:p>
        </p:txBody>
      </p:sp>
      <p:pic>
        <p:nvPicPr>
          <p:cNvPr id="24589" name="Picture 111" descr="appl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2714625"/>
            <a:ext cx="42703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111" descr="appl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8338" y="4329113"/>
            <a:ext cx="42703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111" descr="appl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913" y="2708275"/>
            <a:ext cx="4270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111" descr="appl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50" y="4514850"/>
            <a:ext cx="42703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6459" y="3637856"/>
            <a:ext cx="71437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50252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p:txBody>
          <a:bodyPr/>
          <a:lstStyle/>
          <a:p>
            <a:r>
              <a:rPr lang="fr-FR" altLang="fr-FR" dirty="0"/>
              <a:t>2. Les besoins de sécurité</a:t>
            </a:r>
            <a:endParaRPr lang="fr-FR" altLang="fr-FR" dirty="0" smtClean="0"/>
          </a:p>
        </p:txBody>
      </p:sp>
      <p:sp>
        <p:nvSpPr>
          <p:cNvPr id="25603" name="Espace réservé du contenu 2"/>
          <p:cNvSpPr>
            <a:spLocks noGrp="1"/>
          </p:cNvSpPr>
          <p:nvPr>
            <p:ph idx="1"/>
          </p:nvPr>
        </p:nvSpPr>
        <p:spPr/>
        <p:txBody>
          <a:bodyPr/>
          <a:lstStyle/>
          <a:p>
            <a:pPr marL="0" indent="0">
              <a:buNone/>
            </a:pPr>
            <a:r>
              <a:rPr lang="fr-FR" altLang="fr-FR" sz="1400" dirty="0" smtClean="0"/>
              <a:t>Un Système d’Information a besoin de mécanismes de sécurité qui ont pour objectif d’assurer de garantir les propriétés DICP sur les biens de ce S.I. Voici quelques exemples de mécanismes de sécurité participant à cette garantie :</a:t>
            </a:r>
          </a:p>
        </p:txBody>
      </p:sp>
      <p:sp>
        <p:nvSpPr>
          <p:cNvPr id="8" name="Espace réservé du texte 7"/>
          <p:cNvSpPr>
            <a:spLocks noGrp="1"/>
          </p:cNvSpPr>
          <p:nvPr>
            <p:ph type="body" sz="quarter" idx="10"/>
          </p:nvPr>
        </p:nvSpPr>
        <p:spPr/>
        <p:txBody>
          <a:bodyPr/>
          <a:lstStyle/>
          <a:p>
            <a:r>
              <a:rPr lang="fr-FR" dirty="0" smtClean="0"/>
              <a:t>e. Mécanismes de sécurité pour atteindre les besoins DICP</a:t>
            </a:r>
            <a:endParaRPr lang="fr-FR" dirty="0"/>
          </a:p>
        </p:txBody>
      </p:sp>
      <p:sp>
        <p:nvSpPr>
          <p:cNvPr id="2" name="Espace réservé de la date 1"/>
          <p:cNvSpPr>
            <a:spLocks noGrp="1"/>
          </p:cNvSpPr>
          <p:nvPr>
            <p:ph type="dt" sz="half" idx="11"/>
          </p:nvPr>
        </p:nvSpPr>
        <p:spPr/>
        <p:txBody>
          <a:bodyPr/>
          <a:lstStyle/>
          <a:p>
            <a:fld id="{BA58FF7E-B383-4C77-9F22-75CA2DD1C5AE}" type="datetime1">
              <a:rPr lang="fr-FR" smtClean="0"/>
              <a:pPr/>
              <a:t>16/02/2017</a:t>
            </a:fld>
            <a:endParaRPr lang="fr-FR" dirty="0"/>
          </a:p>
        </p:txBody>
      </p:sp>
      <p:sp>
        <p:nvSpPr>
          <p:cNvPr id="3" name="Espace réservé du pied de page 2"/>
          <p:cNvSpPr>
            <a:spLocks noGrp="1"/>
          </p:cNvSpPr>
          <p:nvPr>
            <p:ph type="ftr" sz="quarter" idx="12"/>
          </p:nvPr>
        </p:nvSpPr>
        <p:spPr/>
        <p:txBody>
          <a:bodyPr/>
          <a:lstStyle/>
          <a:p>
            <a:r>
              <a:rPr lang="fr-FR" smtClean="0"/>
              <a:t>Sensibilisation et initiation à la cybersécurité</a:t>
            </a:r>
            <a:endParaRPr lang="fr-FR"/>
          </a:p>
        </p:txBody>
      </p:sp>
      <p:sp>
        <p:nvSpPr>
          <p:cNvPr id="25604" name="ZoneTexte 3"/>
          <p:cNvSpPr txBox="1">
            <a:spLocks noChangeArrowheads="1"/>
          </p:cNvSpPr>
          <p:nvPr/>
        </p:nvSpPr>
        <p:spPr bwMode="auto">
          <a:xfrm>
            <a:off x="146050" y="3540125"/>
            <a:ext cx="17620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dirty="0">
                <a:solidFill>
                  <a:srgbClr val="922B3C"/>
                </a:solidFill>
                <a:latin typeface="Arial" panose="020B0604020202020204" pitchFamily="34" charset="0"/>
                <a:cs typeface="Arial" panose="020B0604020202020204" pitchFamily="34" charset="0"/>
              </a:rPr>
              <a:t>Cryptographie</a:t>
            </a:r>
            <a:endParaRPr lang="fr-FR" altLang="fr-FR" sz="1200" b="1" dirty="0">
              <a:solidFill>
                <a:srgbClr val="922B3C"/>
              </a:solidFill>
              <a:latin typeface="Arial" panose="020B0604020202020204" pitchFamily="34" charset="0"/>
              <a:cs typeface="Arial" panose="020B0604020202020204" pitchFamily="34" charset="0"/>
            </a:endParaRPr>
          </a:p>
        </p:txBody>
      </p:sp>
      <p:sp>
        <p:nvSpPr>
          <p:cNvPr id="25605" name="ZoneTexte 4"/>
          <p:cNvSpPr txBox="1">
            <a:spLocks noChangeArrowheads="1"/>
          </p:cNvSpPr>
          <p:nvPr/>
        </p:nvSpPr>
        <p:spPr bwMode="auto">
          <a:xfrm>
            <a:off x="2754313" y="3478213"/>
            <a:ext cx="44053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200" dirty="0" smtClean="0">
                <a:latin typeface="Arial" panose="020B0604020202020204" pitchFamily="34" charset="0"/>
                <a:cs typeface="Arial" panose="020B0604020202020204" pitchFamily="34" charset="0"/>
              </a:rPr>
              <a:t>Mécanisme </a:t>
            </a:r>
            <a:r>
              <a:rPr lang="fr-FR" altLang="fr-FR" sz="1200" dirty="0">
                <a:latin typeface="Arial" panose="020B0604020202020204" pitchFamily="34" charset="0"/>
                <a:cs typeface="Arial" panose="020B0604020202020204" pitchFamily="34" charset="0"/>
              </a:rPr>
              <a:t>permettant d’implémenter du chiffrement et des signatures électroniques</a:t>
            </a:r>
          </a:p>
        </p:txBody>
      </p:sp>
      <p:sp>
        <p:nvSpPr>
          <p:cNvPr id="25606" name="ZoneTexte 5"/>
          <p:cNvSpPr txBox="1">
            <a:spLocks noChangeArrowheads="1"/>
          </p:cNvSpPr>
          <p:nvPr/>
        </p:nvSpPr>
        <p:spPr bwMode="auto">
          <a:xfrm>
            <a:off x="146050" y="4217988"/>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a:solidFill>
                  <a:srgbClr val="922B3C"/>
                </a:solidFill>
                <a:latin typeface="Arial" panose="020B0604020202020204" pitchFamily="34" charset="0"/>
                <a:cs typeface="Arial" panose="020B0604020202020204" pitchFamily="34" charset="0"/>
              </a:rPr>
              <a:t>Pare-feu</a:t>
            </a:r>
            <a:endParaRPr lang="fr-FR" altLang="fr-FR" sz="1200" b="1">
              <a:solidFill>
                <a:srgbClr val="922B3C"/>
              </a:solidFill>
              <a:latin typeface="Arial" panose="020B0604020202020204" pitchFamily="34" charset="0"/>
              <a:cs typeface="Arial" panose="020B0604020202020204" pitchFamily="34" charset="0"/>
            </a:endParaRPr>
          </a:p>
        </p:txBody>
      </p:sp>
      <p:sp>
        <p:nvSpPr>
          <p:cNvPr id="25607" name="ZoneTexte 6"/>
          <p:cNvSpPr txBox="1">
            <a:spLocks noChangeArrowheads="1"/>
          </p:cNvSpPr>
          <p:nvPr/>
        </p:nvSpPr>
        <p:spPr bwMode="auto">
          <a:xfrm>
            <a:off x="2754313" y="4048125"/>
            <a:ext cx="44053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200" dirty="0" smtClean="0">
                <a:latin typeface="Arial" panose="020B0604020202020204" pitchFamily="34" charset="0"/>
                <a:cs typeface="Arial" panose="020B0604020202020204" pitchFamily="34" charset="0"/>
              </a:rPr>
              <a:t>Équipement </a:t>
            </a:r>
            <a:r>
              <a:rPr lang="fr-FR" altLang="fr-FR" sz="1200" dirty="0">
                <a:latin typeface="Arial" panose="020B0604020202020204" pitchFamily="34" charset="0"/>
                <a:cs typeface="Arial" panose="020B0604020202020204" pitchFamily="34" charset="0"/>
              </a:rPr>
              <a:t>permettant </a:t>
            </a:r>
            <a:r>
              <a:rPr lang="fr-FR" altLang="fr-FR" sz="1200" dirty="0" smtClean="0">
                <a:latin typeface="Arial" panose="020B0604020202020204" pitchFamily="34" charset="0"/>
                <a:cs typeface="Arial" panose="020B0604020202020204" pitchFamily="34" charset="0"/>
              </a:rPr>
              <a:t>d’isoler des </a:t>
            </a:r>
            <a:r>
              <a:rPr lang="fr-FR" altLang="fr-FR" sz="1200" dirty="0">
                <a:latin typeface="Arial" panose="020B0604020202020204" pitchFamily="34" charset="0"/>
                <a:cs typeface="Arial" panose="020B0604020202020204" pitchFamily="34" charset="0"/>
              </a:rPr>
              <a:t>zones réseaux entre-elles et de n’autoriser le passage que de certains flux seulement</a:t>
            </a:r>
          </a:p>
        </p:txBody>
      </p:sp>
      <p:sp>
        <p:nvSpPr>
          <p:cNvPr id="25608" name="ZoneTexte 7"/>
          <p:cNvSpPr txBox="1">
            <a:spLocks noChangeArrowheads="1"/>
          </p:cNvSpPr>
          <p:nvPr/>
        </p:nvSpPr>
        <p:spPr bwMode="auto">
          <a:xfrm>
            <a:off x="144463" y="4865688"/>
            <a:ext cx="21723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a:solidFill>
                  <a:srgbClr val="922B3C"/>
                </a:solidFill>
                <a:latin typeface="Arial" panose="020B0604020202020204" pitchFamily="34" charset="0"/>
                <a:cs typeface="Arial" panose="020B0604020202020204" pitchFamily="34" charset="0"/>
              </a:rPr>
              <a:t>Contrôles d’accès</a:t>
            </a:r>
          </a:p>
          <a:p>
            <a:pPr eaLnBrk="1" hangingPunct="1">
              <a:spcBef>
                <a:spcPct val="0"/>
              </a:spcBef>
              <a:buFontTx/>
              <a:buNone/>
            </a:pPr>
            <a:r>
              <a:rPr lang="fr-FR" altLang="fr-FR" sz="1800" b="1">
                <a:solidFill>
                  <a:srgbClr val="922B3C"/>
                </a:solidFill>
                <a:latin typeface="Arial" panose="020B0604020202020204" pitchFamily="34" charset="0"/>
                <a:cs typeface="Arial" panose="020B0604020202020204" pitchFamily="34" charset="0"/>
              </a:rPr>
              <a:t>logiques</a:t>
            </a:r>
            <a:endParaRPr lang="fr-FR" altLang="fr-FR" sz="1200" b="1">
              <a:solidFill>
                <a:srgbClr val="922B3C"/>
              </a:solidFill>
              <a:latin typeface="Arial" panose="020B0604020202020204" pitchFamily="34" charset="0"/>
              <a:cs typeface="Arial" panose="020B0604020202020204" pitchFamily="34" charset="0"/>
            </a:endParaRPr>
          </a:p>
        </p:txBody>
      </p:sp>
      <p:sp>
        <p:nvSpPr>
          <p:cNvPr id="25609" name="ZoneTexte 8"/>
          <p:cNvSpPr txBox="1">
            <a:spLocks noChangeArrowheads="1"/>
          </p:cNvSpPr>
          <p:nvPr/>
        </p:nvSpPr>
        <p:spPr bwMode="auto">
          <a:xfrm>
            <a:off x="2754313" y="4849813"/>
            <a:ext cx="44053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200" dirty="0" smtClean="0">
                <a:latin typeface="Arial" panose="020B0604020202020204" pitchFamily="34" charset="0"/>
                <a:cs typeface="Arial" panose="020B0604020202020204" pitchFamily="34" charset="0"/>
              </a:rPr>
              <a:t>Mécanismes </a:t>
            </a:r>
            <a:r>
              <a:rPr lang="fr-FR" altLang="fr-FR" sz="1200" dirty="0">
                <a:latin typeface="Arial" panose="020B0604020202020204" pitchFamily="34" charset="0"/>
                <a:cs typeface="Arial" panose="020B0604020202020204" pitchFamily="34" charset="0"/>
              </a:rPr>
              <a:t>permettant de restreindre l’accès en lecture/écriture/suppression aux ressources aux seules personnes dument habilitées</a:t>
            </a:r>
          </a:p>
        </p:txBody>
      </p:sp>
      <p:sp>
        <p:nvSpPr>
          <p:cNvPr id="25610" name="ZoneTexte 9"/>
          <p:cNvSpPr txBox="1">
            <a:spLocks noChangeArrowheads="1"/>
          </p:cNvSpPr>
          <p:nvPr/>
        </p:nvSpPr>
        <p:spPr bwMode="auto">
          <a:xfrm>
            <a:off x="144463" y="5726113"/>
            <a:ext cx="26725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a:solidFill>
                  <a:srgbClr val="922B3C"/>
                </a:solidFill>
                <a:latin typeface="Arial" panose="020B0604020202020204" pitchFamily="34" charset="0"/>
                <a:cs typeface="Arial" panose="020B0604020202020204" pitchFamily="34" charset="0"/>
              </a:rPr>
              <a:t>Sécurité physique des</a:t>
            </a:r>
          </a:p>
          <a:p>
            <a:pPr eaLnBrk="1" hangingPunct="1">
              <a:spcBef>
                <a:spcPct val="0"/>
              </a:spcBef>
              <a:buFontTx/>
              <a:buNone/>
            </a:pPr>
            <a:r>
              <a:rPr lang="fr-FR" altLang="fr-FR" sz="1800" b="1">
                <a:solidFill>
                  <a:srgbClr val="922B3C"/>
                </a:solidFill>
                <a:latin typeface="Arial" panose="020B0604020202020204" pitchFamily="34" charset="0"/>
                <a:cs typeface="Arial" panose="020B0604020202020204" pitchFamily="34" charset="0"/>
              </a:rPr>
              <a:t>équipements et locaux</a:t>
            </a:r>
            <a:endParaRPr lang="fr-FR" altLang="fr-FR" sz="1200" b="1">
              <a:solidFill>
                <a:srgbClr val="922B3C"/>
              </a:solidFill>
              <a:latin typeface="Arial" panose="020B0604020202020204" pitchFamily="34" charset="0"/>
              <a:cs typeface="Arial" panose="020B0604020202020204" pitchFamily="34" charset="0"/>
            </a:endParaRPr>
          </a:p>
        </p:txBody>
      </p:sp>
      <p:sp>
        <p:nvSpPr>
          <p:cNvPr id="25611" name="ZoneTexte 10"/>
          <p:cNvSpPr txBox="1">
            <a:spLocks noChangeArrowheads="1"/>
          </p:cNvSpPr>
          <p:nvPr/>
        </p:nvSpPr>
        <p:spPr bwMode="auto">
          <a:xfrm>
            <a:off x="2751138" y="5818188"/>
            <a:ext cx="44053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200" dirty="0" smtClean="0">
                <a:latin typeface="Arial" panose="020B0604020202020204" pitchFamily="34" charset="0"/>
                <a:cs typeface="Arial" panose="020B0604020202020204" pitchFamily="34" charset="0"/>
              </a:rPr>
              <a:t>Mécanismes </a:t>
            </a:r>
            <a:r>
              <a:rPr lang="fr-FR" altLang="fr-FR" sz="1200" dirty="0">
                <a:latin typeface="Arial" panose="020B0604020202020204" pitchFamily="34" charset="0"/>
                <a:cs typeface="Arial" panose="020B0604020202020204" pitchFamily="34" charset="0"/>
              </a:rPr>
              <a:t>de protection destinés à protéger l’intégrité physique du matériel et des bâtiments/bureaux.</a:t>
            </a:r>
          </a:p>
        </p:txBody>
      </p:sp>
      <p:sp>
        <p:nvSpPr>
          <p:cNvPr id="25612" name="ZoneTexte 16"/>
          <p:cNvSpPr txBox="1">
            <a:spLocks noChangeArrowheads="1"/>
          </p:cNvSpPr>
          <p:nvPr/>
        </p:nvSpPr>
        <p:spPr bwMode="auto">
          <a:xfrm>
            <a:off x="146050" y="2801938"/>
            <a:ext cx="12618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dirty="0">
                <a:solidFill>
                  <a:srgbClr val="922B3C"/>
                </a:solidFill>
                <a:latin typeface="Arial" panose="020B0604020202020204" pitchFamily="34" charset="0"/>
                <a:cs typeface="Arial" panose="020B0604020202020204" pitchFamily="34" charset="0"/>
              </a:rPr>
              <a:t>Anti-virus</a:t>
            </a:r>
            <a:endParaRPr lang="fr-FR" altLang="fr-FR" sz="1200" b="1" dirty="0">
              <a:solidFill>
                <a:srgbClr val="922B3C"/>
              </a:solidFill>
              <a:latin typeface="Arial" panose="020B0604020202020204" pitchFamily="34" charset="0"/>
              <a:cs typeface="Arial" panose="020B0604020202020204" pitchFamily="34" charset="0"/>
            </a:endParaRPr>
          </a:p>
        </p:txBody>
      </p:sp>
      <p:sp>
        <p:nvSpPr>
          <p:cNvPr id="25613" name="ZoneTexte 17"/>
          <p:cNvSpPr txBox="1">
            <a:spLocks noChangeArrowheads="1"/>
          </p:cNvSpPr>
          <p:nvPr/>
        </p:nvSpPr>
        <p:spPr bwMode="auto">
          <a:xfrm>
            <a:off x="2751138" y="2632075"/>
            <a:ext cx="44053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200" dirty="0" smtClean="0">
                <a:latin typeface="Arial" panose="020B0604020202020204" pitchFamily="34" charset="0"/>
                <a:cs typeface="Arial" panose="020B0604020202020204" pitchFamily="34" charset="0"/>
              </a:rPr>
              <a:t>Mécanisme </a:t>
            </a:r>
            <a:r>
              <a:rPr lang="fr-FR" altLang="fr-FR" sz="1200" dirty="0">
                <a:latin typeface="Arial" panose="020B0604020202020204" pitchFamily="34" charset="0"/>
                <a:cs typeface="Arial" panose="020B0604020202020204" pitchFamily="34" charset="0"/>
              </a:rPr>
              <a:t>technique permettant de détecter toute attaque virale qui a déjà été identifiée par la communauté sécurité</a:t>
            </a:r>
          </a:p>
        </p:txBody>
      </p:sp>
      <p:sp>
        <p:nvSpPr>
          <p:cNvPr id="25615" name="ZoneTexte 19"/>
          <p:cNvSpPr txBox="1">
            <a:spLocks noChangeArrowheads="1"/>
          </p:cNvSpPr>
          <p:nvPr/>
        </p:nvSpPr>
        <p:spPr bwMode="auto">
          <a:xfrm>
            <a:off x="7446963" y="2236862"/>
            <a:ext cx="1584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441325" algn="ctr"/>
                <a:tab pos="808038" algn="ctr"/>
                <a:tab pos="1249363" algn="ctr"/>
                <a:tab pos="1706563" algn="ctr"/>
              </a:tabLst>
              <a:defRPr sz="3200">
                <a:solidFill>
                  <a:schemeClr val="tx1"/>
                </a:solidFill>
                <a:latin typeface="Calibri" pitchFamily="34" charset="0"/>
              </a:defRPr>
            </a:lvl1pPr>
            <a:lvl2pPr marL="742950" indent="-285750" eaLnBrk="0" hangingPunct="0">
              <a:spcBef>
                <a:spcPct val="20000"/>
              </a:spcBef>
              <a:buFont typeface="Arial" charset="0"/>
              <a:buChar char="–"/>
              <a:tabLst>
                <a:tab pos="441325" algn="ctr"/>
                <a:tab pos="808038" algn="ctr"/>
                <a:tab pos="1249363" algn="ctr"/>
                <a:tab pos="1706563" algn="ctr"/>
              </a:tabLst>
              <a:defRPr sz="2800">
                <a:solidFill>
                  <a:schemeClr val="tx1"/>
                </a:solidFill>
                <a:latin typeface="Calibri" pitchFamily="34" charset="0"/>
              </a:defRPr>
            </a:lvl2pPr>
            <a:lvl3pPr marL="1143000" indent="-228600" eaLnBrk="0" hangingPunct="0">
              <a:spcBef>
                <a:spcPct val="20000"/>
              </a:spcBef>
              <a:buFont typeface="Arial" charset="0"/>
              <a:buChar char="•"/>
              <a:tabLst>
                <a:tab pos="441325" algn="ctr"/>
                <a:tab pos="808038" algn="ctr"/>
                <a:tab pos="1249363" algn="ctr"/>
                <a:tab pos="1706563" algn="ctr"/>
              </a:tabLst>
              <a:defRPr sz="2400">
                <a:solidFill>
                  <a:schemeClr val="tx1"/>
                </a:solidFill>
                <a:latin typeface="Calibri" pitchFamily="34" charset="0"/>
              </a:defRPr>
            </a:lvl3pPr>
            <a:lvl4pPr marL="1600200" indent="-228600" eaLnBrk="0" hangingPunct="0">
              <a:spcBef>
                <a:spcPct val="20000"/>
              </a:spcBef>
              <a:buFont typeface="Arial" charset="0"/>
              <a:buChar char="–"/>
              <a:tabLst>
                <a:tab pos="441325" algn="ctr"/>
                <a:tab pos="808038" algn="ctr"/>
                <a:tab pos="1249363" algn="ctr"/>
                <a:tab pos="1706563" algn="ctr"/>
              </a:tabLst>
              <a:defRPr sz="2000">
                <a:solidFill>
                  <a:schemeClr val="tx1"/>
                </a:solidFill>
                <a:latin typeface="Calibri" pitchFamily="34" charset="0"/>
              </a:defRPr>
            </a:lvl4pPr>
            <a:lvl5pPr marL="2057400" indent="-228600" eaLnBrk="0" hangingPunct="0">
              <a:spcBef>
                <a:spcPct val="20000"/>
              </a:spcBef>
              <a:buFont typeface="Arial" charset="0"/>
              <a:buChar char="»"/>
              <a:tabLst>
                <a:tab pos="441325" algn="ctr"/>
                <a:tab pos="808038" algn="ctr"/>
                <a:tab pos="1249363" algn="ctr"/>
                <a:tab pos="1706563" algn="ctr"/>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441325" algn="ctr"/>
                <a:tab pos="808038" algn="ctr"/>
                <a:tab pos="1249363" algn="ctr"/>
                <a:tab pos="1706563" algn="ctr"/>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441325" algn="ctr"/>
                <a:tab pos="808038" algn="ctr"/>
                <a:tab pos="1249363" algn="ctr"/>
                <a:tab pos="1706563" algn="ctr"/>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441325" algn="ctr"/>
                <a:tab pos="808038" algn="ctr"/>
                <a:tab pos="1249363" algn="ctr"/>
                <a:tab pos="1706563" algn="ctr"/>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441325" algn="ctr"/>
                <a:tab pos="808038" algn="ctr"/>
                <a:tab pos="1249363" algn="ctr"/>
                <a:tab pos="1706563" algn="ctr"/>
              </a:tabLst>
              <a:defRPr sz="2000">
                <a:solidFill>
                  <a:schemeClr val="tx1"/>
                </a:solidFill>
                <a:latin typeface="Calibri" pitchFamily="34" charset="0"/>
              </a:defRPr>
            </a:lvl9pPr>
          </a:lstStyle>
          <a:p>
            <a:pPr eaLnBrk="1" hangingPunct="1">
              <a:spcBef>
                <a:spcPct val="0"/>
              </a:spcBef>
              <a:buFontTx/>
              <a:buNone/>
            </a:pPr>
            <a:r>
              <a:rPr lang="fr-FR" altLang="fr-FR" sz="2000" b="1" dirty="0">
                <a:solidFill>
                  <a:srgbClr val="922B3C"/>
                </a:solidFill>
                <a:latin typeface="Arial" panose="020B0604020202020204" pitchFamily="34" charset="0"/>
                <a:cs typeface="Arial" panose="020B0604020202020204" pitchFamily="34" charset="0"/>
              </a:rPr>
              <a:t>D	I	C	P</a:t>
            </a:r>
            <a:endParaRPr lang="fr-FR" altLang="fr-FR" sz="1400" b="1" dirty="0">
              <a:solidFill>
                <a:srgbClr val="922B3C"/>
              </a:solidFill>
              <a:latin typeface="Arial" panose="020B0604020202020204" pitchFamily="34" charset="0"/>
              <a:cs typeface="Arial" panose="020B0604020202020204" pitchFamily="34" charset="0"/>
            </a:endParaRPr>
          </a:p>
        </p:txBody>
      </p:sp>
      <p:sp>
        <p:nvSpPr>
          <p:cNvPr id="25616" name="ZoneTexte 20"/>
          <p:cNvSpPr txBox="1">
            <a:spLocks noChangeArrowheads="1"/>
          </p:cNvSpPr>
          <p:nvPr/>
        </p:nvSpPr>
        <p:spPr bwMode="auto">
          <a:xfrm>
            <a:off x="7446963" y="2752725"/>
            <a:ext cx="1584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441325" algn="ctr"/>
                <a:tab pos="808038" algn="ctr"/>
                <a:tab pos="1249363" algn="ctr"/>
                <a:tab pos="1706563" algn="ctr"/>
              </a:tabLst>
              <a:defRPr sz="3200">
                <a:solidFill>
                  <a:schemeClr val="tx1"/>
                </a:solidFill>
                <a:latin typeface="Calibri" pitchFamily="34" charset="0"/>
              </a:defRPr>
            </a:lvl1pPr>
            <a:lvl2pPr marL="742950" indent="-285750" eaLnBrk="0" hangingPunct="0">
              <a:spcBef>
                <a:spcPct val="20000"/>
              </a:spcBef>
              <a:buFont typeface="Arial" charset="0"/>
              <a:buChar char="–"/>
              <a:tabLst>
                <a:tab pos="441325" algn="ctr"/>
                <a:tab pos="808038" algn="ctr"/>
                <a:tab pos="1249363" algn="ctr"/>
                <a:tab pos="1706563" algn="ctr"/>
              </a:tabLst>
              <a:defRPr sz="2800">
                <a:solidFill>
                  <a:schemeClr val="tx1"/>
                </a:solidFill>
                <a:latin typeface="Calibri" pitchFamily="34" charset="0"/>
              </a:defRPr>
            </a:lvl2pPr>
            <a:lvl3pPr marL="1143000" indent="-228600" eaLnBrk="0" hangingPunct="0">
              <a:spcBef>
                <a:spcPct val="20000"/>
              </a:spcBef>
              <a:buFont typeface="Arial" charset="0"/>
              <a:buChar char="•"/>
              <a:tabLst>
                <a:tab pos="441325" algn="ctr"/>
                <a:tab pos="808038" algn="ctr"/>
                <a:tab pos="1249363" algn="ctr"/>
                <a:tab pos="1706563" algn="ctr"/>
              </a:tabLst>
              <a:defRPr sz="2400">
                <a:solidFill>
                  <a:schemeClr val="tx1"/>
                </a:solidFill>
                <a:latin typeface="Calibri" pitchFamily="34" charset="0"/>
              </a:defRPr>
            </a:lvl3pPr>
            <a:lvl4pPr marL="1600200" indent="-228600" eaLnBrk="0" hangingPunct="0">
              <a:spcBef>
                <a:spcPct val="20000"/>
              </a:spcBef>
              <a:buFont typeface="Arial" charset="0"/>
              <a:buChar char="–"/>
              <a:tabLst>
                <a:tab pos="441325" algn="ctr"/>
                <a:tab pos="808038" algn="ctr"/>
                <a:tab pos="1249363" algn="ctr"/>
                <a:tab pos="1706563" algn="ctr"/>
              </a:tabLst>
              <a:defRPr sz="2000">
                <a:solidFill>
                  <a:schemeClr val="tx1"/>
                </a:solidFill>
                <a:latin typeface="Calibri" pitchFamily="34" charset="0"/>
              </a:defRPr>
            </a:lvl4pPr>
            <a:lvl5pPr marL="2057400" indent="-228600" eaLnBrk="0" hangingPunct="0">
              <a:spcBef>
                <a:spcPct val="20000"/>
              </a:spcBef>
              <a:buFont typeface="Arial" charset="0"/>
              <a:buChar char="»"/>
              <a:tabLst>
                <a:tab pos="441325" algn="ctr"/>
                <a:tab pos="808038" algn="ctr"/>
                <a:tab pos="1249363" algn="ctr"/>
                <a:tab pos="1706563" algn="ctr"/>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441325" algn="ctr"/>
                <a:tab pos="808038" algn="ctr"/>
                <a:tab pos="1249363" algn="ctr"/>
                <a:tab pos="1706563" algn="ctr"/>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441325" algn="ctr"/>
                <a:tab pos="808038" algn="ctr"/>
                <a:tab pos="1249363" algn="ctr"/>
                <a:tab pos="1706563" algn="ctr"/>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441325" algn="ctr"/>
                <a:tab pos="808038" algn="ctr"/>
                <a:tab pos="1249363" algn="ctr"/>
                <a:tab pos="1706563" algn="ctr"/>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441325" algn="ctr"/>
                <a:tab pos="808038" algn="ctr"/>
                <a:tab pos="1249363" algn="ctr"/>
                <a:tab pos="1706563" algn="ctr"/>
              </a:tabLst>
              <a:defRPr sz="2000">
                <a:solidFill>
                  <a:schemeClr val="tx1"/>
                </a:solidFill>
                <a:latin typeface="Calibri" pitchFamily="34" charset="0"/>
              </a:defRPr>
            </a:lvl9pPr>
          </a:lstStyle>
          <a:p>
            <a:pPr eaLnBrk="1" hangingPunct="1">
              <a:spcBef>
                <a:spcPct val="0"/>
              </a:spcBef>
              <a:buFontTx/>
              <a:buNone/>
            </a:pPr>
            <a:r>
              <a:rPr lang="fr-FR" altLang="fr-FR" sz="2000" b="1" dirty="0">
                <a:solidFill>
                  <a:srgbClr val="922B3C"/>
                </a:solidFill>
                <a:sym typeface="Wingdings" pitchFamily="2" charset="2"/>
              </a:rPr>
              <a:t> </a:t>
            </a:r>
            <a:r>
              <a:rPr lang="fr-FR" altLang="fr-FR" sz="2000" b="1" dirty="0">
                <a:solidFill>
                  <a:srgbClr val="922B3C"/>
                </a:solidFill>
              </a:rPr>
              <a:t>	</a:t>
            </a:r>
            <a:r>
              <a:rPr lang="fr-FR" altLang="fr-FR" sz="2000" b="1" dirty="0">
                <a:solidFill>
                  <a:srgbClr val="922B3C"/>
                </a:solidFill>
                <a:sym typeface="Wingdings" pitchFamily="2" charset="2"/>
              </a:rPr>
              <a:t></a:t>
            </a:r>
            <a:r>
              <a:rPr lang="fr-FR" altLang="fr-FR" sz="2000" b="1" dirty="0">
                <a:solidFill>
                  <a:srgbClr val="922B3C"/>
                </a:solidFill>
              </a:rPr>
              <a:t>	</a:t>
            </a:r>
            <a:r>
              <a:rPr lang="fr-FR" altLang="fr-FR" sz="2000" b="1" dirty="0">
                <a:solidFill>
                  <a:srgbClr val="922B3C"/>
                </a:solidFill>
                <a:sym typeface="Wingdings" pitchFamily="2" charset="2"/>
              </a:rPr>
              <a:t> 	</a:t>
            </a:r>
            <a:endParaRPr lang="fr-FR" altLang="fr-FR" sz="2000" b="1" dirty="0">
              <a:solidFill>
                <a:srgbClr val="922B3C"/>
              </a:solidFill>
            </a:endParaRPr>
          </a:p>
        </p:txBody>
      </p:sp>
      <p:sp>
        <p:nvSpPr>
          <p:cNvPr id="25617" name="ZoneTexte 21"/>
          <p:cNvSpPr txBox="1">
            <a:spLocks noChangeArrowheads="1"/>
          </p:cNvSpPr>
          <p:nvPr/>
        </p:nvSpPr>
        <p:spPr bwMode="auto">
          <a:xfrm>
            <a:off x="7446963" y="3529013"/>
            <a:ext cx="1584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441325" algn="ctr"/>
                <a:tab pos="808038" algn="ctr"/>
                <a:tab pos="1249363" algn="ctr"/>
                <a:tab pos="1706563" algn="ctr"/>
              </a:tabLst>
              <a:defRPr sz="3200">
                <a:solidFill>
                  <a:schemeClr val="tx1"/>
                </a:solidFill>
                <a:latin typeface="Calibri" pitchFamily="34" charset="0"/>
              </a:defRPr>
            </a:lvl1pPr>
            <a:lvl2pPr marL="742950" indent="-285750" eaLnBrk="0" hangingPunct="0">
              <a:spcBef>
                <a:spcPct val="20000"/>
              </a:spcBef>
              <a:buFont typeface="Arial" charset="0"/>
              <a:buChar char="–"/>
              <a:tabLst>
                <a:tab pos="441325" algn="ctr"/>
                <a:tab pos="808038" algn="ctr"/>
                <a:tab pos="1249363" algn="ctr"/>
                <a:tab pos="1706563" algn="ctr"/>
              </a:tabLst>
              <a:defRPr sz="2800">
                <a:solidFill>
                  <a:schemeClr val="tx1"/>
                </a:solidFill>
                <a:latin typeface="Calibri" pitchFamily="34" charset="0"/>
              </a:defRPr>
            </a:lvl2pPr>
            <a:lvl3pPr marL="1143000" indent="-228600" eaLnBrk="0" hangingPunct="0">
              <a:spcBef>
                <a:spcPct val="20000"/>
              </a:spcBef>
              <a:buFont typeface="Arial" charset="0"/>
              <a:buChar char="•"/>
              <a:tabLst>
                <a:tab pos="441325" algn="ctr"/>
                <a:tab pos="808038" algn="ctr"/>
                <a:tab pos="1249363" algn="ctr"/>
                <a:tab pos="1706563" algn="ctr"/>
              </a:tabLst>
              <a:defRPr sz="2400">
                <a:solidFill>
                  <a:schemeClr val="tx1"/>
                </a:solidFill>
                <a:latin typeface="Calibri" pitchFamily="34" charset="0"/>
              </a:defRPr>
            </a:lvl3pPr>
            <a:lvl4pPr marL="1600200" indent="-228600" eaLnBrk="0" hangingPunct="0">
              <a:spcBef>
                <a:spcPct val="20000"/>
              </a:spcBef>
              <a:buFont typeface="Arial" charset="0"/>
              <a:buChar char="–"/>
              <a:tabLst>
                <a:tab pos="441325" algn="ctr"/>
                <a:tab pos="808038" algn="ctr"/>
                <a:tab pos="1249363" algn="ctr"/>
                <a:tab pos="1706563" algn="ctr"/>
              </a:tabLst>
              <a:defRPr sz="2000">
                <a:solidFill>
                  <a:schemeClr val="tx1"/>
                </a:solidFill>
                <a:latin typeface="Calibri" pitchFamily="34" charset="0"/>
              </a:defRPr>
            </a:lvl4pPr>
            <a:lvl5pPr marL="2057400" indent="-228600" eaLnBrk="0" hangingPunct="0">
              <a:spcBef>
                <a:spcPct val="20000"/>
              </a:spcBef>
              <a:buFont typeface="Arial" charset="0"/>
              <a:buChar char="»"/>
              <a:tabLst>
                <a:tab pos="441325" algn="ctr"/>
                <a:tab pos="808038" algn="ctr"/>
                <a:tab pos="1249363" algn="ctr"/>
                <a:tab pos="1706563" algn="ctr"/>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441325" algn="ctr"/>
                <a:tab pos="808038" algn="ctr"/>
                <a:tab pos="1249363" algn="ctr"/>
                <a:tab pos="1706563" algn="ctr"/>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441325" algn="ctr"/>
                <a:tab pos="808038" algn="ctr"/>
                <a:tab pos="1249363" algn="ctr"/>
                <a:tab pos="1706563" algn="ctr"/>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441325" algn="ctr"/>
                <a:tab pos="808038" algn="ctr"/>
                <a:tab pos="1249363" algn="ctr"/>
                <a:tab pos="1706563" algn="ctr"/>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441325" algn="ctr"/>
                <a:tab pos="808038" algn="ctr"/>
                <a:tab pos="1249363" algn="ctr"/>
                <a:tab pos="1706563" algn="ctr"/>
              </a:tabLst>
              <a:defRPr sz="2000">
                <a:solidFill>
                  <a:schemeClr val="tx1"/>
                </a:solidFill>
                <a:latin typeface="Calibri" pitchFamily="34" charset="0"/>
              </a:defRPr>
            </a:lvl9pPr>
          </a:lstStyle>
          <a:p>
            <a:pPr eaLnBrk="1" hangingPunct="1">
              <a:spcBef>
                <a:spcPct val="0"/>
              </a:spcBef>
              <a:buFontTx/>
              <a:buNone/>
            </a:pPr>
            <a:r>
              <a:rPr lang="fr-FR" altLang="fr-FR" sz="2000" b="1" dirty="0">
                <a:solidFill>
                  <a:srgbClr val="922B3C"/>
                </a:solidFill>
              </a:rPr>
              <a:t>	</a:t>
            </a:r>
            <a:r>
              <a:rPr lang="fr-FR" altLang="fr-FR" sz="2000" b="1" dirty="0">
                <a:solidFill>
                  <a:srgbClr val="922B3C"/>
                </a:solidFill>
                <a:sym typeface="Wingdings" pitchFamily="2" charset="2"/>
              </a:rPr>
              <a:t></a:t>
            </a:r>
            <a:r>
              <a:rPr lang="fr-FR" altLang="fr-FR" sz="2000" b="1" dirty="0">
                <a:solidFill>
                  <a:srgbClr val="922B3C"/>
                </a:solidFill>
              </a:rPr>
              <a:t>	</a:t>
            </a:r>
            <a:r>
              <a:rPr lang="fr-FR" altLang="fr-FR" sz="2000" b="1" dirty="0">
                <a:solidFill>
                  <a:srgbClr val="922B3C"/>
                </a:solidFill>
                <a:sym typeface="Wingdings" pitchFamily="2" charset="2"/>
              </a:rPr>
              <a:t> 	 </a:t>
            </a:r>
            <a:endParaRPr lang="fr-FR" altLang="fr-FR" sz="2000" b="1" dirty="0">
              <a:solidFill>
                <a:srgbClr val="922B3C"/>
              </a:solidFill>
            </a:endParaRPr>
          </a:p>
        </p:txBody>
      </p:sp>
      <p:sp>
        <p:nvSpPr>
          <p:cNvPr id="25618" name="ZoneTexte 22"/>
          <p:cNvSpPr txBox="1">
            <a:spLocks noChangeArrowheads="1"/>
          </p:cNvSpPr>
          <p:nvPr/>
        </p:nvSpPr>
        <p:spPr bwMode="auto">
          <a:xfrm>
            <a:off x="7446963" y="4176713"/>
            <a:ext cx="1584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441325" algn="ctr"/>
                <a:tab pos="808038" algn="ctr"/>
                <a:tab pos="1249363" algn="ctr"/>
                <a:tab pos="1706563" algn="ctr"/>
              </a:tabLst>
              <a:defRPr sz="3200">
                <a:solidFill>
                  <a:schemeClr val="tx1"/>
                </a:solidFill>
                <a:latin typeface="Calibri" pitchFamily="34" charset="0"/>
              </a:defRPr>
            </a:lvl1pPr>
            <a:lvl2pPr marL="742950" indent="-285750" eaLnBrk="0" hangingPunct="0">
              <a:spcBef>
                <a:spcPct val="20000"/>
              </a:spcBef>
              <a:buFont typeface="Arial" charset="0"/>
              <a:buChar char="–"/>
              <a:tabLst>
                <a:tab pos="441325" algn="ctr"/>
                <a:tab pos="808038" algn="ctr"/>
                <a:tab pos="1249363" algn="ctr"/>
                <a:tab pos="1706563" algn="ctr"/>
              </a:tabLst>
              <a:defRPr sz="2800">
                <a:solidFill>
                  <a:schemeClr val="tx1"/>
                </a:solidFill>
                <a:latin typeface="Calibri" pitchFamily="34" charset="0"/>
              </a:defRPr>
            </a:lvl2pPr>
            <a:lvl3pPr marL="1143000" indent="-228600" eaLnBrk="0" hangingPunct="0">
              <a:spcBef>
                <a:spcPct val="20000"/>
              </a:spcBef>
              <a:buFont typeface="Arial" charset="0"/>
              <a:buChar char="•"/>
              <a:tabLst>
                <a:tab pos="441325" algn="ctr"/>
                <a:tab pos="808038" algn="ctr"/>
                <a:tab pos="1249363" algn="ctr"/>
                <a:tab pos="1706563" algn="ctr"/>
              </a:tabLst>
              <a:defRPr sz="2400">
                <a:solidFill>
                  <a:schemeClr val="tx1"/>
                </a:solidFill>
                <a:latin typeface="Calibri" pitchFamily="34" charset="0"/>
              </a:defRPr>
            </a:lvl3pPr>
            <a:lvl4pPr marL="1600200" indent="-228600" eaLnBrk="0" hangingPunct="0">
              <a:spcBef>
                <a:spcPct val="20000"/>
              </a:spcBef>
              <a:buFont typeface="Arial" charset="0"/>
              <a:buChar char="–"/>
              <a:tabLst>
                <a:tab pos="441325" algn="ctr"/>
                <a:tab pos="808038" algn="ctr"/>
                <a:tab pos="1249363" algn="ctr"/>
                <a:tab pos="1706563" algn="ctr"/>
              </a:tabLst>
              <a:defRPr sz="2000">
                <a:solidFill>
                  <a:schemeClr val="tx1"/>
                </a:solidFill>
                <a:latin typeface="Calibri" pitchFamily="34" charset="0"/>
              </a:defRPr>
            </a:lvl4pPr>
            <a:lvl5pPr marL="2057400" indent="-228600" eaLnBrk="0" hangingPunct="0">
              <a:spcBef>
                <a:spcPct val="20000"/>
              </a:spcBef>
              <a:buFont typeface="Arial" charset="0"/>
              <a:buChar char="»"/>
              <a:tabLst>
                <a:tab pos="441325" algn="ctr"/>
                <a:tab pos="808038" algn="ctr"/>
                <a:tab pos="1249363" algn="ctr"/>
                <a:tab pos="1706563" algn="ctr"/>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441325" algn="ctr"/>
                <a:tab pos="808038" algn="ctr"/>
                <a:tab pos="1249363" algn="ctr"/>
                <a:tab pos="1706563" algn="ctr"/>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441325" algn="ctr"/>
                <a:tab pos="808038" algn="ctr"/>
                <a:tab pos="1249363" algn="ctr"/>
                <a:tab pos="1706563" algn="ctr"/>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441325" algn="ctr"/>
                <a:tab pos="808038" algn="ctr"/>
                <a:tab pos="1249363" algn="ctr"/>
                <a:tab pos="1706563" algn="ctr"/>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441325" algn="ctr"/>
                <a:tab pos="808038" algn="ctr"/>
                <a:tab pos="1249363" algn="ctr"/>
                <a:tab pos="1706563" algn="ctr"/>
              </a:tabLst>
              <a:defRPr sz="2000">
                <a:solidFill>
                  <a:schemeClr val="tx1"/>
                </a:solidFill>
                <a:latin typeface="Calibri" pitchFamily="34" charset="0"/>
              </a:defRPr>
            </a:lvl9pPr>
          </a:lstStyle>
          <a:p>
            <a:pPr eaLnBrk="1" hangingPunct="1">
              <a:spcBef>
                <a:spcPct val="0"/>
              </a:spcBef>
              <a:buFontTx/>
              <a:buNone/>
            </a:pPr>
            <a:r>
              <a:rPr lang="fr-FR" altLang="fr-FR" sz="2000" b="1">
                <a:solidFill>
                  <a:srgbClr val="922B3C"/>
                </a:solidFill>
                <a:sym typeface="Wingdings" pitchFamily="2" charset="2"/>
              </a:rPr>
              <a:t> </a:t>
            </a:r>
            <a:r>
              <a:rPr lang="fr-FR" altLang="fr-FR" sz="2000" b="1">
                <a:solidFill>
                  <a:srgbClr val="922B3C"/>
                </a:solidFill>
              </a:rPr>
              <a:t>		</a:t>
            </a:r>
            <a:r>
              <a:rPr lang="fr-FR" altLang="fr-FR" sz="2000" b="1">
                <a:solidFill>
                  <a:srgbClr val="922B3C"/>
                </a:solidFill>
                <a:sym typeface="Wingdings" pitchFamily="2" charset="2"/>
              </a:rPr>
              <a:t>  </a:t>
            </a:r>
            <a:r>
              <a:rPr lang="fr-FR" altLang="fr-FR" sz="2000" b="1">
                <a:solidFill>
                  <a:srgbClr val="922B3C"/>
                </a:solidFill>
              </a:rPr>
              <a:t>	</a:t>
            </a:r>
          </a:p>
        </p:txBody>
      </p:sp>
      <p:sp>
        <p:nvSpPr>
          <p:cNvPr id="25619" name="ZoneTexte 23"/>
          <p:cNvSpPr txBox="1">
            <a:spLocks noChangeArrowheads="1"/>
          </p:cNvSpPr>
          <p:nvPr/>
        </p:nvSpPr>
        <p:spPr bwMode="auto">
          <a:xfrm>
            <a:off x="7446963" y="4968875"/>
            <a:ext cx="1584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441325" algn="ctr"/>
                <a:tab pos="808038" algn="ctr"/>
                <a:tab pos="1249363" algn="ctr"/>
                <a:tab pos="1706563" algn="ctr"/>
              </a:tabLst>
              <a:defRPr sz="3200">
                <a:solidFill>
                  <a:schemeClr val="tx1"/>
                </a:solidFill>
                <a:latin typeface="Calibri" pitchFamily="34" charset="0"/>
              </a:defRPr>
            </a:lvl1pPr>
            <a:lvl2pPr marL="742950" indent="-285750" eaLnBrk="0" hangingPunct="0">
              <a:spcBef>
                <a:spcPct val="20000"/>
              </a:spcBef>
              <a:buFont typeface="Arial" charset="0"/>
              <a:buChar char="–"/>
              <a:tabLst>
                <a:tab pos="441325" algn="ctr"/>
                <a:tab pos="808038" algn="ctr"/>
                <a:tab pos="1249363" algn="ctr"/>
                <a:tab pos="1706563" algn="ctr"/>
              </a:tabLst>
              <a:defRPr sz="2800">
                <a:solidFill>
                  <a:schemeClr val="tx1"/>
                </a:solidFill>
                <a:latin typeface="Calibri" pitchFamily="34" charset="0"/>
              </a:defRPr>
            </a:lvl2pPr>
            <a:lvl3pPr marL="1143000" indent="-228600" eaLnBrk="0" hangingPunct="0">
              <a:spcBef>
                <a:spcPct val="20000"/>
              </a:spcBef>
              <a:buFont typeface="Arial" charset="0"/>
              <a:buChar char="•"/>
              <a:tabLst>
                <a:tab pos="441325" algn="ctr"/>
                <a:tab pos="808038" algn="ctr"/>
                <a:tab pos="1249363" algn="ctr"/>
                <a:tab pos="1706563" algn="ctr"/>
              </a:tabLst>
              <a:defRPr sz="2400">
                <a:solidFill>
                  <a:schemeClr val="tx1"/>
                </a:solidFill>
                <a:latin typeface="Calibri" pitchFamily="34" charset="0"/>
              </a:defRPr>
            </a:lvl3pPr>
            <a:lvl4pPr marL="1600200" indent="-228600" eaLnBrk="0" hangingPunct="0">
              <a:spcBef>
                <a:spcPct val="20000"/>
              </a:spcBef>
              <a:buFont typeface="Arial" charset="0"/>
              <a:buChar char="–"/>
              <a:tabLst>
                <a:tab pos="441325" algn="ctr"/>
                <a:tab pos="808038" algn="ctr"/>
                <a:tab pos="1249363" algn="ctr"/>
                <a:tab pos="1706563" algn="ctr"/>
              </a:tabLst>
              <a:defRPr sz="2000">
                <a:solidFill>
                  <a:schemeClr val="tx1"/>
                </a:solidFill>
                <a:latin typeface="Calibri" pitchFamily="34" charset="0"/>
              </a:defRPr>
            </a:lvl4pPr>
            <a:lvl5pPr marL="2057400" indent="-228600" eaLnBrk="0" hangingPunct="0">
              <a:spcBef>
                <a:spcPct val="20000"/>
              </a:spcBef>
              <a:buFont typeface="Arial" charset="0"/>
              <a:buChar char="»"/>
              <a:tabLst>
                <a:tab pos="441325" algn="ctr"/>
                <a:tab pos="808038" algn="ctr"/>
                <a:tab pos="1249363" algn="ctr"/>
                <a:tab pos="1706563" algn="ctr"/>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441325" algn="ctr"/>
                <a:tab pos="808038" algn="ctr"/>
                <a:tab pos="1249363" algn="ctr"/>
                <a:tab pos="1706563" algn="ctr"/>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441325" algn="ctr"/>
                <a:tab pos="808038" algn="ctr"/>
                <a:tab pos="1249363" algn="ctr"/>
                <a:tab pos="1706563" algn="ctr"/>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441325" algn="ctr"/>
                <a:tab pos="808038" algn="ctr"/>
                <a:tab pos="1249363" algn="ctr"/>
                <a:tab pos="1706563" algn="ctr"/>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441325" algn="ctr"/>
                <a:tab pos="808038" algn="ctr"/>
                <a:tab pos="1249363" algn="ctr"/>
                <a:tab pos="1706563" algn="ctr"/>
              </a:tabLst>
              <a:defRPr sz="2000">
                <a:solidFill>
                  <a:schemeClr val="tx1"/>
                </a:solidFill>
                <a:latin typeface="Calibri" pitchFamily="34" charset="0"/>
              </a:defRPr>
            </a:lvl9pPr>
          </a:lstStyle>
          <a:p>
            <a:pPr eaLnBrk="1" hangingPunct="1">
              <a:spcBef>
                <a:spcPct val="0"/>
              </a:spcBef>
              <a:buFontTx/>
              <a:buNone/>
            </a:pPr>
            <a:r>
              <a:rPr lang="fr-FR" altLang="fr-FR" sz="2000" b="1">
                <a:solidFill>
                  <a:srgbClr val="922B3C"/>
                </a:solidFill>
              </a:rPr>
              <a:t>	</a:t>
            </a:r>
            <a:r>
              <a:rPr lang="fr-FR" altLang="fr-FR" sz="2000" b="1">
                <a:solidFill>
                  <a:srgbClr val="922B3C"/>
                </a:solidFill>
                <a:sym typeface="Wingdings" pitchFamily="2" charset="2"/>
              </a:rPr>
              <a:t></a:t>
            </a:r>
            <a:r>
              <a:rPr lang="fr-FR" altLang="fr-FR" sz="2000" b="1">
                <a:solidFill>
                  <a:srgbClr val="922B3C"/>
                </a:solidFill>
              </a:rPr>
              <a:t>	</a:t>
            </a:r>
            <a:r>
              <a:rPr lang="fr-FR" altLang="fr-FR" sz="2000" b="1">
                <a:solidFill>
                  <a:srgbClr val="922B3C"/>
                </a:solidFill>
                <a:sym typeface="Wingdings" pitchFamily="2" charset="2"/>
              </a:rPr>
              <a:t> </a:t>
            </a:r>
            <a:r>
              <a:rPr lang="fr-FR" altLang="fr-FR" sz="2000" b="1">
                <a:solidFill>
                  <a:srgbClr val="922B3C"/>
                </a:solidFill>
              </a:rPr>
              <a:t>	</a:t>
            </a:r>
            <a:r>
              <a:rPr lang="fr-FR" altLang="fr-FR" sz="2000" b="1">
                <a:solidFill>
                  <a:srgbClr val="922B3C"/>
                </a:solidFill>
                <a:sym typeface="Wingdings" pitchFamily="2" charset="2"/>
              </a:rPr>
              <a:t> </a:t>
            </a:r>
            <a:endParaRPr lang="fr-FR" altLang="fr-FR" sz="2000" b="1">
              <a:solidFill>
                <a:srgbClr val="922B3C"/>
              </a:solidFill>
            </a:endParaRPr>
          </a:p>
        </p:txBody>
      </p:sp>
      <p:sp>
        <p:nvSpPr>
          <p:cNvPr id="25620" name="ZoneTexte 24"/>
          <p:cNvSpPr txBox="1">
            <a:spLocks noChangeArrowheads="1"/>
          </p:cNvSpPr>
          <p:nvPr/>
        </p:nvSpPr>
        <p:spPr bwMode="auto">
          <a:xfrm>
            <a:off x="7446963" y="5832475"/>
            <a:ext cx="1584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441325" algn="ctr"/>
                <a:tab pos="808038" algn="ctr"/>
                <a:tab pos="1249363" algn="ctr"/>
                <a:tab pos="1706563" algn="ctr"/>
              </a:tabLst>
              <a:defRPr sz="3200">
                <a:solidFill>
                  <a:schemeClr val="tx1"/>
                </a:solidFill>
                <a:latin typeface="Calibri" pitchFamily="34" charset="0"/>
              </a:defRPr>
            </a:lvl1pPr>
            <a:lvl2pPr marL="742950" indent="-285750" eaLnBrk="0" hangingPunct="0">
              <a:spcBef>
                <a:spcPct val="20000"/>
              </a:spcBef>
              <a:buFont typeface="Arial" charset="0"/>
              <a:buChar char="–"/>
              <a:tabLst>
                <a:tab pos="441325" algn="ctr"/>
                <a:tab pos="808038" algn="ctr"/>
                <a:tab pos="1249363" algn="ctr"/>
                <a:tab pos="1706563" algn="ctr"/>
              </a:tabLst>
              <a:defRPr sz="2800">
                <a:solidFill>
                  <a:schemeClr val="tx1"/>
                </a:solidFill>
                <a:latin typeface="Calibri" pitchFamily="34" charset="0"/>
              </a:defRPr>
            </a:lvl2pPr>
            <a:lvl3pPr marL="1143000" indent="-228600" eaLnBrk="0" hangingPunct="0">
              <a:spcBef>
                <a:spcPct val="20000"/>
              </a:spcBef>
              <a:buFont typeface="Arial" charset="0"/>
              <a:buChar char="•"/>
              <a:tabLst>
                <a:tab pos="441325" algn="ctr"/>
                <a:tab pos="808038" algn="ctr"/>
                <a:tab pos="1249363" algn="ctr"/>
                <a:tab pos="1706563" algn="ctr"/>
              </a:tabLst>
              <a:defRPr sz="2400">
                <a:solidFill>
                  <a:schemeClr val="tx1"/>
                </a:solidFill>
                <a:latin typeface="Calibri" pitchFamily="34" charset="0"/>
              </a:defRPr>
            </a:lvl3pPr>
            <a:lvl4pPr marL="1600200" indent="-228600" eaLnBrk="0" hangingPunct="0">
              <a:spcBef>
                <a:spcPct val="20000"/>
              </a:spcBef>
              <a:buFont typeface="Arial" charset="0"/>
              <a:buChar char="–"/>
              <a:tabLst>
                <a:tab pos="441325" algn="ctr"/>
                <a:tab pos="808038" algn="ctr"/>
                <a:tab pos="1249363" algn="ctr"/>
                <a:tab pos="1706563" algn="ctr"/>
              </a:tabLst>
              <a:defRPr sz="2000">
                <a:solidFill>
                  <a:schemeClr val="tx1"/>
                </a:solidFill>
                <a:latin typeface="Calibri" pitchFamily="34" charset="0"/>
              </a:defRPr>
            </a:lvl4pPr>
            <a:lvl5pPr marL="2057400" indent="-228600" eaLnBrk="0" hangingPunct="0">
              <a:spcBef>
                <a:spcPct val="20000"/>
              </a:spcBef>
              <a:buFont typeface="Arial" charset="0"/>
              <a:buChar char="»"/>
              <a:tabLst>
                <a:tab pos="441325" algn="ctr"/>
                <a:tab pos="808038" algn="ctr"/>
                <a:tab pos="1249363" algn="ctr"/>
                <a:tab pos="1706563" algn="ctr"/>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441325" algn="ctr"/>
                <a:tab pos="808038" algn="ctr"/>
                <a:tab pos="1249363" algn="ctr"/>
                <a:tab pos="1706563" algn="ctr"/>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441325" algn="ctr"/>
                <a:tab pos="808038" algn="ctr"/>
                <a:tab pos="1249363" algn="ctr"/>
                <a:tab pos="1706563" algn="ctr"/>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441325" algn="ctr"/>
                <a:tab pos="808038" algn="ctr"/>
                <a:tab pos="1249363" algn="ctr"/>
                <a:tab pos="1706563" algn="ctr"/>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441325" algn="ctr"/>
                <a:tab pos="808038" algn="ctr"/>
                <a:tab pos="1249363" algn="ctr"/>
                <a:tab pos="1706563" algn="ctr"/>
              </a:tabLst>
              <a:defRPr sz="2000">
                <a:solidFill>
                  <a:schemeClr val="tx1"/>
                </a:solidFill>
                <a:latin typeface="Calibri" pitchFamily="34" charset="0"/>
              </a:defRPr>
            </a:lvl9pPr>
          </a:lstStyle>
          <a:p>
            <a:pPr eaLnBrk="1" hangingPunct="1">
              <a:spcBef>
                <a:spcPct val="0"/>
              </a:spcBef>
              <a:buFontTx/>
              <a:buNone/>
            </a:pPr>
            <a:r>
              <a:rPr lang="fr-FR" altLang="fr-FR" sz="2000" b="1">
                <a:solidFill>
                  <a:srgbClr val="922B3C"/>
                </a:solidFill>
                <a:sym typeface="Wingdings" pitchFamily="2" charset="2"/>
              </a:rPr>
              <a:t> </a:t>
            </a:r>
            <a:r>
              <a:rPr lang="fr-FR" altLang="fr-FR" sz="2000" b="1">
                <a:solidFill>
                  <a:srgbClr val="922B3C"/>
                </a:solidFill>
              </a:rPr>
              <a:t>	</a:t>
            </a:r>
            <a:r>
              <a:rPr lang="fr-FR" altLang="fr-FR" sz="2000" b="1">
                <a:solidFill>
                  <a:srgbClr val="922B3C"/>
                </a:solidFill>
                <a:sym typeface="Wingdings" pitchFamily="2" charset="2"/>
              </a:rPr>
              <a:t></a:t>
            </a:r>
            <a:r>
              <a:rPr lang="fr-FR" altLang="fr-FR" sz="2000" b="1">
                <a:solidFill>
                  <a:srgbClr val="922B3C"/>
                </a:solidFill>
              </a:rPr>
              <a:t>	</a:t>
            </a:r>
            <a:r>
              <a:rPr lang="fr-FR" altLang="fr-FR" sz="2000" b="1">
                <a:solidFill>
                  <a:srgbClr val="922B3C"/>
                </a:solidFill>
                <a:sym typeface="Wingdings" pitchFamily="2" charset="2"/>
              </a:rPr>
              <a:t>  </a:t>
            </a:r>
            <a:r>
              <a:rPr lang="fr-FR" altLang="fr-FR" sz="2000" b="1">
                <a:solidFill>
                  <a:srgbClr val="922B3C"/>
                </a:solidFill>
              </a:rPr>
              <a:t>	</a:t>
            </a:r>
          </a:p>
        </p:txBody>
      </p:sp>
    </p:spTree>
    <p:extLst>
      <p:ext uri="{BB962C8B-B14F-4D97-AF65-F5344CB8AC3E}">
        <p14:creationId xmlns:p14="http://schemas.microsoft.com/office/powerpoint/2010/main" val="13634323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p:txBody>
          <a:bodyPr/>
          <a:lstStyle/>
          <a:p>
            <a:r>
              <a:rPr lang="fr-FR" altLang="fr-FR" dirty="0"/>
              <a:t>2. Les besoins de sécurité</a:t>
            </a:r>
            <a:endParaRPr lang="fr-FR" altLang="fr-FR" dirty="0" smtClean="0"/>
          </a:p>
        </p:txBody>
      </p:sp>
      <p:sp>
        <p:nvSpPr>
          <p:cNvPr id="26627" name="Espace réservé du contenu 2"/>
          <p:cNvSpPr>
            <a:spLocks noGrp="1"/>
          </p:cNvSpPr>
          <p:nvPr>
            <p:ph idx="1"/>
          </p:nvPr>
        </p:nvSpPr>
        <p:spPr>
          <a:xfrm>
            <a:off x="457200" y="5544042"/>
            <a:ext cx="8229600" cy="765278"/>
          </a:xfrm>
        </p:spPr>
        <p:txBody>
          <a:bodyPr/>
          <a:lstStyle/>
          <a:p>
            <a:pPr marL="0" indent="0">
              <a:buNone/>
            </a:pPr>
            <a:r>
              <a:rPr lang="fr-FR" altLang="fr-FR" dirty="0" smtClean="0"/>
              <a:t>Certains de ces mécanismes seront présentés dans le cadre cette sensibilisation à la cybersécurité</a:t>
            </a:r>
          </a:p>
        </p:txBody>
      </p:sp>
      <p:sp>
        <p:nvSpPr>
          <p:cNvPr id="8" name="Espace réservé du texte 7"/>
          <p:cNvSpPr>
            <a:spLocks noGrp="1"/>
          </p:cNvSpPr>
          <p:nvPr>
            <p:ph type="body" sz="quarter" idx="10"/>
          </p:nvPr>
        </p:nvSpPr>
        <p:spPr/>
        <p:txBody>
          <a:bodyPr/>
          <a:lstStyle/>
          <a:p>
            <a:r>
              <a:rPr lang="fr-FR" dirty="0"/>
              <a:t>e. Mécanismes de sécurité pour atteindre les besoins </a:t>
            </a:r>
            <a:r>
              <a:rPr lang="fr-FR" dirty="0" smtClean="0"/>
              <a:t>DICP</a:t>
            </a:r>
            <a:endParaRPr lang="fr-FR" dirty="0"/>
          </a:p>
        </p:txBody>
      </p:sp>
      <p:sp>
        <p:nvSpPr>
          <p:cNvPr id="2" name="Espace réservé de la date 1"/>
          <p:cNvSpPr>
            <a:spLocks noGrp="1"/>
          </p:cNvSpPr>
          <p:nvPr>
            <p:ph type="dt" sz="half" idx="11"/>
          </p:nvPr>
        </p:nvSpPr>
        <p:spPr/>
        <p:txBody>
          <a:bodyPr/>
          <a:lstStyle/>
          <a:p>
            <a:fld id="{39F1E69B-0F43-46DE-83EF-5B5F0BFD9112}" type="datetime1">
              <a:rPr lang="fr-FR" smtClean="0"/>
              <a:pPr/>
              <a:t>16/02/2017</a:t>
            </a:fld>
            <a:endParaRPr lang="fr-FR" dirty="0"/>
          </a:p>
        </p:txBody>
      </p:sp>
      <p:sp>
        <p:nvSpPr>
          <p:cNvPr id="3" name="Espace réservé du pied de page 2"/>
          <p:cNvSpPr>
            <a:spLocks noGrp="1"/>
          </p:cNvSpPr>
          <p:nvPr>
            <p:ph type="ftr" sz="quarter" idx="12"/>
          </p:nvPr>
        </p:nvSpPr>
        <p:spPr/>
        <p:txBody>
          <a:bodyPr/>
          <a:lstStyle/>
          <a:p>
            <a:r>
              <a:rPr lang="fr-FR" smtClean="0"/>
              <a:t>Sensibilisation et initiation à la cybersécurité</a:t>
            </a:r>
            <a:endParaRPr lang="fr-FR"/>
          </a:p>
        </p:txBody>
      </p:sp>
      <p:sp>
        <p:nvSpPr>
          <p:cNvPr id="26628" name="ZoneTexte 11"/>
          <p:cNvSpPr txBox="1">
            <a:spLocks noChangeArrowheads="1"/>
          </p:cNvSpPr>
          <p:nvPr/>
        </p:nvSpPr>
        <p:spPr bwMode="auto">
          <a:xfrm>
            <a:off x="61913" y="2536617"/>
            <a:ext cx="19672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a:solidFill>
                  <a:srgbClr val="922B3C"/>
                </a:solidFill>
                <a:latin typeface="Arial" panose="020B0604020202020204" pitchFamily="34" charset="0"/>
                <a:cs typeface="Arial" panose="020B0604020202020204" pitchFamily="34" charset="0"/>
              </a:rPr>
              <a:t>Capacité d’audit</a:t>
            </a:r>
            <a:endParaRPr lang="fr-FR" altLang="fr-FR" sz="1200" b="1">
              <a:solidFill>
                <a:srgbClr val="922B3C"/>
              </a:solidFill>
              <a:latin typeface="Arial" panose="020B0604020202020204" pitchFamily="34" charset="0"/>
              <a:cs typeface="Arial" panose="020B0604020202020204" pitchFamily="34" charset="0"/>
            </a:endParaRPr>
          </a:p>
        </p:txBody>
      </p:sp>
      <p:sp>
        <p:nvSpPr>
          <p:cNvPr id="26629" name="ZoneTexte 12"/>
          <p:cNvSpPr txBox="1">
            <a:spLocks noChangeArrowheads="1"/>
          </p:cNvSpPr>
          <p:nvPr/>
        </p:nvSpPr>
        <p:spPr bwMode="auto">
          <a:xfrm>
            <a:off x="2700338" y="2368342"/>
            <a:ext cx="45354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200" dirty="0" smtClean="0">
                <a:latin typeface="Arial" panose="020B0604020202020204" pitchFamily="34" charset="0"/>
                <a:cs typeface="Arial" panose="020B0604020202020204" pitchFamily="34" charset="0"/>
              </a:rPr>
              <a:t>Mécanismes </a:t>
            </a:r>
            <a:r>
              <a:rPr lang="fr-FR" altLang="fr-FR" sz="1200" dirty="0">
                <a:latin typeface="Arial" panose="020B0604020202020204" pitchFamily="34" charset="0"/>
                <a:cs typeface="Arial" panose="020B0604020202020204" pitchFamily="34" charset="0"/>
              </a:rPr>
              <a:t>organisationnels destinés à s’assurer de l’efficacité et de la pertinence des mesures mises en œuvre. Participe à l’amélioration continue de la sécurité du S.I.</a:t>
            </a:r>
          </a:p>
        </p:txBody>
      </p:sp>
      <p:sp>
        <p:nvSpPr>
          <p:cNvPr id="26630" name="ZoneTexte 13"/>
          <p:cNvSpPr txBox="1">
            <a:spLocks noChangeArrowheads="1"/>
          </p:cNvSpPr>
          <p:nvPr/>
        </p:nvSpPr>
        <p:spPr bwMode="auto">
          <a:xfrm>
            <a:off x="61913" y="3351005"/>
            <a:ext cx="2698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a:solidFill>
                  <a:srgbClr val="922B3C"/>
                </a:solidFill>
                <a:latin typeface="Arial" panose="020B0604020202020204" pitchFamily="34" charset="0"/>
                <a:cs typeface="Arial" panose="020B0604020202020204" pitchFamily="34" charset="0"/>
              </a:rPr>
              <a:t>Clauses contractuelles</a:t>
            </a:r>
          </a:p>
          <a:p>
            <a:pPr eaLnBrk="1" hangingPunct="1">
              <a:spcBef>
                <a:spcPct val="0"/>
              </a:spcBef>
              <a:buFontTx/>
              <a:buNone/>
            </a:pPr>
            <a:r>
              <a:rPr lang="fr-FR" altLang="fr-FR" sz="1800" b="1">
                <a:solidFill>
                  <a:srgbClr val="922B3C"/>
                </a:solidFill>
                <a:latin typeface="Arial" panose="020B0604020202020204" pitchFamily="34" charset="0"/>
                <a:cs typeface="Arial" panose="020B0604020202020204" pitchFamily="34" charset="0"/>
              </a:rPr>
              <a:t>avec les partenaires</a:t>
            </a:r>
            <a:endParaRPr lang="fr-FR" altLang="fr-FR" sz="1200" b="1">
              <a:solidFill>
                <a:srgbClr val="922B3C"/>
              </a:solidFill>
              <a:latin typeface="Arial" panose="020B0604020202020204" pitchFamily="34" charset="0"/>
              <a:cs typeface="Arial" panose="020B0604020202020204" pitchFamily="34" charset="0"/>
            </a:endParaRPr>
          </a:p>
        </p:txBody>
      </p:sp>
      <p:sp>
        <p:nvSpPr>
          <p:cNvPr id="26631" name="ZoneTexte 14"/>
          <p:cNvSpPr txBox="1">
            <a:spLocks noChangeArrowheads="1"/>
          </p:cNvSpPr>
          <p:nvPr/>
        </p:nvSpPr>
        <p:spPr bwMode="auto">
          <a:xfrm>
            <a:off x="2700338" y="3227180"/>
            <a:ext cx="45354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200" dirty="0" smtClean="0">
                <a:latin typeface="Arial" panose="020B0604020202020204" pitchFamily="34" charset="0"/>
                <a:cs typeface="Arial" panose="020B0604020202020204" pitchFamily="34" charset="0"/>
              </a:rPr>
              <a:t>Mécanismes </a:t>
            </a:r>
            <a:r>
              <a:rPr lang="fr-FR" altLang="fr-FR" sz="1200" dirty="0">
                <a:latin typeface="Arial" panose="020B0604020202020204" pitchFamily="34" charset="0"/>
                <a:cs typeface="Arial" panose="020B0604020202020204" pitchFamily="34" charset="0"/>
              </a:rPr>
              <a:t>organisationnels destinés à s’assurer que les partenaires et prestataires </a:t>
            </a:r>
            <a:r>
              <a:rPr lang="fr-FR" altLang="fr-FR" sz="1200" dirty="0" smtClean="0">
                <a:latin typeface="Arial" panose="020B0604020202020204" pitchFamily="34" charset="0"/>
                <a:cs typeface="Arial" panose="020B0604020202020204" pitchFamily="34" charset="0"/>
              </a:rPr>
              <a:t>mettent </a:t>
            </a:r>
            <a:r>
              <a:rPr lang="fr-FR" altLang="fr-FR" sz="1200" dirty="0">
                <a:latin typeface="Arial" panose="020B0604020202020204" pitchFamily="34" charset="0"/>
                <a:cs typeface="Arial" panose="020B0604020202020204" pitchFamily="34" charset="0"/>
              </a:rPr>
              <a:t>en œuvre les mesures nécessaires pour ne pas impacter la sécurité des S.I. de leurs clients</a:t>
            </a:r>
          </a:p>
        </p:txBody>
      </p:sp>
      <p:sp>
        <p:nvSpPr>
          <p:cNvPr id="26632" name="ZoneTexte 16"/>
          <p:cNvSpPr txBox="1">
            <a:spLocks noChangeArrowheads="1"/>
          </p:cNvSpPr>
          <p:nvPr/>
        </p:nvSpPr>
        <p:spPr bwMode="auto">
          <a:xfrm>
            <a:off x="61913" y="4474955"/>
            <a:ext cx="17876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b="1" dirty="0">
                <a:solidFill>
                  <a:srgbClr val="922B3C"/>
                </a:solidFill>
                <a:latin typeface="Arial" panose="020B0604020202020204" pitchFamily="34" charset="0"/>
                <a:cs typeface="Arial" panose="020B0604020202020204" pitchFamily="34" charset="0"/>
              </a:rPr>
              <a:t>Formation et</a:t>
            </a:r>
          </a:p>
          <a:p>
            <a:pPr eaLnBrk="1" hangingPunct="1">
              <a:spcBef>
                <a:spcPct val="0"/>
              </a:spcBef>
              <a:buFontTx/>
              <a:buNone/>
            </a:pPr>
            <a:r>
              <a:rPr lang="fr-FR" altLang="fr-FR" sz="1800" b="1" dirty="0">
                <a:solidFill>
                  <a:srgbClr val="922B3C"/>
                </a:solidFill>
                <a:latin typeface="Arial" panose="020B0604020202020204" pitchFamily="34" charset="0"/>
                <a:cs typeface="Arial" panose="020B0604020202020204" pitchFamily="34" charset="0"/>
              </a:rPr>
              <a:t>sensibilisation</a:t>
            </a:r>
            <a:endParaRPr lang="fr-FR" altLang="fr-FR" sz="1200" b="1" dirty="0">
              <a:solidFill>
                <a:srgbClr val="922B3C"/>
              </a:solidFill>
              <a:latin typeface="Arial" panose="020B0604020202020204" pitchFamily="34" charset="0"/>
              <a:cs typeface="Arial" panose="020B0604020202020204" pitchFamily="34" charset="0"/>
            </a:endParaRPr>
          </a:p>
        </p:txBody>
      </p:sp>
      <p:sp>
        <p:nvSpPr>
          <p:cNvPr id="26633" name="ZoneTexte 17"/>
          <p:cNvSpPr txBox="1">
            <a:spLocks noChangeArrowheads="1"/>
          </p:cNvSpPr>
          <p:nvPr/>
        </p:nvSpPr>
        <p:spPr bwMode="auto">
          <a:xfrm>
            <a:off x="2700338" y="4243180"/>
            <a:ext cx="45354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200" dirty="0" smtClean="0">
                <a:latin typeface="Arial" panose="020B0604020202020204" pitchFamily="34" charset="0"/>
                <a:cs typeface="Arial" panose="020B0604020202020204" pitchFamily="34" charset="0"/>
              </a:rPr>
              <a:t>Mécanismes </a:t>
            </a:r>
            <a:r>
              <a:rPr lang="fr-FR" altLang="fr-FR" sz="1200" dirty="0">
                <a:latin typeface="Arial" panose="020B0604020202020204" pitchFamily="34" charset="0"/>
                <a:cs typeface="Arial" panose="020B0604020202020204" pitchFamily="34" charset="0"/>
              </a:rPr>
              <a:t>organisationnels dont l’objectif est d’expliquer aux utilisateurs, administrateurs, techniciens, PDG, clients, grand public, etc. en quoi leurs actions </a:t>
            </a:r>
            <a:r>
              <a:rPr lang="fr-FR" altLang="fr-FR" sz="1200" dirty="0" smtClean="0">
                <a:latin typeface="Arial" panose="020B0604020202020204" pitchFamily="34" charset="0"/>
                <a:cs typeface="Arial" panose="020B0604020202020204" pitchFamily="34" charset="0"/>
              </a:rPr>
              <a:t>affectent la </a:t>
            </a:r>
            <a:r>
              <a:rPr lang="fr-FR" altLang="fr-FR" sz="1200" dirty="0">
                <a:latin typeface="Arial" panose="020B0604020202020204" pitchFamily="34" charset="0"/>
                <a:cs typeface="Arial" panose="020B0604020202020204" pitchFamily="34" charset="0"/>
              </a:rPr>
              <a:t>sécurité des S.I. Diffusion des bonnes pratiques de sécurité.</a:t>
            </a:r>
          </a:p>
          <a:p>
            <a:pPr algn="just" eaLnBrk="1" hangingPunct="1">
              <a:spcBef>
                <a:spcPct val="0"/>
              </a:spcBef>
              <a:buFontTx/>
              <a:buNone/>
            </a:pPr>
            <a:r>
              <a:rPr lang="fr-FR" altLang="fr-FR" sz="1200" dirty="0">
                <a:latin typeface="Arial" panose="020B0604020202020204" pitchFamily="34" charset="0"/>
                <a:cs typeface="Arial" panose="020B0604020202020204" pitchFamily="34" charset="0"/>
              </a:rPr>
              <a:t>Le cours actuel en est une illustration !</a:t>
            </a:r>
          </a:p>
        </p:txBody>
      </p:sp>
      <p:sp>
        <p:nvSpPr>
          <p:cNvPr id="26635" name="ZoneTexte 19"/>
          <p:cNvSpPr txBox="1">
            <a:spLocks noChangeArrowheads="1"/>
          </p:cNvSpPr>
          <p:nvPr/>
        </p:nvSpPr>
        <p:spPr bwMode="auto">
          <a:xfrm>
            <a:off x="7451725" y="1844824"/>
            <a:ext cx="1584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441325" algn="ctr"/>
                <a:tab pos="808038" algn="ctr"/>
                <a:tab pos="1249363" algn="ctr"/>
                <a:tab pos="1706563" algn="ctr"/>
              </a:tabLst>
              <a:defRPr sz="3200">
                <a:solidFill>
                  <a:schemeClr val="tx1"/>
                </a:solidFill>
                <a:latin typeface="Calibri" pitchFamily="34" charset="0"/>
              </a:defRPr>
            </a:lvl1pPr>
            <a:lvl2pPr marL="742950" indent="-285750" eaLnBrk="0" hangingPunct="0">
              <a:spcBef>
                <a:spcPct val="20000"/>
              </a:spcBef>
              <a:buFont typeface="Arial" charset="0"/>
              <a:buChar char="–"/>
              <a:tabLst>
                <a:tab pos="441325" algn="ctr"/>
                <a:tab pos="808038" algn="ctr"/>
                <a:tab pos="1249363" algn="ctr"/>
                <a:tab pos="1706563" algn="ctr"/>
              </a:tabLst>
              <a:defRPr sz="2800">
                <a:solidFill>
                  <a:schemeClr val="tx1"/>
                </a:solidFill>
                <a:latin typeface="Calibri" pitchFamily="34" charset="0"/>
              </a:defRPr>
            </a:lvl2pPr>
            <a:lvl3pPr marL="1143000" indent="-228600" eaLnBrk="0" hangingPunct="0">
              <a:spcBef>
                <a:spcPct val="20000"/>
              </a:spcBef>
              <a:buFont typeface="Arial" charset="0"/>
              <a:buChar char="•"/>
              <a:tabLst>
                <a:tab pos="441325" algn="ctr"/>
                <a:tab pos="808038" algn="ctr"/>
                <a:tab pos="1249363" algn="ctr"/>
                <a:tab pos="1706563" algn="ctr"/>
              </a:tabLst>
              <a:defRPr sz="2400">
                <a:solidFill>
                  <a:schemeClr val="tx1"/>
                </a:solidFill>
                <a:latin typeface="Calibri" pitchFamily="34" charset="0"/>
              </a:defRPr>
            </a:lvl3pPr>
            <a:lvl4pPr marL="1600200" indent="-228600" eaLnBrk="0" hangingPunct="0">
              <a:spcBef>
                <a:spcPct val="20000"/>
              </a:spcBef>
              <a:buFont typeface="Arial" charset="0"/>
              <a:buChar char="–"/>
              <a:tabLst>
                <a:tab pos="441325" algn="ctr"/>
                <a:tab pos="808038" algn="ctr"/>
                <a:tab pos="1249363" algn="ctr"/>
                <a:tab pos="1706563" algn="ctr"/>
              </a:tabLst>
              <a:defRPr sz="2000">
                <a:solidFill>
                  <a:schemeClr val="tx1"/>
                </a:solidFill>
                <a:latin typeface="Calibri" pitchFamily="34" charset="0"/>
              </a:defRPr>
            </a:lvl4pPr>
            <a:lvl5pPr marL="2057400" indent="-228600" eaLnBrk="0" hangingPunct="0">
              <a:spcBef>
                <a:spcPct val="20000"/>
              </a:spcBef>
              <a:buFont typeface="Arial" charset="0"/>
              <a:buChar char="»"/>
              <a:tabLst>
                <a:tab pos="441325" algn="ctr"/>
                <a:tab pos="808038" algn="ctr"/>
                <a:tab pos="1249363" algn="ctr"/>
                <a:tab pos="1706563" algn="ctr"/>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441325" algn="ctr"/>
                <a:tab pos="808038" algn="ctr"/>
                <a:tab pos="1249363" algn="ctr"/>
                <a:tab pos="1706563" algn="ctr"/>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441325" algn="ctr"/>
                <a:tab pos="808038" algn="ctr"/>
                <a:tab pos="1249363" algn="ctr"/>
                <a:tab pos="1706563" algn="ctr"/>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441325" algn="ctr"/>
                <a:tab pos="808038" algn="ctr"/>
                <a:tab pos="1249363" algn="ctr"/>
                <a:tab pos="1706563" algn="ctr"/>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441325" algn="ctr"/>
                <a:tab pos="808038" algn="ctr"/>
                <a:tab pos="1249363" algn="ctr"/>
                <a:tab pos="1706563" algn="ctr"/>
              </a:tabLst>
              <a:defRPr sz="2000">
                <a:solidFill>
                  <a:schemeClr val="tx1"/>
                </a:solidFill>
                <a:latin typeface="Calibri" pitchFamily="34" charset="0"/>
              </a:defRPr>
            </a:lvl9pPr>
          </a:lstStyle>
          <a:p>
            <a:pPr eaLnBrk="1" hangingPunct="1">
              <a:spcBef>
                <a:spcPct val="0"/>
              </a:spcBef>
              <a:buFontTx/>
              <a:buNone/>
            </a:pPr>
            <a:r>
              <a:rPr lang="fr-FR" altLang="fr-FR" sz="1800" b="1" dirty="0">
                <a:solidFill>
                  <a:srgbClr val="922B3C"/>
                </a:solidFill>
                <a:latin typeface="Arial" panose="020B0604020202020204" pitchFamily="34" charset="0"/>
                <a:cs typeface="Arial" panose="020B0604020202020204" pitchFamily="34" charset="0"/>
              </a:rPr>
              <a:t>D	I	C	P</a:t>
            </a:r>
            <a:endParaRPr lang="fr-FR" altLang="fr-FR" sz="1200" b="1" dirty="0">
              <a:solidFill>
                <a:srgbClr val="922B3C"/>
              </a:solidFill>
              <a:latin typeface="Arial" panose="020B0604020202020204" pitchFamily="34" charset="0"/>
              <a:cs typeface="Arial" panose="020B0604020202020204" pitchFamily="34" charset="0"/>
            </a:endParaRPr>
          </a:p>
        </p:txBody>
      </p:sp>
      <p:sp>
        <p:nvSpPr>
          <p:cNvPr id="26636" name="ZoneTexte 20"/>
          <p:cNvSpPr txBox="1">
            <a:spLocks noChangeArrowheads="1"/>
          </p:cNvSpPr>
          <p:nvPr/>
        </p:nvSpPr>
        <p:spPr bwMode="auto">
          <a:xfrm>
            <a:off x="7451725" y="2474705"/>
            <a:ext cx="1584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441325" algn="ctr"/>
                <a:tab pos="808038" algn="ctr"/>
                <a:tab pos="1249363" algn="ctr"/>
                <a:tab pos="1706563" algn="ctr"/>
              </a:tabLst>
              <a:defRPr sz="3200">
                <a:solidFill>
                  <a:schemeClr val="tx1"/>
                </a:solidFill>
                <a:latin typeface="Calibri" pitchFamily="34" charset="0"/>
              </a:defRPr>
            </a:lvl1pPr>
            <a:lvl2pPr marL="742950" indent="-285750" eaLnBrk="0" hangingPunct="0">
              <a:spcBef>
                <a:spcPct val="20000"/>
              </a:spcBef>
              <a:buFont typeface="Arial" charset="0"/>
              <a:buChar char="–"/>
              <a:tabLst>
                <a:tab pos="441325" algn="ctr"/>
                <a:tab pos="808038" algn="ctr"/>
                <a:tab pos="1249363" algn="ctr"/>
                <a:tab pos="1706563" algn="ctr"/>
              </a:tabLst>
              <a:defRPr sz="2800">
                <a:solidFill>
                  <a:schemeClr val="tx1"/>
                </a:solidFill>
                <a:latin typeface="Calibri" pitchFamily="34" charset="0"/>
              </a:defRPr>
            </a:lvl2pPr>
            <a:lvl3pPr marL="1143000" indent="-228600" eaLnBrk="0" hangingPunct="0">
              <a:spcBef>
                <a:spcPct val="20000"/>
              </a:spcBef>
              <a:buFont typeface="Arial" charset="0"/>
              <a:buChar char="•"/>
              <a:tabLst>
                <a:tab pos="441325" algn="ctr"/>
                <a:tab pos="808038" algn="ctr"/>
                <a:tab pos="1249363" algn="ctr"/>
                <a:tab pos="1706563" algn="ctr"/>
              </a:tabLst>
              <a:defRPr sz="2400">
                <a:solidFill>
                  <a:schemeClr val="tx1"/>
                </a:solidFill>
                <a:latin typeface="Calibri" pitchFamily="34" charset="0"/>
              </a:defRPr>
            </a:lvl3pPr>
            <a:lvl4pPr marL="1600200" indent="-228600" eaLnBrk="0" hangingPunct="0">
              <a:spcBef>
                <a:spcPct val="20000"/>
              </a:spcBef>
              <a:buFont typeface="Arial" charset="0"/>
              <a:buChar char="–"/>
              <a:tabLst>
                <a:tab pos="441325" algn="ctr"/>
                <a:tab pos="808038" algn="ctr"/>
                <a:tab pos="1249363" algn="ctr"/>
                <a:tab pos="1706563" algn="ctr"/>
              </a:tabLst>
              <a:defRPr sz="2000">
                <a:solidFill>
                  <a:schemeClr val="tx1"/>
                </a:solidFill>
                <a:latin typeface="Calibri" pitchFamily="34" charset="0"/>
              </a:defRPr>
            </a:lvl4pPr>
            <a:lvl5pPr marL="2057400" indent="-228600" eaLnBrk="0" hangingPunct="0">
              <a:spcBef>
                <a:spcPct val="20000"/>
              </a:spcBef>
              <a:buFont typeface="Arial" charset="0"/>
              <a:buChar char="»"/>
              <a:tabLst>
                <a:tab pos="441325" algn="ctr"/>
                <a:tab pos="808038" algn="ctr"/>
                <a:tab pos="1249363" algn="ctr"/>
                <a:tab pos="1706563" algn="ctr"/>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441325" algn="ctr"/>
                <a:tab pos="808038" algn="ctr"/>
                <a:tab pos="1249363" algn="ctr"/>
                <a:tab pos="1706563" algn="ctr"/>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441325" algn="ctr"/>
                <a:tab pos="808038" algn="ctr"/>
                <a:tab pos="1249363" algn="ctr"/>
                <a:tab pos="1706563" algn="ctr"/>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441325" algn="ctr"/>
                <a:tab pos="808038" algn="ctr"/>
                <a:tab pos="1249363" algn="ctr"/>
                <a:tab pos="1706563" algn="ctr"/>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441325" algn="ctr"/>
                <a:tab pos="808038" algn="ctr"/>
                <a:tab pos="1249363" algn="ctr"/>
                <a:tab pos="1706563" algn="ctr"/>
              </a:tabLst>
              <a:defRPr sz="2000">
                <a:solidFill>
                  <a:schemeClr val="tx1"/>
                </a:solidFill>
                <a:latin typeface="Calibri" pitchFamily="34" charset="0"/>
              </a:defRPr>
            </a:lvl9pPr>
          </a:lstStyle>
          <a:p>
            <a:pPr eaLnBrk="1" hangingPunct="1">
              <a:spcBef>
                <a:spcPct val="0"/>
              </a:spcBef>
              <a:buFontTx/>
              <a:buNone/>
            </a:pPr>
            <a:r>
              <a:rPr lang="fr-FR" altLang="fr-FR" sz="1800" b="1">
                <a:solidFill>
                  <a:srgbClr val="922B3C"/>
                </a:solidFill>
                <a:latin typeface="Arial" panose="020B0604020202020204" pitchFamily="34" charset="0"/>
                <a:cs typeface="Arial" panose="020B0604020202020204" pitchFamily="34" charset="0"/>
                <a:sym typeface="Wingdings" pitchFamily="2" charset="2"/>
              </a:rPr>
              <a:t> </a:t>
            </a:r>
            <a:r>
              <a:rPr lang="fr-FR" altLang="fr-FR" sz="1800" b="1">
                <a:solidFill>
                  <a:srgbClr val="922B3C"/>
                </a:solidFill>
                <a:latin typeface="Arial" panose="020B0604020202020204" pitchFamily="34" charset="0"/>
                <a:cs typeface="Arial" panose="020B0604020202020204" pitchFamily="34" charset="0"/>
              </a:rPr>
              <a:t>	</a:t>
            </a:r>
            <a:r>
              <a:rPr lang="fr-FR" altLang="fr-FR" sz="1800" b="1">
                <a:solidFill>
                  <a:srgbClr val="922B3C"/>
                </a:solidFill>
                <a:latin typeface="Arial" panose="020B0604020202020204" pitchFamily="34" charset="0"/>
                <a:cs typeface="Arial" panose="020B0604020202020204" pitchFamily="34" charset="0"/>
                <a:sym typeface="Wingdings" pitchFamily="2" charset="2"/>
              </a:rPr>
              <a:t></a:t>
            </a:r>
            <a:r>
              <a:rPr lang="fr-FR" altLang="fr-FR" sz="1800" b="1">
                <a:solidFill>
                  <a:srgbClr val="922B3C"/>
                </a:solidFill>
                <a:latin typeface="Arial" panose="020B0604020202020204" pitchFamily="34" charset="0"/>
                <a:cs typeface="Arial" panose="020B0604020202020204" pitchFamily="34" charset="0"/>
              </a:rPr>
              <a:t>	</a:t>
            </a:r>
            <a:r>
              <a:rPr lang="fr-FR" altLang="fr-FR" sz="1800" b="1">
                <a:solidFill>
                  <a:srgbClr val="922B3C"/>
                </a:solidFill>
                <a:latin typeface="Arial" panose="020B0604020202020204" pitchFamily="34" charset="0"/>
                <a:cs typeface="Arial" panose="020B0604020202020204" pitchFamily="34" charset="0"/>
                <a:sym typeface="Wingdings" pitchFamily="2" charset="2"/>
              </a:rPr>
              <a:t> 	 </a:t>
            </a:r>
            <a:endParaRPr lang="fr-FR" altLang="fr-FR" sz="1800" b="1">
              <a:solidFill>
                <a:srgbClr val="922B3C"/>
              </a:solidFill>
              <a:latin typeface="Arial" panose="020B0604020202020204" pitchFamily="34" charset="0"/>
              <a:cs typeface="Arial" panose="020B0604020202020204" pitchFamily="34" charset="0"/>
            </a:endParaRPr>
          </a:p>
        </p:txBody>
      </p:sp>
      <p:sp>
        <p:nvSpPr>
          <p:cNvPr id="26637" name="ZoneTexte 21"/>
          <p:cNvSpPr txBox="1">
            <a:spLocks noChangeArrowheads="1"/>
          </p:cNvSpPr>
          <p:nvPr/>
        </p:nvSpPr>
        <p:spPr bwMode="auto">
          <a:xfrm>
            <a:off x="7451725" y="3514517"/>
            <a:ext cx="1584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441325" algn="ctr"/>
                <a:tab pos="808038" algn="ctr"/>
                <a:tab pos="1249363" algn="ctr"/>
                <a:tab pos="1706563" algn="ctr"/>
              </a:tabLst>
              <a:defRPr sz="3200">
                <a:solidFill>
                  <a:schemeClr val="tx1"/>
                </a:solidFill>
                <a:latin typeface="Calibri" pitchFamily="34" charset="0"/>
              </a:defRPr>
            </a:lvl1pPr>
            <a:lvl2pPr marL="742950" indent="-285750" eaLnBrk="0" hangingPunct="0">
              <a:spcBef>
                <a:spcPct val="20000"/>
              </a:spcBef>
              <a:buFont typeface="Arial" charset="0"/>
              <a:buChar char="–"/>
              <a:tabLst>
                <a:tab pos="441325" algn="ctr"/>
                <a:tab pos="808038" algn="ctr"/>
                <a:tab pos="1249363" algn="ctr"/>
                <a:tab pos="1706563" algn="ctr"/>
              </a:tabLst>
              <a:defRPr sz="2800">
                <a:solidFill>
                  <a:schemeClr val="tx1"/>
                </a:solidFill>
                <a:latin typeface="Calibri" pitchFamily="34" charset="0"/>
              </a:defRPr>
            </a:lvl2pPr>
            <a:lvl3pPr marL="1143000" indent="-228600" eaLnBrk="0" hangingPunct="0">
              <a:spcBef>
                <a:spcPct val="20000"/>
              </a:spcBef>
              <a:buFont typeface="Arial" charset="0"/>
              <a:buChar char="•"/>
              <a:tabLst>
                <a:tab pos="441325" algn="ctr"/>
                <a:tab pos="808038" algn="ctr"/>
                <a:tab pos="1249363" algn="ctr"/>
                <a:tab pos="1706563" algn="ctr"/>
              </a:tabLst>
              <a:defRPr sz="2400">
                <a:solidFill>
                  <a:schemeClr val="tx1"/>
                </a:solidFill>
                <a:latin typeface="Calibri" pitchFamily="34" charset="0"/>
              </a:defRPr>
            </a:lvl3pPr>
            <a:lvl4pPr marL="1600200" indent="-228600" eaLnBrk="0" hangingPunct="0">
              <a:spcBef>
                <a:spcPct val="20000"/>
              </a:spcBef>
              <a:buFont typeface="Arial" charset="0"/>
              <a:buChar char="–"/>
              <a:tabLst>
                <a:tab pos="441325" algn="ctr"/>
                <a:tab pos="808038" algn="ctr"/>
                <a:tab pos="1249363" algn="ctr"/>
                <a:tab pos="1706563" algn="ctr"/>
              </a:tabLst>
              <a:defRPr sz="2000">
                <a:solidFill>
                  <a:schemeClr val="tx1"/>
                </a:solidFill>
                <a:latin typeface="Calibri" pitchFamily="34" charset="0"/>
              </a:defRPr>
            </a:lvl4pPr>
            <a:lvl5pPr marL="2057400" indent="-228600" eaLnBrk="0" hangingPunct="0">
              <a:spcBef>
                <a:spcPct val="20000"/>
              </a:spcBef>
              <a:buFont typeface="Arial" charset="0"/>
              <a:buChar char="»"/>
              <a:tabLst>
                <a:tab pos="441325" algn="ctr"/>
                <a:tab pos="808038" algn="ctr"/>
                <a:tab pos="1249363" algn="ctr"/>
                <a:tab pos="1706563" algn="ctr"/>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441325" algn="ctr"/>
                <a:tab pos="808038" algn="ctr"/>
                <a:tab pos="1249363" algn="ctr"/>
                <a:tab pos="1706563" algn="ctr"/>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441325" algn="ctr"/>
                <a:tab pos="808038" algn="ctr"/>
                <a:tab pos="1249363" algn="ctr"/>
                <a:tab pos="1706563" algn="ctr"/>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441325" algn="ctr"/>
                <a:tab pos="808038" algn="ctr"/>
                <a:tab pos="1249363" algn="ctr"/>
                <a:tab pos="1706563" algn="ctr"/>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441325" algn="ctr"/>
                <a:tab pos="808038" algn="ctr"/>
                <a:tab pos="1249363" algn="ctr"/>
                <a:tab pos="1706563" algn="ctr"/>
              </a:tabLst>
              <a:defRPr sz="2000">
                <a:solidFill>
                  <a:schemeClr val="tx1"/>
                </a:solidFill>
                <a:latin typeface="Calibri" pitchFamily="34" charset="0"/>
              </a:defRPr>
            </a:lvl9pPr>
          </a:lstStyle>
          <a:p>
            <a:pPr eaLnBrk="1" hangingPunct="1">
              <a:spcBef>
                <a:spcPct val="0"/>
              </a:spcBef>
              <a:buFontTx/>
              <a:buNone/>
            </a:pPr>
            <a:r>
              <a:rPr lang="fr-FR" altLang="fr-FR" sz="1800" b="1">
                <a:solidFill>
                  <a:srgbClr val="922B3C"/>
                </a:solidFill>
                <a:latin typeface="Arial" panose="020B0604020202020204" pitchFamily="34" charset="0"/>
                <a:cs typeface="Arial" panose="020B0604020202020204" pitchFamily="34" charset="0"/>
                <a:sym typeface="Wingdings" pitchFamily="2" charset="2"/>
              </a:rPr>
              <a:t> </a:t>
            </a:r>
            <a:r>
              <a:rPr lang="fr-FR" altLang="fr-FR" sz="1800" b="1">
                <a:solidFill>
                  <a:srgbClr val="922B3C"/>
                </a:solidFill>
                <a:latin typeface="Arial" panose="020B0604020202020204" pitchFamily="34" charset="0"/>
                <a:cs typeface="Arial" panose="020B0604020202020204" pitchFamily="34" charset="0"/>
              </a:rPr>
              <a:t>	</a:t>
            </a:r>
            <a:r>
              <a:rPr lang="fr-FR" altLang="fr-FR" sz="1800" b="1">
                <a:solidFill>
                  <a:srgbClr val="922B3C"/>
                </a:solidFill>
                <a:latin typeface="Arial" panose="020B0604020202020204" pitchFamily="34" charset="0"/>
                <a:cs typeface="Arial" panose="020B0604020202020204" pitchFamily="34" charset="0"/>
                <a:sym typeface="Wingdings" pitchFamily="2" charset="2"/>
              </a:rPr>
              <a:t></a:t>
            </a:r>
            <a:r>
              <a:rPr lang="fr-FR" altLang="fr-FR" sz="1800" b="1">
                <a:solidFill>
                  <a:srgbClr val="922B3C"/>
                </a:solidFill>
                <a:latin typeface="Arial" panose="020B0604020202020204" pitchFamily="34" charset="0"/>
                <a:cs typeface="Arial" panose="020B0604020202020204" pitchFamily="34" charset="0"/>
              </a:rPr>
              <a:t>	</a:t>
            </a:r>
            <a:r>
              <a:rPr lang="fr-FR" altLang="fr-FR" sz="1800" b="1">
                <a:solidFill>
                  <a:srgbClr val="922B3C"/>
                </a:solidFill>
                <a:latin typeface="Arial" panose="020B0604020202020204" pitchFamily="34" charset="0"/>
                <a:cs typeface="Arial" panose="020B0604020202020204" pitchFamily="34" charset="0"/>
                <a:sym typeface="Wingdings" pitchFamily="2" charset="2"/>
              </a:rPr>
              <a:t> 	 </a:t>
            </a:r>
            <a:endParaRPr lang="fr-FR" altLang="fr-FR" sz="1800" b="1">
              <a:solidFill>
                <a:srgbClr val="922B3C"/>
              </a:solidFill>
              <a:latin typeface="Arial" panose="020B0604020202020204" pitchFamily="34" charset="0"/>
              <a:cs typeface="Arial" panose="020B0604020202020204" pitchFamily="34" charset="0"/>
            </a:endParaRPr>
          </a:p>
        </p:txBody>
      </p:sp>
      <p:sp>
        <p:nvSpPr>
          <p:cNvPr id="26638" name="ZoneTexte 22"/>
          <p:cNvSpPr txBox="1">
            <a:spLocks noChangeArrowheads="1"/>
          </p:cNvSpPr>
          <p:nvPr/>
        </p:nvSpPr>
        <p:spPr bwMode="auto">
          <a:xfrm>
            <a:off x="7451725" y="4667042"/>
            <a:ext cx="1584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441325" algn="ctr"/>
                <a:tab pos="808038" algn="ctr"/>
                <a:tab pos="1249363" algn="ctr"/>
                <a:tab pos="1706563" algn="ctr"/>
              </a:tabLst>
              <a:defRPr sz="3200">
                <a:solidFill>
                  <a:schemeClr val="tx1"/>
                </a:solidFill>
                <a:latin typeface="Calibri" pitchFamily="34" charset="0"/>
              </a:defRPr>
            </a:lvl1pPr>
            <a:lvl2pPr marL="742950" indent="-285750" eaLnBrk="0" hangingPunct="0">
              <a:spcBef>
                <a:spcPct val="20000"/>
              </a:spcBef>
              <a:buFont typeface="Arial" charset="0"/>
              <a:buChar char="–"/>
              <a:tabLst>
                <a:tab pos="441325" algn="ctr"/>
                <a:tab pos="808038" algn="ctr"/>
                <a:tab pos="1249363" algn="ctr"/>
                <a:tab pos="1706563" algn="ctr"/>
              </a:tabLst>
              <a:defRPr sz="2800">
                <a:solidFill>
                  <a:schemeClr val="tx1"/>
                </a:solidFill>
                <a:latin typeface="Calibri" pitchFamily="34" charset="0"/>
              </a:defRPr>
            </a:lvl2pPr>
            <a:lvl3pPr marL="1143000" indent="-228600" eaLnBrk="0" hangingPunct="0">
              <a:spcBef>
                <a:spcPct val="20000"/>
              </a:spcBef>
              <a:buFont typeface="Arial" charset="0"/>
              <a:buChar char="•"/>
              <a:tabLst>
                <a:tab pos="441325" algn="ctr"/>
                <a:tab pos="808038" algn="ctr"/>
                <a:tab pos="1249363" algn="ctr"/>
                <a:tab pos="1706563" algn="ctr"/>
              </a:tabLst>
              <a:defRPr sz="2400">
                <a:solidFill>
                  <a:schemeClr val="tx1"/>
                </a:solidFill>
                <a:latin typeface="Calibri" pitchFamily="34" charset="0"/>
              </a:defRPr>
            </a:lvl3pPr>
            <a:lvl4pPr marL="1600200" indent="-228600" eaLnBrk="0" hangingPunct="0">
              <a:spcBef>
                <a:spcPct val="20000"/>
              </a:spcBef>
              <a:buFont typeface="Arial" charset="0"/>
              <a:buChar char="–"/>
              <a:tabLst>
                <a:tab pos="441325" algn="ctr"/>
                <a:tab pos="808038" algn="ctr"/>
                <a:tab pos="1249363" algn="ctr"/>
                <a:tab pos="1706563" algn="ctr"/>
              </a:tabLst>
              <a:defRPr sz="2000">
                <a:solidFill>
                  <a:schemeClr val="tx1"/>
                </a:solidFill>
                <a:latin typeface="Calibri" pitchFamily="34" charset="0"/>
              </a:defRPr>
            </a:lvl4pPr>
            <a:lvl5pPr marL="2057400" indent="-228600" eaLnBrk="0" hangingPunct="0">
              <a:spcBef>
                <a:spcPct val="20000"/>
              </a:spcBef>
              <a:buFont typeface="Arial" charset="0"/>
              <a:buChar char="»"/>
              <a:tabLst>
                <a:tab pos="441325" algn="ctr"/>
                <a:tab pos="808038" algn="ctr"/>
                <a:tab pos="1249363" algn="ctr"/>
                <a:tab pos="1706563" algn="ctr"/>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441325" algn="ctr"/>
                <a:tab pos="808038" algn="ctr"/>
                <a:tab pos="1249363" algn="ctr"/>
                <a:tab pos="1706563" algn="ctr"/>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441325" algn="ctr"/>
                <a:tab pos="808038" algn="ctr"/>
                <a:tab pos="1249363" algn="ctr"/>
                <a:tab pos="1706563" algn="ctr"/>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441325" algn="ctr"/>
                <a:tab pos="808038" algn="ctr"/>
                <a:tab pos="1249363" algn="ctr"/>
                <a:tab pos="1706563" algn="ctr"/>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441325" algn="ctr"/>
                <a:tab pos="808038" algn="ctr"/>
                <a:tab pos="1249363" algn="ctr"/>
                <a:tab pos="1706563" algn="ctr"/>
              </a:tabLst>
              <a:defRPr sz="2000">
                <a:solidFill>
                  <a:schemeClr val="tx1"/>
                </a:solidFill>
                <a:latin typeface="Calibri" pitchFamily="34" charset="0"/>
              </a:defRPr>
            </a:lvl9pPr>
          </a:lstStyle>
          <a:p>
            <a:pPr eaLnBrk="1" hangingPunct="1">
              <a:spcBef>
                <a:spcPct val="0"/>
              </a:spcBef>
              <a:buFontTx/>
              <a:buNone/>
            </a:pPr>
            <a:r>
              <a:rPr lang="fr-FR" altLang="fr-FR" sz="1800" b="1">
                <a:solidFill>
                  <a:srgbClr val="922B3C"/>
                </a:solidFill>
                <a:latin typeface="Arial" panose="020B0604020202020204" pitchFamily="34" charset="0"/>
                <a:cs typeface="Arial" panose="020B0604020202020204" pitchFamily="34" charset="0"/>
                <a:sym typeface="Wingdings" pitchFamily="2" charset="2"/>
              </a:rPr>
              <a:t> </a:t>
            </a:r>
            <a:r>
              <a:rPr lang="fr-FR" altLang="fr-FR" sz="1800" b="1">
                <a:solidFill>
                  <a:srgbClr val="922B3C"/>
                </a:solidFill>
                <a:latin typeface="Arial" panose="020B0604020202020204" pitchFamily="34" charset="0"/>
                <a:cs typeface="Arial" panose="020B0604020202020204" pitchFamily="34" charset="0"/>
              </a:rPr>
              <a:t>	</a:t>
            </a:r>
            <a:r>
              <a:rPr lang="fr-FR" altLang="fr-FR" sz="1800" b="1">
                <a:solidFill>
                  <a:srgbClr val="922B3C"/>
                </a:solidFill>
                <a:latin typeface="Arial" panose="020B0604020202020204" pitchFamily="34" charset="0"/>
                <a:cs typeface="Arial" panose="020B0604020202020204" pitchFamily="34" charset="0"/>
                <a:sym typeface="Wingdings" pitchFamily="2" charset="2"/>
              </a:rPr>
              <a:t> 	 	 </a:t>
            </a:r>
            <a:endParaRPr lang="fr-FR" altLang="fr-FR" sz="1800" b="1">
              <a:solidFill>
                <a:srgbClr val="922B3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9907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965A9ED-B8BA-4888-95A0-98DEB09504CD}" type="datetime1">
              <a:rPr lang="fr-FR" smtClean="0"/>
              <a:t>16/02/2017</a:t>
            </a:fld>
            <a:endParaRPr lang="fr-FR" dirty="0"/>
          </a:p>
        </p:txBody>
      </p:sp>
      <p:sp>
        <p:nvSpPr>
          <p:cNvPr id="4" name="Espace réservé du pied de page 3"/>
          <p:cNvSpPr>
            <a:spLocks noGrp="1"/>
          </p:cNvSpPr>
          <p:nvPr>
            <p:ph type="ftr" sz="quarter" idx="11"/>
          </p:nvPr>
        </p:nvSpPr>
        <p:spPr/>
        <p:txBody>
          <a:bodyPr/>
          <a:lstStyle/>
          <a:p>
            <a:r>
              <a:rPr lang="fr-FR" smtClean="0"/>
              <a:t>Sensibilisation et initiation à la cybersécurité</a:t>
            </a:r>
            <a:endParaRPr lang="fr-FR" dirty="0"/>
          </a:p>
        </p:txBody>
      </p:sp>
      <p:sp>
        <p:nvSpPr>
          <p:cNvPr id="5" name="Espace réservé du numéro de diapositive 4"/>
          <p:cNvSpPr>
            <a:spLocks noGrp="1"/>
          </p:cNvSpPr>
          <p:nvPr>
            <p:ph type="sldNum" sz="quarter" idx="12"/>
          </p:nvPr>
        </p:nvSpPr>
        <p:spPr/>
        <p:txBody>
          <a:bodyPr/>
          <a:lstStyle/>
          <a:p>
            <a:fld id="{DAC45385-D604-40AE-9F53-03BDB8FC03CC}" type="slidenum">
              <a:rPr lang="fr-FR" smtClean="0"/>
              <a:pPr/>
              <a:t>3</a:t>
            </a:fld>
            <a:endParaRPr lang="fr-FR" dirty="0"/>
          </a:p>
        </p:txBody>
      </p:sp>
      <p:sp>
        <p:nvSpPr>
          <p:cNvPr id="18434" name="Titre 1"/>
          <p:cNvSpPr>
            <a:spLocks noGrp="1"/>
          </p:cNvSpPr>
          <p:nvPr>
            <p:ph type="title"/>
          </p:nvPr>
        </p:nvSpPr>
        <p:spPr/>
        <p:txBody>
          <a:bodyPr/>
          <a:lstStyle/>
          <a:p>
            <a:r>
              <a:rPr lang="fr-FR" altLang="fr-FR" dirty="0" smtClean="0"/>
              <a:t>1. Les enjeux de la sécurité des S.I.</a:t>
            </a:r>
          </a:p>
        </p:txBody>
      </p:sp>
      <p:sp>
        <p:nvSpPr>
          <p:cNvPr id="3" name="Espace réservé du contenu 2"/>
          <p:cNvSpPr>
            <a:spLocks noGrp="1"/>
          </p:cNvSpPr>
          <p:nvPr>
            <p:ph type="body" sz="quarter" idx="13"/>
          </p:nvPr>
        </p:nvSpPr>
        <p:spPr>
          <a:xfrm>
            <a:off x="468313" y="3501008"/>
            <a:ext cx="8207375" cy="3096344"/>
          </a:xfrm>
        </p:spPr>
        <p:txBody>
          <a:bodyPr/>
          <a:lstStyle/>
          <a:p>
            <a:pPr marL="457200" indent="-457200" algn="l">
              <a:buFont typeface="+mj-lt"/>
              <a:buAutoNum type="alphaLcParenR"/>
            </a:pPr>
            <a:r>
              <a:rPr lang="fr-FR" sz="2000" dirty="0" smtClean="0"/>
              <a:t>Préambule</a:t>
            </a:r>
          </a:p>
          <a:p>
            <a:pPr marL="457200" indent="-457200" algn="l">
              <a:buFont typeface="+mj-lt"/>
              <a:buAutoNum type="alphaLcParenR"/>
            </a:pPr>
            <a:r>
              <a:rPr lang="fr-FR" sz="2000" dirty="0" smtClean="0"/>
              <a:t>Les enjeux</a:t>
            </a:r>
          </a:p>
          <a:p>
            <a:pPr marL="457200" indent="-457200" algn="l">
              <a:buFont typeface="+mj-lt"/>
              <a:buAutoNum type="alphaLcParenR"/>
            </a:pPr>
            <a:r>
              <a:rPr lang="fr-FR" sz="2000" dirty="0" smtClean="0"/>
              <a:t>Pourquoi les pirates s’intéressent aux S.I. ?</a:t>
            </a:r>
          </a:p>
          <a:p>
            <a:pPr marL="457200" indent="-457200" algn="l">
              <a:buFont typeface="+mj-lt"/>
              <a:buAutoNum type="alphaLcParenR"/>
            </a:pPr>
            <a:r>
              <a:rPr lang="fr-FR" sz="2000" dirty="0" smtClean="0"/>
              <a:t>La nouvelle économie de la cybercriminalité</a:t>
            </a:r>
          </a:p>
          <a:p>
            <a:pPr marL="457200" indent="-457200" algn="l">
              <a:buFont typeface="+mj-lt"/>
              <a:buAutoNum type="alphaLcParenR"/>
            </a:pPr>
            <a:r>
              <a:rPr lang="fr-FR" sz="2000" dirty="0" smtClean="0"/>
              <a:t>Les impacts sur la vie privée</a:t>
            </a:r>
          </a:p>
          <a:p>
            <a:pPr marL="457200" indent="-457200" algn="l">
              <a:buFont typeface="+mj-lt"/>
              <a:buAutoNum type="alphaLcParenR"/>
            </a:pPr>
            <a:r>
              <a:rPr lang="fr-FR" sz="2000" dirty="0" smtClean="0"/>
              <a:t>Les infrastructures critiques</a:t>
            </a:r>
          </a:p>
          <a:p>
            <a:pPr marL="457200" indent="-457200" algn="l">
              <a:buFont typeface="+mj-lt"/>
              <a:buAutoNum type="alphaLcParenR"/>
            </a:pPr>
            <a:r>
              <a:rPr lang="fr-FR" sz="2000" dirty="0" smtClean="0"/>
              <a:t>Quelques exemples d’attaques</a:t>
            </a:r>
            <a:endParaRPr lang="fr-FR"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Titre 5"/>
          <p:cNvSpPr>
            <a:spLocks noGrp="1"/>
          </p:cNvSpPr>
          <p:nvPr>
            <p:ph type="title"/>
          </p:nvPr>
        </p:nvSpPr>
        <p:spPr/>
        <p:txBody>
          <a:bodyPr/>
          <a:lstStyle/>
          <a:p>
            <a:r>
              <a:rPr lang="fr-FR" dirty="0" smtClean="0"/>
              <a:t>3. Notions de vulnérabilité, menace, attaque</a:t>
            </a:r>
            <a:endParaRPr lang="fr-FR" dirty="0"/>
          </a:p>
        </p:txBody>
      </p:sp>
      <p:sp>
        <p:nvSpPr>
          <p:cNvPr id="7" name="Espace réservé du texte 6"/>
          <p:cNvSpPr>
            <a:spLocks noGrp="1"/>
          </p:cNvSpPr>
          <p:nvPr>
            <p:ph type="body" sz="quarter" idx="13"/>
          </p:nvPr>
        </p:nvSpPr>
        <p:spPr>
          <a:xfrm>
            <a:off x="468313" y="3716338"/>
            <a:ext cx="8207375" cy="2736998"/>
          </a:xfrm>
        </p:spPr>
        <p:txBody>
          <a:bodyPr>
            <a:normAutofit fontScale="92500" lnSpcReduction="20000"/>
          </a:bodyPr>
          <a:lstStyle/>
          <a:p>
            <a:pPr marL="457200" indent="-457200" algn="l" eaLnBrk="1" fontAlgn="ctr" hangingPunct="1">
              <a:spcAft>
                <a:spcPts val="0"/>
              </a:spcAft>
              <a:buFont typeface="+mj-lt"/>
              <a:buAutoNum type="alphaLcParenR"/>
              <a:defRPr/>
            </a:pPr>
            <a:r>
              <a:rPr lang="fr-FR" dirty="0"/>
              <a:t>Notion de « Vulnérabilité »</a:t>
            </a:r>
          </a:p>
          <a:p>
            <a:pPr marL="457200" indent="-457200" algn="l" eaLnBrk="1" fontAlgn="ctr" hangingPunct="1">
              <a:spcAft>
                <a:spcPts val="0"/>
              </a:spcAft>
              <a:buFont typeface="+mj-lt"/>
              <a:buAutoNum type="alphaLcParenR"/>
              <a:defRPr/>
            </a:pPr>
            <a:r>
              <a:rPr lang="fr-FR" dirty="0"/>
              <a:t>Notion de « Menace »</a:t>
            </a:r>
          </a:p>
          <a:p>
            <a:pPr marL="457200" indent="-457200" algn="l" eaLnBrk="1" fontAlgn="ctr" hangingPunct="1">
              <a:spcAft>
                <a:spcPts val="0"/>
              </a:spcAft>
              <a:buFont typeface="+mj-lt"/>
              <a:buAutoNum type="alphaLcParenR"/>
              <a:defRPr/>
            </a:pPr>
            <a:r>
              <a:rPr lang="fr-FR" dirty="0"/>
              <a:t>Notion </a:t>
            </a:r>
            <a:r>
              <a:rPr lang="fr-FR" dirty="0" smtClean="0"/>
              <a:t>d’«</a:t>
            </a:r>
            <a:r>
              <a:rPr lang="fr-FR" dirty="0"/>
              <a:t> Attaque »</a:t>
            </a:r>
          </a:p>
          <a:p>
            <a:pPr marL="457200" indent="-457200" algn="l" eaLnBrk="1" fontAlgn="ctr" hangingPunct="1">
              <a:spcAft>
                <a:spcPts val="0"/>
              </a:spcAft>
              <a:buFont typeface="+mj-lt"/>
              <a:buAutoNum type="alphaLcParenR"/>
              <a:defRPr/>
            </a:pPr>
            <a:r>
              <a:rPr lang="fr-FR" dirty="0"/>
              <a:t>Exemple de vulnérabilité lors de la conception d'une application</a:t>
            </a:r>
          </a:p>
          <a:p>
            <a:pPr marL="457200" indent="-457200" algn="l" eaLnBrk="1" fontAlgn="ctr" hangingPunct="1">
              <a:spcAft>
                <a:spcPts val="0"/>
              </a:spcAft>
              <a:buFont typeface="+mj-lt"/>
              <a:buAutoNum type="alphaLcParenR"/>
              <a:defRPr/>
            </a:pPr>
            <a:r>
              <a:rPr lang="fr-FR" dirty="0"/>
              <a:t>Illustration d'un usage normal de l'application vulnérable</a:t>
            </a:r>
          </a:p>
          <a:p>
            <a:pPr marL="457200" indent="-457200" algn="l" eaLnBrk="1" fontAlgn="ctr" hangingPunct="1">
              <a:spcAft>
                <a:spcPts val="0"/>
              </a:spcAft>
              <a:buFont typeface="+mj-lt"/>
              <a:buAutoNum type="alphaLcParenR"/>
              <a:defRPr/>
            </a:pPr>
            <a:r>
              <a:rPr lang="fr-FR" dirty="0"/>
              <a:t>Illustration de l'exploitation de la vulnérabilité présente dans l'application</a:t>
            </a:r>
          </a:p>
          <a:p>
            <a:pPr marL="457200" indent="-457200" algn="l">
              <a:buFont typeface="+mj-lt"/>
              <a:buAutoNum type="alphaLcParenR"/>
            </a:pPr>
            <a:endParaRPr lang="fr-FR" dirty="0"/>
          </a:p>
        </p:txBody>
      </p:sp>
    </p:spTree>
    <p:extLst>
      <p:ext uri="{BB962C8B-B14F-4D97-AF65-F5344CB8AC3E}">
        <p14:creationId xmlns:p14="http://schemas.microsoft.com/office/powerpoint/2010/main" val="11648395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p:txBody>
          <a:bodyPr/>
          <a:lstStyle/>
          <a:p>
            <a:r>
              <a:rPr lang="fr-FR" altLang="fr-FR" dirty="0" smtClean="0"/>
              <a:t>3. Notions de vulnérabilité, menace, attaque</a:t>
            </a:r>
          </a:p>
        </p:txBody>
      </p:sp>
      <p:sp>
        <p:nvSpPr>
          <p:cNvPr id="16" name="Espace réservé du contenu 2"/>
          <p:cNvSpPr>
            <a:spLocks noGrp="1"/>
          </p:cNvSpPr>
          <p:nvPr>
            <p:ph idx="1"/>
          </p:nvPr>
        </p:nvSpPr>
        <p:spPr/>
        <p:txBody>
          <a:bodyPr/>
          <a:lstStyle/>
          <a:p>
            <a:r>
              <a:rPr lang="fr-FR" b="1" dirty="0" smtClean="0">
                <a:solidFill>
                  <a:srgbClr val="922B3C"/>
                </a:solidFill>
              </a:rPr>
              <a:t>Vulnérabilité</a:t>
            </a:r>
          </a:p>
          <a:p>
            <a:r>
              <a:rPr lang="fr-FR" b="1" dirty="0" smtClean="0">
                <a:solidFill>
                  <a:srgbClr val="922B3C"/>
                </a:solidFill>
              </a:rPr>
              <a:t>Faiblesse au niveau d’un bien </a:t>
            </a:r>
            <a:r>
              <a:rPr lang="fr-FR" dirty="0" smtClean="0"/>
              <a:t>(au niveau de la conception, de la réalisation, de l’installation, de la configuration ou de l’utilisation du bien).</a:t>
            </a:r>
          </a:p>
        </p:txBody>
      </p:sp>
      <p:sp>
        <p:nvSpPr>
          <p:cNvPr id="14" name="Espace réservé du texte 13"/>
          <p:cNvSpPr>
            <a:spLocks noGrp="1"/>
          </p:cNvSpPr>
          <p:nvPr>
            <p:ph type="body" sz="quarter" idx="10"/>
          </p:nvPr>
        </p:nvSpPr>
        <p:spPr/>
        <p:txBody>
          <a:bodyPr/>
          <a:lstStyle/>
          <a:p>
            <a:r>
              <a:rPr lang="fr-FR" dirty="0" smtClean="0"/>
              <a:t>a. Notion de « Vulnérabilité »</a:t>
            </a:r>
            <a:endParaRPr lang="fr-FR" dirty="0"/>
          </a:p>
        </p:txBody>
      </p:sp>
      <p:sp>
        <p:nvSpPr>
          <p:cNvPr id="2" name="Espace réservé de la date 1"/>
          <p:cNvSpPr>
            <a:spLocks noGrp="1"/>
          </p:cNvSpPr>
          <p:nvPr>
            <p:ph type="dt" sz="half" idx="11"/>
          </p:nvPr>
        </p:nvSpPr>
        <p:spPr/>
        <p:txBody>
          <a:bodyPr/>
          <a:lstStyle/>
          <a:p>
            <a:fld id="{E87E69EA-DE8A-4357-B5E1-DD74FED0AEC3}" type="datetime1">
              <a:rPr lang="fr-FR" smtClean="0"/>
              <a:pPr/>
              <a:t>16/02/2017</a:t>
            </a:fld>
            <a:endParaRPr lang="fr-FR" dirty="0"/>
          </a:p>
        </p:txBody>
      </p:sp>
      <p:sp>
        <p:nvSpPr>
          <p:cNvPr id="4" name="Espace réservé du pied de page 3"/>
          <p:cNvSpPr>
            <a:spLocks noGrp="1"/>
          </p:cNvSpPr>
          <p:nvPr>
            <p:ph type="ftr" sz="quarter" idx="12"/>
          </p:nvPr>
        </p:nvSpPr>
        <p:spPr/>
        <p:txBody>
          <a:bodyPr/>
          <a:lstStyle/>
          <a:p>
            <a:r>
              <a:rPr lang="fr-FR" smtClean="0"/>
              <a:t>Sensibilisation et initiation à la cybersécurité</a:t>
            </a:r>
            <a:endParaRPr lang="fr-FR"/>
          </a:p>
        </p:txBody>
      </p:sp>
      <p:sp>
        <p:nvSpPr>
          <p:cNvPr id="3" name="Rectangle 2"/>
          <p:cNvSpPr/>
          <p:nvPr/>
        </p:nvSpPr>
        <p:spPr>
          <a:xfrm>
            <a:off x="5783263" y="5680075"/>
            <a:ext cx="303212" cy="41275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 name="Cadre 6"/>
          <p:cNvSpPr/>
          <p:nvPr/>
        </p:nvSpPr>
        <p:spPr>
          <a:xfrm>
            <a:off x="5135563" y="3509963"/>
            <a:ext cx="1727200" cy="1728787"/>
          </a:xfrm>
          <a:prstGeom prst="frame">
            <a:avLst>
              <a:gd name="adj1" fmla="val 7209"/>
            </a:avLst>
          </a:prstGeom>
          <a:solidFill>
            <a:schemeClr val="bg1">
              <a:lumMod val="85000"/>
            </a:schemeClr>
          </a:solidFill>
          <a:ln w="1270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pic>
        <p:nvPicPr>
          <p:cNvPr id="286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2613" y="3913188"/>
            <a:ext cx="67627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062538" y="3913188"/>
            <a:ext cx="288925" cy="173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 name="Rectangle 10"/>
          <p:cNvSpPr/>
          <p:nvPr/>
        </p:nvSpPr>
        <p:spPr>
          <a:xfrm>
            <a:off x="5062538" y="4662488"/>
            <a:ext cx="288925" cy="174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 name="Rectangle 11"/>
          <p:cNvSpPr/>
          <p:nvPr/>
        </p:nvSpPr>
        <p:spPr>
          <a:xfrm rot="16200000">
            <a:off x="5518944" y="5079206"/>
            <a:ext cx="287338" cy="174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13" name="Connecteur droit avec flèche 12"/>
          <p:cNvCxnSpPr>
            <a:endCxn id="11" idx="1"/>
          </p:cNvCxnSpPr>
          <p:nvPr/>
        </p:nvCxnSpPr>
        <p:spPr>
          <a:xfrm flipV="1">
            <a:off x="3970338" y="4749800"/>
            <a:ext cx="1092200" cy="849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endCxn id="8" idx="1"/>
          </p:cNvCxnSpPr>
          <p:nvPr/>
        </p:nvCxnSpPr>
        <p:spPr>
          <a:xfrm flipV="1">
            <a:off x="3779838" y="4000500"/>
            <a:ext cx="1282700" cy="15097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endCxn id="12" idx="1"/>
          </p:cNvCxnSpPr>
          <p:nvPr/>
        </p:nvCxnSpPr>
        <p:spPr>
          <a:xfrm flipV="1">
            <a:off x="3970338" y="5310188"/>
            <a:ext cx="1692275" cy="576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685" name="ZoneTexte 18"/>
          <p:cNvSpPr txBox="1">
            <a:spLocks noChangeArrowheads="1"/>
          </p:cNvSpPr>
          <p:nvPr/>
        </p:nvSpPr>
        <p:spPr bwMode="auto">
          <a:xfrm>
            <a:off x="1979613" y="5510213"/>
            <a:ext cx="2135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2000" dirty="0">
                <a:latin typeface="Arial" panose="020B0604020202020204" pitchFamily="34" charset="0"/>
                <a:cs typeface="Arial" panose="020B0604020202020204" pitchFamily="34" charset="0"/>
              </a:rPr>
              <a:t>Vulnérabilités</a:t>
            </a:r>
            <a:endParaRPr lang="fr-FR" altLang="fr-F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09640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p:txBody>
          <a:bodyPr/>
          <a:lstStyle/>
          <a:p>
            <a:r>
              <a:rPr lang="fr-FR" altLang="fr-FR" dirty="0"/>
              <a:t>3. Notions de vulnérabilité, menace, attaque</a:t>
            </a:r>
            <a:endParaRPr lang="fr-FR" altLang="fr-FR" dirty="0" smtClean="0"/>
          </a:p>
        </p:txBody>
      </p:sp>
      <p:sp>
        <p:nvSpPr>
          <p:cNvPr id="16" name="Espace réservé du contenu 2"/>
          <p:cNvSpPr>
            <a:spLocks noGrp="1"/>
          </p:cNvSpPr>
          <p:nvPr>
            <p:ph idx="1"/>
          </p:nvPr>
        </p:nvSpPr>
        <p:spPr/>
        <p:txBody>
          <a:bodyPr/>
          <a:lstStyle/>
          <a:p>
            <a:r>
              <a:rPr lang="fr-FR" b="1" dirty="0" smtClean="0">
                <a:solidFill>
                  <a:srgbClr val="922B3C"/>
                </a:solidFill>
              </a:rPr>
              <a:t>Menace</a:t>
            </a:r>
          </a:p>
          <a:p>
            <a:r>
              <a:rPr lang="fr-FR" sz="1800" b="1" dirty="0" smtClean="0">
                <a:solidFill>
                  <a:srgbClr val="922B3C"/>
                </a:solidFill>
              </a:rPr>
              <a:t>Cause </a:t>
            </a:r>
            <a:r>
              <a:rPr lang="fr-FR" sz="1800" b="1" i="1" dirty="0" smtClean="0">
                <a:solidFill>
                  <a:srgbClr val="922B3C"/>
                </a:solidFill>
              </a:rPr>
              <a:t>potentielle</a:t>
            </a:r>
            <a:r>
              <a:rPr lang="fr-FR" sz="1800" b="1" dirty="0" smtClean="0">
                <a:solidFill>
                  <a:srgbClr val="922B3C"/>
                </a:solidFill>
              </a:rPr>
              <a:t> d’un incident</a:t>
            </a:r>
            <a:r>
              <a:rPr lang="fr-FR" sz="1800" dirty="0" smtClean="0"/>
              <a:t>, qui pourrait entrainer des dommages sur un bien si cette menace se concrétisait.</a:t>
            </a:r>
          </a:p>
        </p:txBody>
      </p:sp>
      <p:sp>
        <p:nvSpPr>
          <p:cNvPr id="10" name="Espace réservé du texte 9"/>
          <p:cNvSpPr>
            <a:spLocks noGrp="1"/>
          </p:cNvSpPr>
          <p:nvPr>
            <p:ph type="body" sz="quarter" idx="10"/>
          </p:nvPr>
        </p:nvSpPr>
        <p:spPr/>
        <p:txBody>
          <a:bodyPr/>
          <a:lstStyle/>
          <a:p>
            <a:r>
              <a:rPr lang="fr-FR" dirty="0" smtClean="0"/>
              <a:t>b. </a:t>
            </a:r>
            <a:r>
              <a:rPr lang="fr-FR" dirty="0"/>
              <a:t>Notion de « </a:t>
            </a:r>
            <a:r>
              <a:rPr lang="fr-FR" dirty="0" smtClean="0"/>
              <a:t>Menace</a:t>
            </a:r>
            <a:r>
              <a:rPr lang="fr-FR" dirty="0"/>
              <a:t> </a:t>
            </a:r>
            <a:r>
              <a:rPr lang="fr-FR" dirty="0" smtClean="0"/>
              <a:t>»</a:t>
            </a:r>
            <a:endParaRPr lang="fr-FR" dirty="0"/>
          </a:p>
        </p:txBody>
      </p:sp>
      <p:sp>
        <p:nvSpPr>
          <p:cNvPr id="2" name="Espace réservé de la date 1"/>
          <p:cNvSpPr>
            <a:spLocks noGrp="1"/>
          </p:cNvSpPr>
          <p:nvPr>
            <p:ph type="dt" sz="half" idx="11"/>
          </p:nvPr>
        </p:nvSpPr>
        <p:spPr/>
        <p:txBody>
          <a:bodyPr/>
          <a:lstStyle/>
          <a:p>
            <a:fld id="{586C9ECC-9595-4B7B-874F-6B91E99BCA98}" type="datetime1">
              <a:rPr lang="fr-FR" smtClean="0"/>
              <a:pPr/>
              <a:t>16/02/2017</a:t>
            </a:fld>
            <a:endParaRPr lang="fr-FR" dirty="0"/>
          </a:p>
        </p:txBody>
      </p:sp>
      <p:sp>
        <p:nvSpPr>
          <p:cNvPr id="3" name="Espace réservé du pied de page 2"/>
          <p:cNvSpPr>
            <a:spLocks noGrp="1"/>
          </p:cNvSpPr>
          <p:nvPr>
            <p:ph type="ftr" sz="quarter" idx="12"/>
          </p:nvPr>
        </p:nvSpPr>
        <p:spPr/>
        <p:txBody>
          <a:bodyPr/>
          <a:lstStyle/>
          <a:p>
            <a:r>
              <a:rPr lang="fr-FR" smtClean="0"/>
              <a:t>Sensibilisation et initiation à la cybersécurité</a:t>
            </a:r>
            <a:endParaRPr lang="fr-FR"/>
          </a:p>
        </p:txBody>
      </p:sp>
      <p:grpSp>
        <p:nvGrpSpPr>
          <p:cNvPr id="11" name="Groupe 10"/>
          <p:cNvGrpSpPr/>
          <p:nvPr/>
        </p:nvGrpSpPr>
        <p:grpSpPr>
          <a:xfrm>
            <a:off x="677944" y="2672209"/>
            <a:ext cx="7788113" cy="3814416"/>
            <a:chOff x="611560" y="2672209"/>
            <a:chExt cx="7788113" cy="3814416"/>
          </a:xfrm>
        </p:grpSpPr>
        <p:sp>
          <p:nvSpPr>
            <p:cNvPr id="7" name="Cadre 6"/>
            <p:cNvSpPr/>
            <p:nvPr/>
          </p:nvSpPr>
          <p:spPr>
            <a:xfrm>
              <a:off x="3635747" y="3560267"/>
              <a:ext cx="1728788" cy="1728787"/>
            </a:xfrm>
            <a:prstGeom prst="frame">
              <a:avLst>
                <a:gd name="adj1" fmla="val 7209"/>
              </a:avLst>
            </a:prstGeom>
            <a:solidFill>
              <a:schemeClr val="bg1">
                <a:lumMod val="85000"/>
              </a:schemeClr>
            </a:solidFill>
            <a:ln w="1270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pic>
          <p:nvPicPr>
            <p:cNvPr id="2970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385" y="3963492"/>
              <a:ext cx="67627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9702" name="Groupe 4"/>
            <p:cNvGrpSpPr>
              <a:grpSpLocks/>
            </p:cNvGrpSpPr>
            <p:nvPr/>
          </p:nvGrpSpPr>
          <p:grpSpPr bwMode="auto">
            <a:xfrm rot="2300584">
              <a:off x="2456235" y="3766642"/>
              <a:ext cx="538162" cy="509587"/>
              <a:chOff x="2605635" y="3854698"/>
              <a:chExt cx="538906" cy="510406"/>
            </a:xfrm>
          </p:grpSpPr>
          <p:sp>
            <p:nvSpPr>
              <p:cNvPr id="4" name="Arc 3"/>
              <p:cNvSpPr/>
              <p:nvPr/>
            </p:nvSpPr>
            <p:spPr>
              <a:xfrm>
                <a:off x="2771989" y="4005328"/>
                <a:ext cx="214609" cy="214656"/>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24" name="Arc 23"/>
              <p:cNvSpPr/>
              <p:nvPr/>
            </p:nvSpPr>
            <p:spPr>
              <a:xfrm>
                <a:off x="2719529" y="3954446"/>
                <a:ext cx="319528" cy="31642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25" name="Arc 24"/>
              <p:cNvSpPr/>
              <p:nvPr/>
            </p:nvSpPr>
            <p:spPr>
              <a:xfrm>
                <a:off x="2681484" y="3903874"/>
                <a:ext cx="408551" cy="413413"/>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26" name="Arc 25"/>
              <p:cNvSpPr/>
              <p:nvPr/>
            </p:nvSpPr>
            <p:spPr>
              <a:xfrm>
                <a:off x="2605635" y="3854698"/>
                <a:ext cx="538906" cy="510406"/>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grpSp>
        <p:grpSp>
          <p:nvGrpSpPr>
            <p:cNvPr id="29703" name="Groupe 26"/>
            <p:cNvGrpSpPr>
              <a:grpSpLocks/>
            </p:cNvGrpSpPr>
            <p:nvPr/>
          </p:nvGrpSpPr>
          <p:grpSpPr bwMode="auto">
            <a:xfrm rot="1046279">
              <a:off x="2903910" y="4882654"/>
              <a:ext cx="539750" cy="509588"/>
              <a:chOff x="2605635" y="3854698"/>
              <a:chExt cx="538906" cy="510406"/>
            </a:xfrm>
          </p:grpSpPr>
          <p:sp>
            <p:nvSpPr>
              <p:cNvPr id="28" name="Arc 27"/>
              <p:cNvSpPr/>
              <p:nvPr/>
            </p:nvSpPr>
            <p:spPr>
              <a:xfrm>
                <a:off x="2767307" y="4002573"/>
                <a:ext cx="215562" cy="214656"/>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29" name="Arc 28"/>
              <p:cNvSpPr/>
              <p:nvPr/>
            </p:nvSpPr>
            <p:spPr>
              <a:xfrm>
                <a:off x="2715001" y="3951692"/>
                <a:ext cx="320174" cy="316419"/>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30" name="Arc 29"/>
              <p:cNvSpPr/>
              <p:nvPr/>
            </p:nvSpPr>
            <p:spPr>
              <a:xfrm>
                <a:off x="2677944" y="3900054"/>
                <a:ext cx="408935" cy="413413"/>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31" name="Arc 30"/>
              <p:cNvSpPr/>
              <p:nvPr/>
            </p:nvSpPr>
            <p:spPr>
              <a:xfrm>
                <a:off x="2605635" y="3854698"/>
                <a:ext cx="538906" cy="510406"/>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grpSp>
        <p:grpSp>
          <p:nvGrpSpPr>
            <p:cNvPr id="29704" name="Groupe 31"/>
            <p:cNvGrpSpPr>
              <a:grpSpLocks/>
            </p:cNvGrpSpPr>
            <p:nvPr/>
          </p:nvGrpSpPr>
          <p:grpSpPr bwMode="auto">
            <a:xfrm rot="-1310828">
              <a:off x="3899272" y="5470029"/>
              <a:ext cx="538163" cy="509588"/>
              <a:chOff x="2605635" y="3854698"/>
              <a:chExt cx="538906" cy="510406"/>
            </a:xfrm>
          </p:grpSpPr>
          <p:sp>
            <p:nvSpPr>
              <p:cNvPr id="33" name="Arc 32"/>
              <p:cNvSpPr/>
              <p:nvPr/>
            </p:nvSpPr>
            <p:spPr>
              <a:xfrm>
                <a:off x="2772509" y="3999328"/>
                <a:ext cx="214609" cy="214657"/>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34" name="Arc 33"/>
              <p:cNvSpPr/>
              <p:nvPr/>
            </p:nvSpPr>
            <p:spPr>
              <a:xfrm>
                <a:off x="2720050" y="3948447"/>
                <a:ext cx="319528" cy="31642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35" name="Arc 34"/>
              <p:cNvSpPr/>
              <p:nvPr/>
            </p:nvSpPr>
            <p:spPr>
              <a:xfrm>
                <a:off x="2677901" y="3898328"/>
                <a:ext cx="408551" cy="413413"/>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36" name="Arc 35"/>
              <p:cNvSpPr/>
              <p:nvPr/>
            </p:nvSpPr>
            <p:spPr>
              <a:xfrm>
                <a:off x="2605635" y="3854698"/>
                <a:ext cx="538906" cy="510406"/>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grpSp>
        <p:grpSp>
          <p:nvGrpSpPr>
            <p:cNvPr id="29705" name="Groupe 36"/>
            <p:cNvGrpSpPr>
              <a:grpSpLocks/>
            </p:cNvGrpSpPr>
            <p:nvPr/>
          </p:nvGrpSpPr>
          <p:grpSpPr bwMode="auto">
            <a:xfrm rot="-8067743">
              <a:off x="5562973" y="3790454"/>
              <a:ext cx="538162" cy="509587"/>
              <a:chOff x="2605635" y="3854698"/>
              <a:chExt cx="538906" cy="510406"/>
            </a:xfrm>
          </p:grpSpPr>
          <p:sp>
            <p:nvSpPr>
              <p:cNvPr id="38" name="Arc 37"/>
              <p:cNvSpPr/>
              <p:nvPr/>
            </p:nvSpPr>
            <p:spPr>
              <a:xfrm>
                <a:off x="2777910" y="4003601"/>
                <a:ext cx="214609" cy="214657"/>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39" name="Arc 38"/>
              <p:cNvSpPr/>
              <p:nvPr/>
            </p:nvSpPr>
            <p:spPr>
              <a:xfrm>
                <a:off x="2725451" y="3952719"/>
                <a:ext cx="319528" cy="31642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40" name="Arc 39"/>
              <p:cNvSpPr/>
              <p:nvPr/>
            </p:nvSpPr>
            <p:spPr>
              <a:xfrm>
                <a:off x="2681496" y="3903655"/>
                <a:ext cx="408551" cy="413413"/>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41" name="Arc 40"/>
              <p:cNvSpPr/>
              <p:nvPr/>
            </p:nvSpPr>
            <p:spPr>
              <a:xfrm>
                <a:off x="2605635" y="3854698"/>
                <a:ext cx="538906" cy="510406"/>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grpSp>
        <p:grpSp>
          <p:nvGrpSpPr>
            <p:cNvPr id="29706" name="Groupe 41"/>
            <p:cNvGrpSpPr>
              <a:grpSpLocks/>
            </p:cNvGrpSpPr>
            <p:nvPr/>
          </p:nvGrpSpPr>
          <p:grpSpPr bwMode="auto">
            <a:xfrm rot="9123354">
              <a:off x="5030061" y="2950667"/>
              <a:ext cx="539750" cy="509587"/>
              <a:chOff x="2215944" y="3647327"/>
              <a:chExt cx="538906" cy="510406"/>
            </a:xfrm>
          </p:grpSpPr>
          <p:sp>
            <p:nvSpPr>
              <p:cNvPr id="43" name="Arc 42"/>
              <p:cNvSpPr/>
              <p:nvPr/>
            </p:nvSpPr>
            <p:spPr>
              <a:xfrm>
                <a:off x="2381645" y="3804544"/>
                <a:ext cx="215562" cy="214657"/>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44" name="Arc 43"/>
              <p:cNvSpPr/>
              <p:nvPr/>
            </p:nvSpPr>
            <p:spPr>
              <a:xfrm>
                <a:off x="2329339" y="3753664"/>
                <a:ext cx="320173" cy="31642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45" name="Arc 44"/>
              <p:cNvSpPr/>
              <p:nvPr/>
            </p:nvSpPr>
            <p:spPr>
              <a:xfrm>
                <a:off x="2296216" y="3694055"/>
                <a:ext cx="408935" cy="413413"/>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46" name="Arc 45"/>
              <p:cNvSpPr/>
              <p:nvPr/>
            </p:nvSpPr>
            <p:spPr>
              <a:xfrm>
                <a:off x="2215944" y="3647327"/>
                <a:ext cx="538906" cy="510406"/>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grpSp>
        <p:cxnSp>
          <p:nvCxnSpPr>
            <p:cNvPr id="47" name="Connecteur droit avec flèche 46"/>
            <p:cNvCxnSpPr/>
            <p:nvPr/>
          </p:nvCxnSpPr>
          <p:spPr>
            <a:xfrm flipV="1">
              <a:off x="2211760" y="5454154"/>
              <a:ext cx="393700" cy="357188"/>
            </a:xfrm>
            <a:prstGeom prst="straightConnector1">
              <a:avLst/>
            </a:prstGeom>
            <a:ln>
              <a:solidFill>
                <a:srgbClr val="922B3C"/>
              </a:solidFill>
              <a:tailEnd type="arrow"/>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p:nvPr/>
          </p:nvCxnSpPr>
          <p:spPr>
            <a:xfrm flipV="1">
              <a:off x="2021260" y="4388942"/>
              <a:ext cx="190500" cy="1333500"/>
            </a:xfrm>
            <a:prstGeom prst="straightConnector1">
              <a:avLst/>
            </a:prstGeom>
            <a:ln>
              <a:solidFill>
                <a:srgbClr val="922B3C"/>
              </a:solidFill>
              <a:tailEnd type="arrow"/>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p:nvPr/>
          </p:nvCxnSpPr>
          <p:spPr>
            <a:xfrm flipV="1">
              <a:off x="2211760" y="5922467"/>
              <a:ext cx="1295400" cy="176212"/>
            </a:xfrm>
            <a:prstGeom prst="straightConnector1">
              <a:avLst/>
            </a:prstGeom>
            <a:ln>
              <a:solidFill>
                <a:srgbClr val="922B3C"/>
              </a:solidFill>
              <a:tailEnd type="arrow"/>
            </a:ln>
          </p:spPr>
          <p:style>
            <a:lnRef idx="1">
              <a:schemeClr val="accent1"/>
            </a:lnRef>
            <a:fillRef idx="0">
              <a:schemeClr val="accent1"/>
            </a:fillRef>
            <a:effectRef idx="0">
              <a:schemeClr val="accent1"/>
            </a:effectRef>
            <a:fontRef idx="minor">
              <a:schemeClr val="tx1"/>
            </a:fontRef>
          </p:style>
        </p:cxnSp>
        <p:sp>
          <p:nvSpPr>
            <p:cNvPr id="29710" name="ZoneTexte 49"/>
            <p:cNvSpPr txBox="1">
              <a:spLocks noChangeArrowheads="1"/>
            </p:cNvSpPr>
            <p:nvPr/>
          </p:nvSpPr>
          <p:spPr bwMode="auto">
            <a:xfrm>
              <a:off x="611560" y="5722442"/>
              <a:ext cx="17446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800" dirty="0">
                  <a:latin typeface="Arial" panose="020B0604020202020204" pitchFamily="34" charset="0"/>
                  <a:cs typeface="Arial" panose="020B0604020202020204" pitchFamily="34" charset="0"/>
                </a:rPr>
                <a:t>Menaces</a:t>
              </a:r>
              <a:endParaRPr lang="fr-FR" altLang="fr-FR" sz="1200" dirty="0">
                <a:latin typeface="Arial" panose="020B0604020202020204" pitchFamily="34" charset="0"/>
                <a:cs typeface="Arial" panose="020B0604020202020204" pitchFamily="34" charset="0"/>
              </a:endParaRPr>
            </a:p>
          </p:txBody>
        </p:sp>
        <p:pic>
          <p:nvPicPr>
            <p:cNvPr id="29711" name="Picture 133" descr="ang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0322" y="3792042"/>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2" name="Picture 5" descr="C:\Users\dqtx9708\Pictures\Icones\Viru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8447" y="5662117"/>
              <a:ext cx="563563"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7210" y="4865192"/>
              <a:ext cx="446087" cy="446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1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9297" y="5289054"/>
              <a:ext cx="447675" cy="44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15" name="Picture 42" descr="bom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62647" y="4915992"/>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6" name="Picture 42" descr="bom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78547" y="5335092"/>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7" name="ZoneTexte 2"/>
            <p:cNvSpPr txBox="1">
              <a:spLocks noChangeArrowheads="1"/>
            </p:cNvSpPr>
            <p:nvPr/>
          </p:nvSpPr>
          <p:spPr bwMode="auto">
            <a:xfrm>
              <a:off x="3456329" y="6209626"/>
              <a:ext cx="16200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200" dirty="0" smtClean="0">
                  <a:latin typeface="Arial" panose="020B0604020202020204" pitchFamily="34" charset="0"/>
                  <a:cs typeface="Arial" panose="020B0604020202020204" pitchFamily="34" charset="0"/>
                </a:rPr>
                <a:t>Code malveillant</a:t>
              </a:r>
              <a:endParaRPr lang="fr-FR" altLang="fr-FR" sz="1200" dirty="0">
                <a:latin typeface="Arial" panose="020B0604020202020204" pitchFamily="34" charset="0"/>
                <a:cs typeface="Arial" panose="020B0604020202020204" pitchFamily="34" charset="0"/>
              </a:endParaRPr>
            </a:p>
          </p:txBody>
        </p:sp>
        <p:sp>
          <p:nvSpPr>
            <p:cNvPr id="29718" name="ZoneTexte 61"/>
            <p:cNvSpPr txBox="1">
              <a:spLocks noChangeArrowheads="1"/>
            </p:cNvSpPr>
            <p:nvPr/>
          </p:nvSpPr>
          <p:spPr bwMode="auto">
            <a:xfrm>
              <a:off x="5534732" y="3231088"/>
              <a:ext cx="28649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200" dirty="0" smtClean="0">
                  <a:latin typeface="Arial" panose="020B0604020202020204" pitchFamily="34" charset="0"/>
                  <a:cs typeface="Arial" panose="020B0604020202020204" pitchFamily="34" charset="0"/>
                </a:rPr>
                <a:t>Personnes extérieures malveillantes</a:t>
              </a:r>
              <a:endParaRPr lang="fr-FR" altLang="fr-FR" sz="1200" dirty="0">
                <a:latin typeface="Arial" panose="020B0604020202020204" pitchFamily="34" charset="0"/>
                <a:cs typeface="Arial" panose="020B0604020202020204" pitchFamily="34" charset="0"/>
              </a:endParaRPr>
            </a:p>
          </p:txBody>
        </p:sp>
        <p:sp>
          <p:nvSpPr>
            <p:cNvPr id="29719" name="ZoneTexte 62"/>
            <p:cNvSpPr txBox="1">
              <a:spLocks noChangeArrowheads="1"/>
            </p:cNvSpPr>
            <p:nvPr/>
          </p:nvSpPr>
          <p:spPr bwMode="auto">
            <a:xfrm>
              <a:off x="2503780" y="4568329"/>
              <a:ext cx="113196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200" dirty="0" smtClean="0">
                  <a:latin typeface="Arial" panose="020B0604020202020204" pitchFamily="34" charset="0"/>
                  <a:cs typeface="Arial" panose="020B0604020202020204" pitchFamily="34" charset="0"/>
                </a:rPr>
                <a:t>Perte de service</a:t>
              </a:r>
              <a:endParaRPr lang="fr-FR" altLang="fr-FR" sz="1200" dirty="0">
                <a:latin typeface="Arial" panose="020B0604020202020204" pitchFamily="34" charset="0"/>
                <a:cs typeface="Arial" panose="020B0604020202020204" pitchFamily="34" charset="0"/>
              </a:endParaRPr>
            </a:p>
          </p:txBody>
        </p:sp>
        <p:sp>
          <p:nvSpPr>
            <p:cNvPr id="29720" name="ZoneTexte 63"/>
            <p:cNvSpPr txBox="1">
              <a:spLocks noChangeArrowheads="1"/>
            </p:cNvSpPr>
            <p:nvPr/>
          </p:nvSpPr>
          <p:spPr bwMode="auto">
            <a:xfrm>
              <a:off x="1748210" y="3344367"/>
              <a:ext cx="1311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200" dirty="0" smtClean="0">
                  <a:latin typeface="Arial" panose="020B0604020202020204" pitchFamily="34" charset="0"/>
                  <a:cs typeface="Arial" panose="020B0604020202020204" pitchFamily="34" charset="0"/>
                </a:rPr>
                <a:t>Stagiaire</a:t>
              </a:r>
            </a:p>
            <a:p>
              <a:pPr algn="ctr" eaLnBrk="1" hangingPunct="1">
                <a:spcBef>
                  <a:spcPct val="0"/>
                </a:spcBef>
                <a:buFontTx/>
                <a:buNone/>
              </a:pPr>
              <a:r>
                <a:rPr lang="fr-FR" altLang="fr-FR" sz="1200" dirty="0" smtClean="0">
                  <a:latin typeface="Arial" panose="020B0604020202020204" pitchFamily="34" charset="0"/>
                  <a:cs typeface="Arial" panose="020B0604020202020204" pitchFamily="34" charset="0"/>
                </a:rPr>
                <a:t>malintentionné</a:t>
              </a:r>
              <a:endParaRPr lang="fr-FR" altLang="fr-FR" sz="1200" dirty="0">
                <a:latin typeface="Arial" panose="020B0604020202020204" pitchFamily="34" charset="0"/>
                <a:cs typeface="Arial" panose="020B0604020202020204" pitchFamily="34" charset="0"/>
              </a:endParaRPr>
            </a:p>
          </p:txBody>
        </p:sp>
        <p:pic>
          <p:nvPicPr>
            <p:cNvPr id="29721" name="Picture 39"/>
            <p:cNvPicPr>
              <a:picLocks noChangeAspect="1" noChangeArrowheads="1"/>
            </p:cNvPicPr>
            <p:nvPr/>
          </p:nvPicPr>
          <p:blipFill>
            <a:blip r:embed="rId9">
              <a:extLst>
                <a:ext uri="{28A0092B-C50C-407E-A947-70E740481C1C}">
                  <a14:useLocalDpi xmlns:a14="http://schemas.microsoft.com/office/drawing/2010/main" val="0"/>
                </a:ext>
              </a:extLst>
            </a:blip>
            <a:srcRect r="-534"/>
            <a:stretch>
              <a:fillRect/>
            </a:stretch>
          </p:blipFill>
          <p:spPr bwMode="auto">
            <a:xfrm>
              <a:off x="5125361" y="2672209"/>
              <a:ext cx="460375" cy="612775"/>
            </a:xfrm>
            <a:prstGeom prst="rect">
              <a:avLst/>
            </a:prstGeom>
            <a:noFill/>
            <a:ln>
              <a:noFill/>
            </a:ln>
            <a:effectLst/>
            <a:extLst>
              <a:ext uri="{909E8E84-426E-40DD-AFC4-6F175D3DCCD1}">
                <a14:hiddenFill xmlns:a14="http://schemas.microsoft.com/office/drawing/2010/main">
                  <a:blipFill dpi="0" rotWithShape="0">
                    <a:blip/>
                    <a:srcRect r="-53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22" name="Picture 39"/>
            <p:cNvPicPr>
              <a:picLocks noChangeAspect="1" noChangeArrowheads="1"/>
            </p:cNvPicPr>
            <p:nvPr/>
          </p:nvPicPr>
          <p:blipFill>
            <a:blip r:embed="rId9">
              <a:extLst>
                <a:ext uri="{28A0092B-C50C-407E-A947-70E740481C1C}">
                  <a14:useLocalDpi xmlns:a14="http://schemas.microsoft.com/office/drawing/2010/main" val="0"/>
                </a:ext>
              </a:extLst>
            </a:blip>
            <a:srcRect r="-534"/>
            <a:stretch>
              <a:fillRect/>
            </a:stretch>
          </p:blipFill>
          <p:spPr bwMode="auto">
            <a:xfrm>
              <a:off x="5826497" y="3715842"/>
              <a:ext cx="487363" cy="647700"/>
            </a:xfrm>
            <a:prstGeom prst="rect">
              <a:avLst/>
            </a:prstGeom>
            <a:noFill/>
            <a:ln>
              <a:noFill/>
            </a:ln>
            <a:effectLst/>
            <a:extLst>
              <a:ext uri="{909E8E84-426E-40DD-AFC4-6F175D3DCCD1}">
                <a14:hiddenFill xmlns:a14="http://schemas.microsoft.com/office/drawing/2010/main">
                  <a:blipFill dpi="0" rotWithShape="0">
                    <a:blip/>
                    <a:srcRect r="-53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val="31676965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p:txBody>
          <a:bodyPr/>
          <a:lstStyle/>
          <a:p>
            <a:r>
              <a:rPr lang="fr-FR" altLang="fr-FR" dirty="0"/>
              <a:t>3. Notions de vulnérabilité, menace, attaque</a:t>
            </a:r>
            <a:endParaRPr lang="fr-FR" altLang="fr-FR" dirty="0" smtClean="0"/>
          </a:p>
        </p:txBody>
      </p:sp>
      <p:sp>
        <p:nvSpPr>
          <p:cNvPr id="30723" name="Espace réservé du contenu 2"/>
          <p:cNvSpPr>
            <a:spLocks noGrp="1"/>
          </p:cNvSpPr>
          <p:nvPr>
            <p:ph idx="1"/>
          </p:nvPr>
        </p:nvSpPr>
        <p:spPr/>
        <p:txBody>
          <a:bodyPr/>
          <a:lstStyle/>
          <a:p>
            <a:r>
              <a:rPr lang="fr-FR" altLang="fr-FR" b="1" dirty="0" smtClean="0">
                <a:solidFill>
                  <a:srgbClr val="922B3C"/>
                </a:solidFill>
              </a:rPr>
              <a:t>Attaque</a:t>
            </a:r>
          </a:p>
          <a:p>
            <a:r>
              <a:rPr lang="fr-FR" altLang="fr-FR" sz="1800" b="1" dirty="0" smtClean="0">
                <a:solidFill>
                  <a:srgbClr val="922B3C"/>
                </a:solidFill>
              </a:rPr>
              <a:t>Action malveillante </a:t>
            </a:r>
            <a:r>
              <a:rPr lang="fr-FR" altLang="fr-FR" sz="1800" dirty="0" smtClean="0"/>
              <a:t>destinée à porter atteinte à la sécurité d’un bien. Une attaque représente la </a:t>
            </a:r>
            <a:r>
              <a:rPr lang="fr-FR" altLang="fr-FR" sz="1800" b="1" dirty="0" smtClean="0">
                <a:solidFill>
                  <a:srgbClr val="922B3C"/>
                </a:solidFill>
              </a:rPr>
              <a:t>concrétisation d’une menace</a:t>
            </a:r>
            <a:r>
              <a:rPr lang="fr-FR" altLang="fr-FR" sz="1800" dirty="0" smtClean="0"/>
              <a:t>, et nécessite </a:t>
            </a:r>
            <a:r>
              <a:rPr lang="fr-FR" altLang="fr-FR" sz="1800" b="1" dirty="0" smtClean="0">
                <a:solidFill>
                  <a:srgbClr val="922B3C"/>
                </a:solidFill>
              </a:rPr>
              <a:t>l’exploitation d’une vulnérabilité.</a:t>
            </a:r>
          </a:p>
          <a:p>
            <a:endParaRPr lang="fr-FR" altLang="fr-FR" dirty="0" smtClean="0"/>
          </a:p>
          <a:p>
            <a:endParaRPr lang="fr-FR" altLang="fr-FR" dirty="0" smtClean="0"/>
          </a:p>
          <a:p>
            <a:endParaRPr lang="fr-FR" altLang="fr-FR" dirty="0" smtClean="0"/>
          </a:p>
          <a:p>
            <a:endParaRPr lang="fr-FR" altLang="fr-FR" dirty="0" smtClean="0"/>
          </a:p>
          <a:p>
            <a:endParaRPr lang="fr-FR" altLang="fr-FR" dirty="0" smtClean="0"/>
          </a:p>
        </p:txBody>
      </p:sp>
      <p:sp>
        <p:nvSpPr>
          <p:cNvPr id="13" name="Espace réservé du texte 12"/>
          <p:cNvSpPr>
            <a:spLocks noGrp="1"/>
          </p:cNvSpPr>
          <p:nvPr>
            <p:ph type="body" sz="quarter" idx="10"/>
          </p:nvPr>
        </p:nvSpPr>
        <p:spPr/>
        <p:txBody>
          <a:bodyPr/>
          <a:lstStyle/>
          <a:p>
            <a:r>
              <a:rPr lang="fr-FR" dirty="0" smtClean="0"/>
              <a:t>c. </a:t>
            </a:r>
            <a:r>
              <a:rPr lang="fr-FR" dirty="0"/>
              <a:t>Notion </a:t>
            </a:r>
            <a:r>
              <a:rPr lang="fr-FR" dirty="0" smtClean="0"/>
              <a:t>d’«</a:t>
            </a:r>
            <a:r>
              <a:rPr lang="fr-FR" dirty="0"/>
              <a:t> </a:t>
            </a:r>
            <a:r>
              <a:rPr lang="fr-FR" dirty="0" smtClean="0"/>
              <a:t>Attaque</a:t>
            </a:r>
            <a:r>
              <a:rPr lang="fr-FR" dirty="0"/>
              <a:t> </a:t>
            </a:r>
            <a:r>
              <a:rPr lang="fr-FR" dirty="0" smtClean="0"/>
              <a:t>»</a:t>
            </a:r>
            <a:endParaRPr lang="fr-FR" dirty="0"/>
          </a:p>
        </p:txBody>
      </p:sp>
      <p:sp>
        <p:nvSpPr>
          <p:cNvPr id="2" name="Espace réservé de la date 1"/>
          <p:cNvSpPr>
            <a:spLocks noGrp="1"/>
          </p:cNvSpPr>
          <p:nvPr>
            <p:ph type="dt" sz="half" idx="11"/>
          </p:nvPr>
        </p:nvSpPr>
        <p:spPr/>
        <p:txBody>
          <a:bodyPr/>
          <a:lstStyle/>
          <a:p>
            <a:fld id="{1154029E-4BFA-40A6-B170-EBAC4DF7297A}" type="datetime1">
              <a:rPr lang="fr-FR" smtClean="0"/>
              <a:pPr/>
              <a:t>16/02/2017</a:t>
            </a:fld>
            <a:endParaRPr lang="fr-FR" dirty="0"/>
          </a:p>
        </p:txBody>
      </p:sp>
      <p:sp>
        <p:nvSpPr>
          <p:cNvPr id="4" name="Espace réservé du pied de page 3"/>
          <p:cNvSpPr>
            <a:spLocks noGrp="1"/>
          </p:cNvSpPr>
          <p:nvPr>
            <p:ph type="ftr" sz="quarter" idx="12"/>
          </p:nvPr>
        </p:nvSpPr>
        <p:spPr/>
        <p:txBody>
          <a:bodyPr/>
          <a:lstStyle/>
          <a:p>
            <a:r>
              <a:rPr lang="fr-FR" smtClean="0"/>
              <a:t>Sensibilisation et initiation à la cybersécurité</a:t>
            </a:r>
            <a:endParaRPr lang="fr-FR"/>
          </a:p>
        </p:txBody>
      </p:sp>
      <p:sp>
        <p:nvSpPr>
          <p:cNvPr id="3" name="Rectangle 2"/>
          <p:cNvSpPr/>
          <p:nvPr/>
        </p:nvSpPr>
        <p:spPr>
          <a:xfrm>
            <a:off x="6659563" y="5927725"/>
            <a:ext cx="303212" cy="41275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 name="Cadre 6"/>
          <p:cNvSpPr/>
          <p:nvPr/>
        </p:nvSpPr>
        <p:spPr>
          <a:xfrm>
            <a:off x="6011863" y="3759200"/>
            <a:ext cx="1728787" cy="1727200"/>
          </a:xfrm>
          <a:prstGeom prst="frame">
            <a:avLst>
              <a:gd name="adj1" fmla="val 7209"/>
            </a:avLst>
          </a:prstGeom>
          <a:solidFill>
            <a:schemeClr val="bg1">
              <a:lumMod val="85000"/>
            </a:schemeClr>
          </a:solidFill>
          <a:ln w="1270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pic>
        <p:nvPicPr>
          <p:cNvPr id="307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0" y="4160838"/>
            <a:ext cx="67627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940425" y="4160838"/>
            <a:ext cx="287338" cy="173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 name="Rectangle 10"/>
          <p:cNvSpPr/>
          <p:nvPr/>
        </p:nvSpPr>
        <p:spPr>
          <a:xfrm>
            <a:off x="5940425" y="4910138"/>
            <a:ext cx="287338" cy="174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 name="Rectangle 11"/>
          <p:cNvSpPr/>
          <p:nvPr/>
        </p:nvSpPr>
        <p:spPr>
          <a:xfrm rot="16200000">
            <a:off x="6395244" y="5328444"/>
            <a:ext cx="288925" cy="173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30730" name="Groupe 20"/>
          <p:cNvGrpSpPr>
            <a:grpSpLocks/>
          </p:cNvGrpSpPr>
          <p:nvPr/>
        </p:nvGrpSpPr>
        <p:grpSpPr bwMode="auto">
          <a:xfrm rot="6098520">
            <a:off x="5268119" y="3359944"/>
            <a:ext cx="538163" cy="511175"/>
            <a:chOff x="2605635" y="3854698"/>
            <a:chExt cx="538906" cy="510406"/>
          </a:xfrm>
        </p:grpSpPr>
        <p:sp>
          <p:nvSpPr>
            <p:cNvPr id="22" name="Arc 21"/>
            <p:cNvSpPr/>
            <p:nvPr/>
          </p:nvSpPr>
          <p:spPr>
            <a:xfrm>
              <a:off x="2772502" y="4009237"/>
              <a:ext cx="214609" cy="21557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23" name="Arc 22"/>
            <p:cNvSpPr/>
            <p:nvPr/>
          </p:nvSpPr>
          <p:spPr>
            <a:xfrm>
              <a:off x="2720043" y="3958513"/>
              <a:ext cx="319528" cy="317022"/>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24" name="Arc 23"/>
            <p:cNvSpPr/>
            <p:nvPr/>
          </p:nvSpPr>
          <p:spPr>
            <a:xfrm>
              <a:off x="2680089" y="3916514"/>
              <a:ext cx="408550" cy="41371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25" name="Arc 24"/>
            <p:cNvSpPr/>
            <p:nvPr/>
          </p:nvSpPr>
          <p:spPr>
            <a:xfrm>
              <a:off x="2605635" y="3854698"/>
              <a:ext cx="538906" cy="510406"/>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grpSp>
      <p:grpSp>
        <p:nvGrpSpPr>
          <p:cNvPr id="30731" name="Groupe 25"/>
          <p:cNvGrpSpPr>
            <a:grpSpLocks/>
          </p:cNvGrpSpPr>
          <p:nvPr/>
        </p:nvGrpSpPr>
        <p:grpSpPr bwMode="auto">
          <a:xfrm rot="2757242">
            <a:off x="4969669" y="3963194"/>
            <a:ext cx="539750" cy="509588"/>
            <a:chOff x="2605635" y="3854698"/>
            <a:chExt cx="538906" cy="510406"/>
          </a:xfrm>
        </p:grpSpPr>
        <p:sp>
          <p:nvSpPr>
            <p:cNvPr id="27" name="Arc 26"/>
            <p:cNvSpPr/>
            <p:nvPr/>
          </p:nvSpPr>
          <p:spPr>
            <a:xfrm>
              <a:off x="2768483" y="4005926"/>
              <a:ext cx="215562" cy="214657"/>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28" name="Arc 27"/>
            <p:cNvSpPr/>
            <p:nvPr/>
          </p:nvSpPr>
          <p:spPr>
            <a:xfrm>
              <a:off x="2716177" y="3955044"/>
              <a:ext cx="320174" cy="31642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29" name="Arc 28"/>
            <p:cNvSpPr/>
            <p:nvPr/>
          </p:nvSpPr>
          <p:spPr>
            <a:xfrm>
              <a:off x="2681276" y="3903579"/>
              <a:ext cx="408935" cy="413413"/>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30" name="Arc 29"/>
            <p:cNvSpPr/>
            <p:nvPr/>
          </p:nvSpPr>
          <p:spPr>
            <a:xfrm>
              <a:off x="2605635" y="3854698"/>
              <a:ext cx="538906" cy="510406"/>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grpSp>
      <p:grpSp>
        <p:nvGrpSpPr>
          <p:cNvPr id="30732" name="Groupe 30"/>
          <p:cNvGrpSpPr>
            <a:grpSpLocks/>
          </p:cNvGrpSpPr>
          <p:nvPr/>
        </p:nvGrpSpPr>
        <p:grpSpPr bwMode="auto">
          <a:xfrm rot="-1310828">
            <a:off x="6046788" y="5867400"/>
            <a:ext cx="539750" cy="509588"/>
            <a:chOff x="2605635" y="3854698"/>
            <a:chExt cx="538906" cy="510406"/>
          </a:xfrm>
        </p:grpSpPr>
        <p:sp>
          <p:nvSpPr>
            <p:cNvPr id="32" name="Arc 31"/>
            <p:cNvSpPr/>
            <p:nvPr/>
          </p:nvSpPr>
          <p:spPr>
            <a:xfrm>
              <a:off x="2772019" y="3999328"/>
              <a:ext cx="215562" cy="214657"/>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33" name="Arc 32"/>
            <p:cNvSpPr/>
            <p:nvPr/>
          </p:nvSpPr>
          <p:spPr>
            <a:xfrm>
              <a:off x="2719713" y="3948447"/>
              <a:ext cx="320174" cy="31642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34" name="Arc 33"/>
            <p:cNvSpPr/>
            <p:nvPr/>
          </p:nvSpPr>
          <p:spPr>
            <a:xfrm>
              <a:off x="2677689" y="3898328"/>
              <a:ext cx="408935" cy="413413"/>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35" name="Arc 34"/>
            <p:cNvSpPr/>
            <p:nvPr/>
          </p:nvSpPr>
          <p:spPr>
            <a:xfrm>
              <a:off x="2605635" y="3854698"/>
              <a:ext cx="538906" cy="510406"/>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grpSp>
      <p:pic>
        <p:nvPicPr>
          <p:cNvPr id="30733" name="Picture 42" descr="bom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3500" y="5295900"/>
            <a:ext cx="2317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42" descr="bom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9950" y="4113213"/>
            <a:ext cx="2317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 name="Connecteur droit avec flèche 38"/>
          <p:cNvCxnSpPr/>
          <p:nvPr/>
        </p:nvCxnSpPr>
        <p:spPr>
          <a:xfrm flipV="1">
            <a:off x="4513263" y="5448300"/>
            <a:ext cx="1911350" cy="671513"/>
          </a:xfrm>
          <a:prstGeom prst="straightConnector1">
            <a:avLst/>
          </a:prstGeom>
          <a:ln>
            <a:solidFill>
              <a:srgbClr val="922B3C"/>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a:endCxn id="8" idx="1"/>
          </p:cNvCxnSpPr>
          <p:nvPr/>
        </p:nvCxnSpPr>
        <p:spPr>
          <a:xfrm flipV="1">
            <a:off x="4419600" y="4248150"/>
            <a:ext cx="1520825" cy="1668463"/>
          </a:xfrm>
          <a:prstGeom prst="straightConnector1">
            <a:avLst/>
          </a:prstGeom>
          <a:ln>
            <a:solidFill>
              <a:srgbClr val="922B3C"/>
            </a:solidFill>
            <a:tailEnd type="arrow"/>
          </a:ln>
        </p:spPr>
        <p:style>
          <a:lnRef idx="1">
            <a:schemeClr val="accent1"/>
          </a:lnRef>
          <a:fillRef idx="0">
            <a:schemeClr val="accent1"/>
          </a:fillRef>
          <a:effectRef idx="0">
            <a:schemeClr val="accent1"/>
          </a:effectRef>
          <a:fontRef idx="minor">
            <a:schemeClr val="tx1"/>
          </a:fontRef>
        </p:style>
      </p:cxnSp>
      <p:sp>
        <p:nvSpPr>
          <p:cNvPr id="30737" name="ZoneTexte 40"/>
          <p:cNvSpPr txBox="1">
            <a:spLocks noChangeArrowheads="1"/>
          </p:cNvSpPr>
          <p:nvPr/>
        </p:nvSpPr>
        <p:spPr bwMode="auto">
          <a:xfrm>
            <a:off x="3119438" y="5864225"/>
            <a:ext cx="17446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2000"/>
              <a:t>Attaques</a:t>
            </a:r>
            <a:endParaRPr lang="fr-FR" altLang="fr-FR" sz="1400"/>
          </a:p>
        </p:txBody>
      </p:sp>
      <p:pic>
        <p:nvPicPr>
          <p:cNvPr id="30738" name="Picture 5" descr="C:\Users\dqtx9708\Pictures\Icones\Viru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3925" y="3846513"/>
            <a:ext cx="563563"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9" name="Picture 39"/>
          <p:cNvPicPr>
            <a:picLocks noChangeAspect="1" noChangeArrowheads="1"/>
          </p:cNvPicPr>
          <p:nvPr/>
        </p:nvPicPr>
        <p:blipFill>
          <a:blip r:embed="rId6">
            <a:extLst>
              <a:ext uri="{28A0092B-C50C-407E-A947-70E740481C1C}">
                <a14:useLocalDpi xmlns:a14="http://schemas.microsoft.com/office/drawing/2010/main" val="0"/>
              </a:ext>
            </a:extLst>
          </a:blip>
          <a:srcRect r="-534"/>
          <a:stretch>
            <a:fillRect/>
          </a:stretch>
        </p:blipFill>
        <p:spPr bwMode="auto">
          <a:xfrm>
            <a:off x="5087938" y="3027363"/>
            <a:ext cx="488950" cy="649287"/>
          </a:xfrm>
          <a:prstGeom prst="rect">
            <a:avLst/>
          </a:prstGeom>
          <a:noFill/>
          <a:ln>
            <a:noFill/>
          </a:ln>
          <a:effectLst/>
          <a:extLst>
            <a:ext uri="{909E8E84-426E-40DD-AFC4-6F175D3DCCD1}">
              <a14:hiddenFill xmlns:a14="http://schemas.microsoft.com/office/drawing/2010/main">
                <a:blipFill dpi="0" rotWithShape="0">
                  <a:blip/>
                  <a:srcRect r="-53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40" name="Picture 39"/>
          <p:cNvPicPr>
            <a:picLocks noChangeAspect="1" noChangeArrowheads="1"/>
          </p:cNvPicPr>
          <p:nvPr/>
        </p:nvPicPr>
        <p:blipFill>
          <a:blip r:embed="rId6">
            <a:extLst>
              <a:ext uri="{28A0092B-C50C-407E-A947-70E740481C1C}">
                <a14:useLocalDpi xmlns:a14="http://schemas.microsoft.com/office/drawing/2010/main" val="0"/>
              </a:ext>
            </a:extLst>
          </a:blip>
          <a:srcRect r="-534"/>
          <a:stretch>
            <a:fillRect/>
          </a:stretch>
        </p:blipFill>
        <p:spPr bwMode="auto">
          <a:xfrm>
            <a:off x="5872163" y="6035675"/>
            <a:ext cx="487362" cy="649288"/>
          </a:xfrm>
          <a:prstGeom prst="rect">
            <a:avLst/>
          </a:prstGeom>
          <a:noFill/>
          <a:ln>
            <a:noFill/>
          </a:ln>
          <a:effectLst/>
          <a:extLst>
            <a:ext uri="{909E8E84-426E-40DD-AFC4-6F175D3DCCD1}">
              <a14:hiddenFill xmlns:a14="http://schemas.microsoft.com/office/drawing/2010/main">
                <a:blipFill dpi="0" rotWithShape="0">
                  <a:blip/>
                  <a:srcRect r="-53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583672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nvPr>
        </p:nvSpPr>
        <p:spPr/>
        <p:txBody>
          <a:bodyPr/>
          <a:lstStyle/>
          <a:p>
            <a:r>
              <a:rPr lang="fr-FR" altLang="fr-FR" dirty="0"/>
              <a:t>3. Notions de vulnérabilité, menace, attaque</a:t>
            </a:r>
            <a:endParaRPr lang="fr-FR" altLang="fr-FR" dirty="0" smtClean="0"/>
          </a:p>
        </p:txBody>
      </p:sp>
      <p:sp>
        <p:nvSpPr>
          <p:cNvPr id="31747" name="Espace réservé du contenu 2"/>
          <p:cNvSpPr>
            <a:spLocks noGrp="1"/>
          </p:cNvSpPr>
          <p:nvPr>
            <p:ph idx="1"/>
          </p:nvPr>
        </p:nvSpPr>
        <p:spPr>
          <a:xfrm>
            <a:off x="457200" y="1700808"/>
            <a:ext cx="6275040" cy="4608512"/>
          </a:xfrm>
        </p:spPr>
        <p:txBody>
          <a:bodyPr/>
          <a:lstStyle/>
          <a:p>
            <a:r>
              <a:rPr lang="fr-FR" altLang="fr-FR" b="1" dirty="0" smtClean="0">
                <a:solidFill>
                  <a:srgbClr val="922B3C"/>
                </a:solidFill>
              </a:rPr>
              <a:t>Attaque</a:t>
            </a:r>
          </a:p>
          <a:p>
            <a:r>
              <a:rPr lang="fr-FR" altLang="fr-FR" dirty="0" smtClean="0"/>
              <a:t>Une attaque ne peut donc avoir lieu (et réussir) que si le bien est affecté par une vulnérabilité.</a:t>
            </a:r>
          </a:p>
        </p:txBody>
      </p:sp>
      <p:sp>
        <p:nvSpPr>
          <p:cNvPr id="8" name="Espace réservé du texte 7"/>
          <p:cNvSpPr>
            <a:spLocks noGrp="1"/>
          </p:cNvSpPr>
          <p:nvPr>
            <p:ph type="body" sz="quarter" idx="10"/>
          </p:nvPr>
        </p:nvSpPr>
        <p:spPr/>
        <p:txBody>
          <a:bodyPr/>
          <a:lstStyle/>
          <a:p>
            <a:r>
              <a:rPr lang="fr-FR" dirty="0"/>
              <a:t>c. Notion d’« Attaque »</a:t>
            </a:r>
          </a:p>
        </p:txBody>
      </p:sp>
      <p:sp>
        <p:nvSpPr>
          <p:cNvPr id="2" name="Espace réservé de la date 1"/>
          <p:cNvSpPr>
            <a:spLocks noGrp="1"/>
          </p:cNvSpPr>
          <p:nvPr>
            <p:ph type="dt" sz="half" idx="11"/>
          </p:nvPr>
        </p:nvSpPr>
        <p:spPr/>
        <p:txBody>
          <a:bodyPr/>
          <a:lstStyle/>
          <a:p>
            <a:fld id="{03518060-BA77-4F6F-8C38-B615B4A551B1}" type="datetime1">
              <a:rPr lang="fr-FR" smtClean="0"/>
              <a:pPr/>
              <a:t>16/02/2017</a:t>
            </a:fld>
            <a:endParaRPr lang="fr-FR" dirty="0"/>
          </a:p>
        </p:txBody>
      </p:sp>
      <p:sp>
        <p:nvSpPr>
          <p:cNvPr id="3" name="Espace réservé du pied de page 2"/>
          <p:cNvSpPr>
            <a:spLocks noGrp="1"/>
          </p:cNvSpPr>
          <p:nvPr>
            <p:ph type="ftr" sz="quarter" idx="12"/>
          </p:nvPr>
        </p:nvSpPr>
        <p:spPr/>
        <p:txBody>
          <a:bodyPr/>
          <a:lstStyle/>
          <a:p>
            <a:r>
              <a:rPr lang="fr-FR" smtClean="0"/>
              <a:t>Sensibilisation et initiation à la cybersécurité</a:t>
            </a:r>
            <a:endParaRPr lang="fr-FR"/>
          </a:p>
        </p:txBody>
      </p:sp>
      <p:sp>
        <p:nvSpPr>
          <p:cNvPr id="36" name="Cadre 35"/>
          <p:cNvSpPr/>
          <p:nvPr/>
        </p:nvSpPr>
        <p:spPr>
          <a:xfrm>
            <a:off x="6948488" y="1989138"/>
            <a:ext cx="1727200" cy="1727200"/>
          </a:xfrm>
          <a:prstGeom prst="frame">
            <a:avLst>
              <a:gd name="adj1" fmla="val 7209"/>
            </a:avLst>
          </a:prstGeom>
          <a:solidFill>
            <a:schemeClr val="bg1">
              <a:lumMod val="85000"/>
            </a:schemeClr>
          </a:solidFill>
          <a:ln w="1270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pic>
        <p:nvPicPr>
          <p:cNvPr id="317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5538" y="2390775"/>
            <a:ext cx="67627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Rectangle à coins arrondis 43"/>
          <p:cNvSpPr/>
          <p:nvPr/>
        </p:nvSpPr>
        <p:spPr>
          <a:xfrm>
            <a:off x="611560" y="4127768"/>
            <a:ext cx="8208912" cy="1649412"/>
          </a:xfrm>
          <a:prstGeom prst="roundRect">
            <a:avLst/>
          </a:prstGeom>
          <a:noFill/>
          <a:ln>
            <a:solidFill>
              <a:srgbClr val="922B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5" name="Rectangle 44"/>
          <p:cNvSpPr/>
          <p:nvPr/>
        </p:nvSpPr>
        <p:spPr>
          <a:xfrm>
            <a:off x="755650" y="4383088"/>
            <a:ext cx="7920038" cy="1138773"/>
          </a:xfrm>
          <a:prstGeom prst="rect">
            <a:avLst/>
          </a:prstGeom>
        </p:spPr>
        <p:txBody>
          <a:bodyPr>
            <a:spAutoFit/>
          </a:bodyPr>
          <a:lstStyle/>
          <a:p>
            <a:pPr algn="just" fontAlgn="auto">
              <a:spcBef>
                <a:spcPts val="0"/>
              </a:spcBef>
              <a:spcAft>
                <a:spcPts val="0"/>
              </a:spcAft>
              <a:defRPr/>
            </a:pPr>
            <a:r>
              <a:rPr lang="fr-FR" b="1" dirty="0">
                <a:solidFill>
                  <a:srgbClr val="922B3C"/>
                </a:solidFill>
                <a:latin typeface="Arial" panose="020B0604020202020204" pitchFamily="34" charset="0"/>
                <a:cs typeface="Arial" panose="020B0604020202020204" pitchFamily="34" charset="0"/>
              </a:rPr>
              <a:t>Ainsi, tout le travail des experts sécurité consiste à s’assurer que le S.I. ne possède aucune vulnérabilité.</a:t>
            </a:r>
          </a:p>
          <a:p>
            <a:pPr marL="441325" algn="just" fontAlgn="auto">
              <a:spcBef>
                <a:spcPts val="0"/>
              </a:spcBef>
              <a:spcAft>
                <a:spcPts val="0"/>
              </a:spcAft>
              <a:defRPr/>
            </a:pPr>
            <a:r>
              <a:rPr lang="fr-FR" sz="1600" i="1" dirty="0">
                <a:solidFill>
                  <a:srgbClr val="922B3C"/>
                </a:solidFill>
                <a:latin typeface="Arial" panose="020B0604020202020204" pitchFamily="34" charset="0"/>
                <a:cs typeface="Arial" panose="020B0604020202020204" pitchFamily="34" charset="0"/>
              </a:rPr>
              <a:t>Dans la </a:t>
            </a:r>
            <a:r>
              <a:rPr lang="fr-FR" sz="1600" i="1" dirty="0" smtClean="0">
                <a:solidFill>
                  <a:srgbClr val="922B3C"/>
                </a:solidFill>
                <a:latin typeface="Arial" panose="020B0604020202020204" pitchFamily="34" charset="0"/>
                <a:cs typeface="Arial" panose="020B0604020202020204" pitchFamily="34" charset="0"/>
              </a:rPr>
              <a:t>réalité, </a:t>
            </a:r>
            <a:r>
              <a:rPr lang="fr-FR" sz="1600" i="1" dirty="0">
                <a:solidFill>
                  <a:srgbClr val="922B3C"/>
                </a:solidFill>
                <a:latin typeface="Arial" panose="020B0604020202020204" pitchFamily="34" charset="0"/>
                <a:cs typeface="Arial" panose="020B0604020202020204" pitchFamily="34" charset="0"/>
              </a:rPr>
              <a:t>l’objectif est en fait d’être en mesure de maitriser ces vulnérabilités plutôt que de viser un objectif 0 inatteignable.</a:t>
            </a:r>
          </a:p>
        </p:txBody>
      </p:sp>
    </p:spTree>
    <p:extLst>
      <p:ext uri="{BB962C8B-B14F-4D97-AF65-F5344CB8AC3E}">
        <p14:creationId xmlns:p14="http://schemas.microsoft.com/office/powerpoint/2010/main" val="24057613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dirty="0"/>
              <a:t>3. Notions de vulnérabilité, menace, attaque</a:t>
            </a:r>
            <a:endParaRPr lang="fr-FR" dirty="0"/>
          </a:p>
        </p:txBody>
      </p:sp>
      <p:sp>
        <p:nvSpPr>
          <p:cNvPr id="16" name="Espace réservé du contenu 2"/>
          <p:cNvSpPr>
            <a:spLocks noGrp="1"/>
          </p:cNvSpPr>
          <p:nvPr>
            <p:ph idx="1"/>
          </p:nvPr>
        </p:nvSpPr>
        <p:spPr>
          <a:xfrm>
            <a:off x="457200" y="2492896"/>
            <a:ext cx="8229600" cy="4176464"/>
          </a:xfrm>
        </p:spPr>
        <p:txBody>
          <a:bodyPr>
            <a:normAutofit/>
          </a:bodyPr>
          <a:lstStyle/>
          <a:p>
            <a:pPr>
              <a:spcAft>
                <a:spcPts val="600"/>
              </a:spcAft>
            </a:pPr>
            <a:r>
              <a:rPr lang="fr-FR" sz="1800" dirty="0" smtClean="0"/>
              <a:t>La vulnérabilité décrite dans les planches suivantes est corrigée depuis de nombreuses années. Elle est symptomatique d’une </a:t>
            </a:r>
            <a:r>
              <a:rPr lang="fr-FR" sz="1800" b="1" dirty="0" smtClean="0">
                <a:solidFill>
                  <a:srgbClr val="922B3C"/>
                </a:solidFill>
              </a:rPr>
              <a:t>vulnérabilité dans la conception d’une application ;</a:t>
            </a:r>
            <a:endParaRPr lang="fr-FR" sz="1800" dirty="0" smtClean="0"/>
          </a:p>
          <a:p>
            <a:pPr>
              <a:spcAft>
                <a:spcPts val="600"/>
              </a:spcAft>
            </a:pPr>
            <a:r>
              <a:rPr lang="fr-FR" sz="1800" dirty="0" smtClean="0"/>
              <a:t>L’application permet en temps normal à un utilisateur de se connecter à distance sur une machine pour y effectuer un « partage de bureau » (i.e. pour travailler à distance sur cette machine) ;</a:t>
            </a:r>
          </a:p>
          <a:p>
            <a:pPr>
              <a:spcAft>
                <a:spcPts val="600"/>
              </a:spcAft>
            </a:pPr>
            <a:r>
              <a:rPr lang="fr-FR" sz="1800" dirty="0" smtClean="0"/>
              <a:t>En 2006, il est découvert que cette application – utilisée partout dans le monde depuis de très nombreuses années – présente une vulnérabilité critique : il est possible de se connecter à distance sur cette application </a:t>
            </a:r>
            <a:r>
              <a:rPr lang="fr-FR" sz="1800" b="1" dirty="0" smtClean="0">
                <a:solidFill>
                  <a:srgbClr val="922B3C"/>
                </a:solidFill>
              </a:rPr>
              <a:t>sans avoir besoin de s’authentifier </a:t>
            </a:r>
            <a:r>
              <a:rPr lang="fr-FR" sz="1800" dirty="0" smtClean="0"/>
              <a:t>(i.e. tout utilisateur sur internet peut se connecter à distance sur les systèmes en question) ;</a:t>
            </a:r>
          </a:p>
          <a:p>
            <a:pPr>
              <a:spcAft>
                <a:spcPts val="600"/>
              </a:spcAft>
            </a:pPr>
            <a:r>
              <a:rPr lang="fr-FR" sz="1800" dirty="0" smtClean="0"/>
              <a:t>Le diaporama suivant illustre la </a:t>
            </a:r>
            <a:r>
              <a:rPr lang="fr-FR" sz="1800" b="1" dirty="0" smtClean="0">
                <a:solidFill>
                  <a:srgbClr val="922B3C"/>
                </a:solidFill>
              </a:rPr>
              <a:t>vulnérabilité technique </a:t>
            </a:r>
            <a:r>
              <a:rPr lang="fr-FR" sz="1800" dirty="0" smtClean="0"/>
              <a:t>sous-jacente à ce comportement</a:t>
            </a:r>
            <a:r>
              <a:rPr lang="fr-FR" sz="1800" dirty="0"/>
              <a:t>.</a:t>
            </a:r>
            <a:endParaRPr lang="fr-FR" sz="1800" dirty="0" smtClean="0"/>
          </a:p>
        </p:txBody>
      </p:sp>
      <p:sp>
        <p:nvSpPr>
          <p:cNvPr id="9" name="Espace réservé du texte 8"/>
          <p:cNvSpPr>
            <a:spLocks noGrp="1"/>
          </p:cNvSpPr>
          <p:nvPr>
            <p:ph type="body" sz="quarter" idx="10"/>
          </p:nvPr>
        </p:nvSpPr>
        <p:spPr/>
        <p:txBody>
          <a:bodyPr/>
          <a:lstStyle/>
          <a:p>
            <a:r>
              <a:rPr lang="fr-FR" dirty="0" smtClean="0"/>
              <a:t>d. Exemple </a:t>
            </a:r>
            <a:r>
              <a:rPr lang="fr-FR" dirty="0"/>
              <a:t>de </a:t>
            </a:r>
            <a:r>
              <a:rPr lang="fr-FR" dirty="0" smtClean="0"/>
              <a:t>vulnérabilité : </a:t>
            </a:r>
            <a:r>
              <a:rPr lang="fr-FR" dirty="0"/>
              <a:t>Contournement de l'authentification dans </a:t>
            </a:r>
            <a:r>
              <a:rPr lang="fr-FR" dirty="0" smtClean="0"/>
              <a:t>l’application VNC</a:t>
            </a:r>
            <a:endParaRPr lang="fr-FR" dirty="0"/>
          </a:p>
        </p:txBody>
      </p:sp>
      <p:sp>
        <p:nvSpPr>
          <p:cNvPr id="3" name="Espace réservé de la date 2"/>
          <p:cNvSpPr>
            <a:spLocks noGrp="1"/>
          </p:cNvSpPr>
          <p:nvPr>
            <p:ph type="dt" sz="half" idx="11"/>
          </p:nvPr>
        </p:nvSpPr>
        <p:spPr/>
        <p:txBody>
          <a:bodyPr/>
          <a:lstStyle/>
          <a:p>
            <a:fld id="{FF3C5362-7E46-49F0-9F8B-8E420968A79B}" type="datetime1">
              <a:rPr lang="fr-FR" smtClean="0"/>
              <a:pPr/>
              <a:t>16/02/2017</a:t>
            </a:fld>
            <a:endParaRPr lang="fr-FR" dirty="0"/>
          </a:p>
        </p:txBody>
      </p:sp>
      <p:sp>
        <p:nvSpPr>
          <p:cNvPr id="4" name="Espace réservé du pied de page 3"/>
          <p:cNvSpPr>
            <a:spLocks noGrp="1"/>
          </p:cNvSpPr>
          <p:nvPr>
            <p:ph type="ftr" sz="quarter" idx="12"/>
          </p:nvPr>
        </p:nvSpPr>
        <p:spPr/>
        <p:txBody>
          <a:bodyPr/>
          <a:lstStyle/>
          <a:p>
            <a:r>
              <a:rPr lang="fr-FR" smtClean="0"/>
              <a:t>Sensibilisation et initiation à la cybersécurité</a:t>
            </a:r>
            <a:endParaRPr lang="fr-FR"/>
          </a:p>
        </p:txBody>
      </p:sp>
      <p:sp>
        <p:nvSpPr>
          <p:cNvPr id="7" name="ZoneTexte 2"/>
          <p:cNvSpPr txBox="1">
            <a:spLocks noChangeArrowheads="1"/>
          </p:cNvSpPr>
          <p:nvPr/>
        </p:nvSpPr>
        <p:spPr bwMode="auto">
          <a:xfrm>
            <a:off x="827088" y="1836113"/>
            <a:ext cx="75612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dirty="0">
                <a:latin typeface="Arial" panose="020B0604020202020204" pitchFamily="34" charset="0"/>
                <a:cs typeface="Arial" panose="020B0604020202020204" pitchFamily="34" charset="0"/>
              </a:rPr>
              <a:t>L’application VNC permet à un utilisateur de </a:t>
            </a:r>
            <a:r>
              <a:rPr lang="fr-FR" altLang="fr-FR" dirty="0" smtClean="0">
                <a:latin typeface="Arial" panose="020B0604020202020204" pitchFamily="34" charset="0"/>
                <a:cs typeface="Arial" panose="020B0604020202020204" pitchFamily="34" charset="0"/>
              </a:rPr>
              <a:t>prendre en main sur </a:t>
            </a:r>
            <a:r>
              <a:rPr lang="fr-FR" altLang="fr-FR" dirty="0">
                <a:latin typeface="Arial" panose="020B0604020202020204" pitchFamily="34" charset="0"/>
                <a:cs typeface="Arial" panose="020B0604020202020204" pitchFamily="34" charset="0"/>
              </a:rPr>
              <a:t>une </a:t>
            </a:r>
            <a:r>
              <a:rPr lang="fr-FR" altLang="fr-FR" dirty="0" smtClean="0">
                <a:latin typeface="Arial" panose="020B0604020202020204" pitchFamily="34" charset="0"/>
                <a:cs typeface="Arial" panose="020B0604020202020204" pitchFamily="34" charset="0"/>
              </a:rPr>
              <a:t>machine distance, </a:t>
            </a:r>
            <a:r>
              <a:rPr lang="fr-FR" altLang="fr-FR" dirty="0">
                <a:latin typeface="Arial" panose="020B0604020202020204" pitchFamily="34" charset="0"/>
                <a:cs typeface="Arial" panose="020B0604020202020204" pitchFamily="34" charset="0"/>
              </a:rPr>
              <a:t>après </a:t>
            </a:r>
            <a:r>
              <a:rPr lang="fr-FR" altLang="fr-FR" dirty="0" smtClean="0">
                <a:latin typeface="Arial" panose="020B0604020202020204" pitchFamily="34" charset="0"/>
                <a:cs typeface="Arial" panose="020B0604020202020204" pitchFamily="34" charset="0"/>
              </a:rPr>
              <a:t>qu’il se soit authentifié.</a:t>
            </a:r>
            <a:endParaRPr lang="fr-FR" alt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43001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dirty="0"/>
              <a:t>3. Notions de vulnérabilité, menace, attaque</a:t>
            </a:r>
            <a:endParaRPr lang="fr-FR" dirty="0"/>
          </a:p>
        </p:txBody>
      </p:sp>
      <p:sp>
        <p:nvSpPr>
          <p:cNvPr id="15" name="Espace réservé du texte 14"/>
          <p:cNvSpPr>
            <a:spLocks noGrp="1"/>
          </p:cNvSpPr>
          <p:nvPr>
            <p:ph type="body" sz="quarter" idx="10"/>
          </p:nvPr>
        </p:nvSpPr>
        <p:spPr/>
        <p:txBody>
          <a:bodyPr/>
          <a:lstStyle/>
          <a:p>
            <a:r>
              <a:rPr lang="fr-FR" dirty="0" smtClean="0"/>
              <a:t>e. Illustration d’un usage normal de l’application vulnérable </a:t>
            </a:r>
            <a:endParaRPr lang="fr-FR" dirty="0"/>
          </a:p>
        </p:txBody>
      </p:sp>
      <p:sp>
        <p:nvSpPr>
          <p:cNvPr id="3" name="Espace réservé de la date 2"/>
          <p:cNvSpPr>
            <a:spLocks noGrp="1"/>
          </p:cNvSpPr>
          <p:nvPr>
            <p:ph type="dt" sz="half" idx="11"/>
          </p:nvPr>
        </p:nvSpPr>
        <p:spPr/>
        <p:txBody>
          <a:bodyPr/>
          <a:lstStyle/>
          <a:p>
            <a:fld id="{D0823534-87EF-4BE4-BE11-D8E0D9B82D7E}" type="datetime1">
              <a:rPr lang="fr-FR" smtClean="0"/>
              <a:pPr/>
              <a:t>16/02/2017</a:t>
            </a:fld>
            <a:endParaRPr lang="fr-FR" dirty="0"/>
          </a:p>
        </p:txBody>
      </p:sp>
      <p:sp>
        <p:nvSpPr>
          <p:cNvPr id="4" name="Espace réservé du pied de page 3"/>
          <p:cNvSpPr>
            <a:spLocks noGrp="1"/>
          </p:cNvSpPr>
          <p:nvPr>
            <p:ph type="ftr" sz="quarter" idx="12"/>
          </p:nvPr>
        </p:nvSpPr>
        <p:spPr/>
        <p:txBody>
          <a:bodyPr/>
          <a:lstStyle/>
          <a:p>
            <a:r>
              <a:rPr lang="fr-FR" smtClean="0"/>
              <a:t>Sensibilisation et initiation à la cybersécurité</a:t>
            </a:r>
            <a:endParaRPr lang="fr-FR"/>
          </a:p>
        </p:txBody>
      </p:sp>
      <p:pic>
        <p:nvPicPr>
          <p:cNvPr id="337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9688" y="2079525"/>
            <a:ext cx="67627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2068413"/>
            <a:ext cx="92392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Connecteur droit avec flèche 5"/>
          <p:cNvCxnSpPr/>
          <p:nvPr/>
        </p:nvCxnSpPr>
        <p:spPr>
          <a:xfrm flipV="1">
            <a:off x="3995738" y="2541488"/>
            <a:ext cx="863600"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3798" name="Espace réservé du contenu 2"/>
          <p:cNvSpPr txBox="1">
            <a:spLocks/>
          </p:cNvSpPr>
          <p:nvPr/>
        </p:nvSpPr>
        <p:spPr bwMode="auto">
          <a:xfrm>
            <a:off x="107950" y="2163663"/>
            <a:ext cx="26638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 typeface="Arial" charset="0"/>
              <a:buNone/>
            </a:pPr>
            <a:r>
              <a:rPr lang="fr-FR" altLang="fr-FR" sz="1200" dirty="0">
                <a:latin typeface="Arial" panose="020B0604020202020204" pitchFamily="34" charset="0"/>
                <a:cs typeface="Arial" panose="020B0604020202020204" pitchFamily="34" charset="0"/>
              </a:rPr>
              <a:t>L’utilisateur effectue une demande de connexion au serveur depuis son PC client</a:t>
            </a:r>
          </a:p>
        </p:txBody>
      </p:sp>
      <p:pic>
        <p:nvPicPr>
          <p:cNvPr id="337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6038" y="3079650"/>
            <a:ext cx="67627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800" name="Picture 219" descr="exec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175" y="2939950"/>
            <a:ext cx="5111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Espace réservé du contenu 2"/>
          <p:cNvSpPr txBox="1">
            <a:spLocks/>
          </p:cNvSpPr>
          <p:nvPr/>
        </p:nvSpPr>
        <p:spPr bwMode="auto">
          <a:xfrm>
            <a:off x="6156325" y="2893913"/>
            <a:ext cx="2663825"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 typeface="Arial" charset="0"/>
              <a:buNone/>
            </a:pPr>
            <a:r>
              <a:rPr lang="fr-FR" altLang="fr-FR" sz="1200" dirty="0">
                <a:latin typeface="Arial" panose="020B0604020202020204" pitchFamily="34" charset="0"/>
                <a:cs typeface="Arial" panose="020B0604020202020204" pitchFamily="34" charset="0"/>
              </a:rPr>
              <a:t>Le serveur détermine le mode d’authentification (</a:t>
            </a:r>
            <a:r>
              <a:rPr lang="fr-FR" altLang="fr-FR" sz="1200" i="1" dirty="0">
                <a:latin typeface="Arial" panose="020B0604020202020204" pitchFamily="34" charset="0"/>
                <a:cs typeface="Arial" panose="020B0604020202020204" pitchFamily="34" charset="0"/>
              </a:rPr>
              <a:t>aucune authentification, mot de passe, certificat</a:t>
            </a:r>
            <a:r>
              <a:rPr lang="fr-FR" altLang="fr-FR" sz="1200" dirty="0">
                <a:latin typeface="Arial" panose="020B0604020202020204" pitchFamily="34" charset="0"/>
                <a:cs typeface="Arial" panose="020B0604020202020204" pitchFamily="34" charset="0"/>
              </a:rPr>
              <a:t>, etc.) et envoie cette demande d’authentification à l’utilisateur demandeur</a:t>
            </a:r>
          </a:p>
        </p:txBody>
      </p:sp>
      <p:pic>
        <p:nvPicPr>
          <p:cNvPr id="3380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3093938"/>
            <a:ext cx="92392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Connecteur droit avec flèche 19"/>
          <p:cNvCxnSpPr/>
          <p:nvPr/>
        </p:nvCxnSpPr>
        <p:spPr>
          <a:xfrm flipH="1" flipV="1">
            <a:off x="3995738" y="3578125"/>
            <a:ext cx="863600"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pic>
        <p:nvPicPr>
          <p:cNvPr id="338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9688" y="4095650"/>
            <a:ext cx="67627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80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4084538"/>
            <a:ext cx="92392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3" name="Connecteur droit avec flèche 22"/>
          <p:cNvCxnSpPr/>
          <p:nvPr/>
        </p:nvCxnSpPr>
        <p:spPr>
          <a:xfrm flipV="1">
            <a:off x="3995738" y="4557613"/>
            <a:ext cx="863600"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3807" name="Espace réservé du contenu 2"/>
          <p:cNvSpPr txBox="1">
            <a:spLocks/>
          </p:cNvSpPr>
          <p:nvPr/>
        </p:nvSpPr>
        <p:spPr bwMode="auto">
          <a:xfrm>
            <a:off x="107950" y="4249638"/>
            <a:ext cx="2663825"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 typeface="Arial" charset="0"/>
              <a:buNone/>
            </a:pPr>
            <a:r>
              <a:rPr lang="fr-FR" altLang="fr-FR" sz="1200">
                <a:latin typeface="Arial" panose="020B0604020202020204" pitchFamily="34" charset="0"/>
                <a:cs typeface="Arial" panose="020B0604020202020204" pitchFamily="34" charset="0"/>
              </a:rPr>
              <a:t>L’utilisateur s’authentifie selon la méthode choisie par le serveur</a:t>
            </a:r>
          </a:p>
        </p:txBody>
      </p:sp>
      <p:pic>
        <p:nvPicPr>
          <p:cNvPr id="338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813" y="5097363"/>
            <a:ext cx="67627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809" name="Espace réservé du contenu 2"/>
          <p:cNvSpPr txBox="1">
            <a:spLocks/>
          </p:cNvSpPr>
          <p:nvPr/>
        </p:nvSpPr>
        <p:spPr bwMode="auto">
          <a:xfrm>
            <a:off x="6134100" y="5156100"/>
            <a:ext cx="26638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 typeface="Arial" charset="0"/>
              <a:buNone/>
            </a:pPr>
            <a:r>
              <a:rPr lang="fr-FR" altLang="fr-FR" sz="1200">
                <a:latin typeface="Arial" panose="020B0604020202020204" pitchFamily="34" charset="0"/>
                <a:cs typeface="Arial" panose="020B0604020202020204" pitchFamily="34" charset="0"/>
              </a:rPr>
              <a:t>Le serveur valide l’authentification (si elle est correcte) et autorise donc la connexion</a:t>
            </a:r>
          </a:p>
        </p:txBody>
      </p:sp>
      <p:pic>
        <p:nvPicPr>
          <p:cNvPr id="338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9550" y="5113238"/>
            <a:ext cx="92392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8" name="Connecteur droit avec flèche 27"/>
          <p:cNvCxnSpPr/>
          <p:nvPr/>
        </p:nvCxnSpPr>
        <p:spPr>
          <a:xfrm flipH="1" flipV="1">
            <a:off x="3973513" y="5595838"/>
            <a:ext cx="865187" cy="0"/>
          </a:xfrm>
          <a:prstGeom prst="straightConnector1">
            <a:avLst/>
          </a:prstGeom>
          <a:ln>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33812" name="Picture 111" descr="appl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8475" y="5156100"/>
            <a:ext cx="3841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3" name="Espace réservé du contenu 2"/>
          <p:cNvSpPr txBox="1">
            <a:spLocks/>
          </p:cNvSpPr>
          <p:nvPr/>
        </p:nvSpPr>
        <p:spPr bwMode="auto">
          <a:xfrm>
            <a:off x="4211638" y="2211288"/>
            <a:ext cx="4318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Font typeface="Arial" charset="0"/>
              <a:buNone/>
            </a:pPr>
            <a:r>
              <a:rPr lang="fr-FR" altLang="fr-FR" sz="2000" b="1">
                <a:sym typeface="Wingdings" pitchFamily="2" charset="2"/>
              </a:rPr>
              <a:t></a:t>
            </a:r>
            <a:endParaRPr lang="fr-FR" altLang="fr-FR" sz="2000" b="1"/>
          </a:p>
        </p:txBody>
      </p:sp>
      <p:sp>
        <p:nvSpPr>
          <p:cNvPr id="33814" name="Espace réservé du contenu 2"/>
          <p:cNvSpPr txBox="1">
            <a:spLocks/>
          </p:cNvSpPr>
          <p:nvPr/>
        </p:nvSpPr>
        <p:spPr bwMode="auto">
          <a:xfrm>
            <a:off x="4211638" y="3181250"/>
            <a:ext cx="43338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Font typeface="Arial" charset="0"/>
              <a:buNone/>
            </a:pPr>
            <a:r>
              <a:rPr lang="fr-FR" altLang="fr-FR" sz="2000" b="1" dirty="0">
                <a:sym typeface="Wingdings" pitchFamily="2" charset="2"/>
              </a:rPr>
              <a:t></a:t>
            </a:r>
            <a:endParaRPr lang="fr-FR" altLang="fr-FR" sz="2000" b="1" dirty="0"/>
          </a:p>
        </p:txBody>
      </p:sp>
      <p:sp>
        <p:nvSpPr>
          <p:cNvPr id="33815" name="Espace réservé du contenu 2"/>
          <p:cNvSpPr txBox="1">
            <a:spLocks/>
          </p:cNvSpPr>
          <p:nvPr/>
        </p:nvSpPr>
        <p:spPr bwMode="auto">
          <a:xfrm>
            <a:off x="4211638" y="4163913"/>
            <a:ext cx="43338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Font typeface="Arial" charset="0"/>
              <a:buNone/>
            </a:pPr>
            <a:r>
              <a:rPr lang="fr-FR" altLang="fr-FR" sz="2000" b="1" dirty="0">
                <a:sym typeface="Wingdings" pitchFamily="2" charset="2"/>
              </a:rPr>
              <a:t></a:t>
            </a:r>
            <a:endParaRPr lang="fr-FR" altLang="fr-FR" sz="2000" b="1" dirty="0"/>
          </a:p>
        </p:txBody>
      </p:sp>
      <p:sp>
        <p:nvSpPr>
          <p:cNvPr id="33816" name="Espace réservé du contenu 2"/>
          <p:cNvSpPr txBox="1">
            <a:spLocks/>
          </p:cNvSpPr>
          <p:nvPr/>
        </p:nvSpPr>
        <p:spPr bwMode="auto">
          <a:xfrm>
            <a:off x="4211638" y="5206900"/>
            <a:ext cx="43338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Font typeface="Arial" charset="0"/>
              <a:buNone/>
            </a:pPr>
            <a:r>
              <a:rPr lang="fr-FR" altLang="fr-FR" sz="2000" b="1" dirty="0">
                <a:sym typeface="Wingdings" pitchFamily="2" charset="2"/>
              </a:rPr>
              <a:t></a:t>
            </a:r>
            <a:endParaRPr lang="fr-FR" altLang="fr-FR" sz="2000" b="1" dirty="0"/>
          </a:p>
        </p:txBody>
      </p:sp>
      <p:sp>
        <p:nvSpPr>
          <p:cNvPr id="33817" name="Espace réservé du contenu 2"/>
          <p:cNvSpPr txBox="1">
            <a:spLocks/>
          </p:cNvSpPr>
          <p:nvPr/>
        </p:nvSpPr>
        <p:spPr bwMode="auto">
          <a:xfrm>
            <a:off x="3851275" y="3572321"/>
            <a:ext cx="11525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 typeface="Arial" charset="0"/>
              <a:buNone/>
            </a:pPr>
            <a:r>
              <a:rPr lang="fr-FR" altLang="fr-FR" sz="1600">
                <a:sym typeface="Wingdings" pitchFamily="2" charset="2"/>
              </a:rPr>
              <a:t>mdp = ?</a:t>
            </a:r>
            <a:endParaRPr lang="fr-FR" altLang="fr-FR" sz="1600"/>
          </a:p>
        </p:txBody>
      </p:sp>
      <p:sp>
        <p:nvSpPr>
          <p:cNvPr id="33818" name="Espace réservé du contenu 2"/>
          <p:cNvSpPr txBox="1">
            <a:spLocks/>
          </p:cNvSpPr>
          <p:nvPr/>
        </p:nvSpPr>
        <p:spPr bwMode="auto">
          <a:xfrm>
            <a:off x="3743325" y="4621113"/>
            <a:ext cx="13239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 typeface="Arial" charset="0"/>
              <a:buNone/>
            </a:pPr>
            <a:r>
              <a:rPr lang="fr-FR" altLang="fr-FR" sz="1600">
                <a:sym typeface="Wingdings" pitchFamily="2" charset="2"/>
              </a:rPr>
              <a:t>mdp = Afh7ù</a:t>
            </a:r>
            <a:endParaRPr lang="fr-FR" altLang="fr-FR" sz="1600"/>
          </a:p>
        </p:txBody>
      </p:sp>
      <p:sp>
        <p:nvSpPr>
          <p:cNvPr id="33819" name="Espace réservé du contenu 2"/>
          <p:cNvSpPr txBox="1">
            <a:spLocks/>
          </p:cNvSpPr>
          <p:nvPr/>
        </p:nvSpPr>
        <p:spPr bwMode="auto">
          <a:xfrm>
            <a:off x="-20638" y="6321698"/>
            <a:ext cx="2305051"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Font typeface="Arial" charset="0"/>
              <a:buNone/>
            </a:pPr>
            <a:r>
              <a:rPr lang="fr-FR" altLang="fr-FR" sz="1200" i="1" dirty="0" smtClean="0">
                <a:latin typeface="Arial" panose="020B0604020202020204" pitchFamily="34" charset="0"/>
                <a:cs typeface="Arial" panose="020B0604020202020204" pitchFamily="34" charset="0"/>
              </a:rPr>
              <a:t>Référence : </a:t>
            </a:r>
            <a:r>
              <a:rPr lang="fr-FR" altLang="fr-FR" sz="1200" i="1" dirty="0">
                <a:latin typeface="Arial" panose="020B0604020202020204" pitchFamily="34" charset="0"/>
                <a:cs typeface="Arial" panose="020B0604020202020204" pitchFamily="34" charset="0"/>
              </a:rPr>
              <a:t>CVE-2006-2369</a:t>
            </a:r>
          </a:p>
        </p:txBody>
      </p:sp>
      <p:pic>
        <p:nvPicPr>
          <p:cNvPr id="33820" name="Picture 36" descr="user casual m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9563" y="1556221"/>
            <a:ext cx="36512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21" name="Espace réservé du contenu 2"/>
          <p:cNvSpPr txBox="1">
            <a:spLocks/>
          </p:cNvSpPr>
          <p:nvPr/>
        </p:nvSpPr>
        <p:spPr bwMode="auto">
          <a:xfrm>
            <a:off x="7024688" y="1484784"/>
            <a:ext cx="2084387" cy="78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 typeface="Arial" charset="0"/>
              <a:buNone/>
            </a:pPr>
            <a:r>
              <a:rPr lang="fr-FR" altLang="fr-FR" sz="1200" dirty="0">
                <a:latin typeface="Arial" panose="020B0604020202020204" pitchFamily="34" charset="0"/>
                <a:cs typeface="Arial" panose="020B0604020202020204" pitchFamily="34" charset="0"/>
              </a:rPr>
              <a:t>Description du fonctionnement </a:t>
            </a:r>
            <a:r>
              <a:rPr lang="fr-FR" altLang="fr-FR" sz="1200" u="sng" dirty="0">
                <a:latin typeface="Arial" panose="020B0604020202020204" pitchFamily="34" charset="0"/>
                <a:cs typeface="Arial" panose="020B0604020202020204" pitchFamily="34" charset="0"/>
              </a:rPr>
              <a:t>normal</a:t>
            </a:r>
            <a:r>
              <a:rPr lang="fr-FR" altLang="fr-FR" sz="1200" dirty="0">
                <a:latin typeface="Arial" panose="020B0604020202020204" pitchFamily="34" charset="0"/>
                <a:cs typeface="Arial" panose="020B0604020202020204" pitchFamily="34" charset="0"/>
              </a:rPr>
              <a:t> de l’application</a:t>
            </a:r>
          </a:p>
        </p:txBody>
      </p:sp>
      <p:pic>
        <p:nvPicPr>
          <p:cNvPr id="33822" name="Picture 36" descr="user casual m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5263" y="2017613"/>
            <a:ext cx="36512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3" name="Picture 36" descr="user casual m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9550" y="3014563"/>
            <a:ext cx="36512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4" name="Picture 36" descr="user casual m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3994050"/>
            <a:ext cx="36512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5" name="Picture 36" descr="user casual m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5263" y="5048150"/>
            <a:ext cx="36512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61480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9"/>
          <p:cNvPicPr>
            <a:picLocks noChangeAspect="1" noChangeArrowheads="1"/>
          </p:cNvPicPr>
          <p:nvPr/>
        </p:nvPicPr>
        <p:blipFill>
          <a:blip r:embed="rId2">
            <a:extLst>
              <a:ext uri="{28A0092B-C50C-407E-A947-70E740481C1C}">
                <a14:useLocalDpi xmlns:a14="http://schemas.microsoft.com/office/drawing/2010/main" val="0"/>
              </a:ext>
            </a:extLst>
          </a:blip>
          <a:srcRect r="-534"/>
          <a:stretch>
            <a:fillRect/>
          </a:stretch>
        </p:blipFill>
        <p:spPr bwMode="auto">
          <a:xfrm>
            <a:off x="6659563" y="1719089"/>
            <a:ext cx="365125" cy="485775"/>
          </a:xfrm>
          <a:prstGeom prst="rect">
            <a:avLst/>
          </a:prstGeom>
          <a:noFill/>
          <a:ln>
            <a:noFill/>
          </a:ln>
          <a:effectLst/>
          <a:extLst>
            <a:ext uri="{909E8E84-426E-40DD-AFC4-6F175D3DCCD1}">
              <a14:hiddenFill xmlns:a14="http://schemas.microsoft.com/office/drawing/2010/main">
                <a:blipFill dpi="0" rotWithShape="0">
                  <a:blip/>
                  <a:srcRect r="-53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re 1"/>
          <p:cNvSpPr>
            <a:spLocks noGrp="1"/>
          </p:cNvSpPr>
          <p:nvPr>
            <p:ph type="title"/>
          </p:nvPr>
        </p:nvSpPr>
        <p:spPr/>
        <p:txBody>
          <a:bodyPr/>
          <a:lstStyle/>
          <a:p>
            <a:r>
              <a:rPr lang="fr-FR" altLang="fr-FR" dirty="0"/>
              <a:t>3. Notions de vulnérabilité, menace, attaque</a:t>
            </a:r>
            <a:endParaRPr lang="fr-FR" dirty="0"/>
          </a:p>
        </p:txBody>
      </p:sp>
      <p:sp>
        <p:nvSpPr>
          <p:cNvPr id="11" name="Espace réservé du texte 10"/>
          <p:cNvSpPr>
            <a:spLocks noGrp="1"/>
          </p:cNvSpPr>
          <p:nvPr>
            <p:ph type="body" sz="quarter" idx="10"/>
          </p:nvPr>
        </p:nvSpPr>
        <p:spPr/>
        <p:txBody>
          <a:bodyPr/>
          <a:lstStyle/>
          <a:p>
            <a:r>
              <a:rPr lang="fr-FR" dirty="0" smtClean="0"/>
              <a:t>f. Illustration de l’exploitation de la vulnérabilité présente dans l’application</a:t>
            </a:r>
            <a:endParaRPr lang="fr-FR" dirty="0"/>
          </a:p>
        </p:txBody>
      </p:sp>
      <p:sp>
        <p:nvSpPr>
          <p:cNvPr id="3" name="Espace réservé de la date 2"/>
          <p:cNvSpPr>
            <a:spLocks noGrp="1"/>
          </p:cNvSpPr>
          <p:nvPr>
            <p:ph type="dt" sz="half" idx="11"/>
          </p:nvPr>
        </p:nvSpPr>
        <p:spPr/>
        <p:txBody>
          <a:bodyPr/>
          <a:lstStyle/>
          <a:p>
            <a:fld id="{B920C029-1A43-4C38-AE58-33BA92FA642E}" type="datetime1">
              <a:rPr lang="fr-FR" smtClean="0"/>
              <a:pPr/>
              <a:t>16/02/2017</a:t>
            </a:fld>
            <a:endParaRPr lang="fr-FR" dirty="0"/>
          </a:p>
        </p:txBody>
      </p:sp>
      <p:sp>
        <p:nvSpPr>
          <p:cNvPr id="4" name="Espace réservé du pied de page 3"/>
          <p:cNvSpPr>
            <a:spLocks noGrp="1"/>
          </p:cNvSpPr>
          <p:nvPr>
            <p:ph type="ftr" sz="quarter" idx="12"/>
          </p:nvPr>
        </p:nvSpPr>
        <p:spPr/>
        <p:txBody>
          <a:bodyPr/>
          <a:lstStyle/>
          <a:p>
            <a:r>
              <a:rPr lang="fr-FR" smtClean="0"/>
              <a:t>Sensibilisation et initiation à la cybersécurité</a:t>
            </a:r>
            <a:endParaRPr lang="fr-FR"/>
          </a:p>
        </p:txBody>
      </p:sp>
      <p:pic>
        <p:nvPicPr>
          <p:cNvPr id="348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9688" y="1839491"/>
            <a:ext cx="67627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1828379"/>
            <a:ext cx="92392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Connecteur droit avec flèche 5"/>
          <p:cNvCxnSpPr/>
          <p:nvPr/>
        </p:nvCxnSpPr>
        <p:spPr>
          <a:xfrm flipV="1">
            <a:off x="3995738" y="1862387"/>
            <a:ext cx="863600" cy="0"/>
          </a:xfrm>
          <a:prstGeom prst="straightConnector1">
            <a:avLst/>
          </a:prstGeom>
          <a:ln>
            <a:solidFill>
              <a:srgbClr val="922B3C"/>
            </a:solidFill>
            <a:tailEnd type="triangle" w="lg" len="lg"/>
          </a:ln>
        </p:spPr>
        <p:style>
          <a:lnRef idx="1">
            <a:schemeClr val="accent1"/>
          </a:lnRef>
          <a:fillRef idx="0">
            <a:schemeClr val="accent1"/>
          </a:fillRef>
          <a:effectRef idx="0">
            <a:schemeClr val="accent1"/>
          </a:effectRef>
          <a:fontRef idx="minor">
            <a:schemeClr val="tx1"/>
          </a:fontRef>
        </p:style>
      </p:cxnSp>
      <p:sp>
        <p:nvSpPr>
          <p:cNvPr id="34823" name="Espace réservé du contenu 2"/>
          <p:cNvSpPr txBox="1">
            <a:spLocks/>
          </p:cNvSpPr>
          <p:nvPr/>
        </p:nvSpPr>
        <p:spPr bwMode="auto">
          <a:xfrm>
            <a:off x="107950" y="1884810"/>
            <a:ext cx="26638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Font typeface="Arial" charset="0"/>
              <a:buNone/>
            </a:pPr>
            <a:r>
              <a:rPr lang="fr-FR" altLang="fr-FR" sz="1200" dirty="0">
                <a:latin typeface="Arial" panose="020B0604020202020204" pitchFamily="34" charset="0"/>
                <a:cs typeface="Arial" panose="020B0604020202020204" pitchFamily="34" charset="0"/>
              </a:rPr>
              <a:t>L’attaquant effectue une demande de connexion au serveur depuis son PC client</a:t>
            </a:r>
          </a:p>
        </p:txBody>
      </p:sp>
      <p:pic>
        <p:nvPicPr>
          <p:cNvPr id="348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6038" y="2844379"/>
            <a:ext cx="67627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5" name="Picture 219" descr="exec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4175" y="2691979"/>
            <a:ext cx="5111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Espace réservé du contenu 2"/>
          <p:cNvSpPr txBox="1">
            <a:spLocks/>
          </p:cNvSpPr>
          <p:nvPr/>
        </p:nvSpPr>
        <p:spPr bwMode="auto">
          <a:xfrm>
            <a:off x="6012160" y="2720158"/>
            <a:ext cx="3024336" cy="1124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Font typeface="Arial" charset="0"/>
              <a:buNone/>
            </a:pPr>
            <a:r>
              <a:rPr lang="fr-FR" altLang="fr-FR" sz="1200" dirty="0">
                <a:latin typeface="Arial" panose="020B0604020202020204" pitchFamily="34" charset="0"/>
                <a:cs typeface="Arial" panose="020B0604020202020204" pitchFamily="34" charset="0"/>
              </a:rPr>
              <a:t>Le serveur détermine le mode d’authentification (</a:t>
            </a:r>
            <a:r>
              <a:rPr lang="fr-FR" altLang="fr-FR" sz="1200" i="1" dirty="0">
                <a:latin typeface="Arial" panose="020B0604020202020204" pitchFamily="34" charset="0"/>
                <a:cs typeface="Arial" panose="020B0604020202020204" pitchFamily="34" charset="0"/>
              </a:rPr>
              <a:t>aucune authentification, mot de passe, certificat</a:t>
            </a:r>
            <a:r>
              <a:rPr lang="fr-FR" altLang="fr-FR" sz="1200" dirty="0">
                <a:latin typeface="Arial" panose="020B0604020202020204" pitchFamily="34" charset="0"/>
                <a:cs typeface="Arial" panose="020B0604020202020204" pitchFamily="34" charset="0"/>
              </a:rPr>
              <a:t>, etc.) et envoie cette demande d’authentification à l’utilisateur demandeur</a:t>
            </a:r>
          </a:p>
        </p:txBody>
      </p:sp>
      <p:pic>
        <p:nvPicPr>
          <p:cNvPr id="348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2858666"/>
            <a:ext cx="92392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Connecteur droit avec flèche 19"/>
          <p:cNvCxnSpPr/>
          <p:nvPr/>
        </p:nvCxnSpPr>
        <p:spPr>
          <a:xfrm flipH="1" flipV="1">
            <a:off x="3995738" y="3342854"/>
            <a:ext cx="863600" cy="0"/>
          </a:xfrm>
          <a:prstGeom prst="straightConnector1">
            <a:avLst/>
          </a:prstGeom>
          <a:ln>
            <a:solidFill>
              <a:srgbClr val="922B3C"/>
            </a:solidFill>
            <a:tailEnd type="triangle" w="lg" len="lg"/>
          </a:ln>
        </p:spPr>
        <p:style>
          <a:lnRef idx="1">
            <a:schemeClr val="accent1"/>
          </a:lnRef>
          <a:fillRef idx="0">
            <a:schemeClr val="accent1"/>
          </a:fillRef>
          <a:effectRef idx="0">
            <a:schemeClr val="accent1"/>
          </a:effectRef>
          <a:fontRef idx="minor">
            <a:schemeClr val="tx1"/>
          </a:fontRef>
        </p:style>
      </p:cxnSp>
      <p:pic>
        <p:nvPicPr>
          <p:cNvPr id="348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9688" y="3855616"/>
            <a:ext cx="67627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3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3844504"/>
            <a:ext cx="92392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3" name="Connecteur droit avec flèche 22"/>
          <p:cNvCxnSpPr/>
          <p:nvPr/>
        </p:nvCxnSpPr>
        <p:spPr>
          <a:xfrm flipV="1">
            <a:off x="3995738" y="4317579"/>
            <a:ext cx="863600" cy="0"/>
          </a:xfrm>
          <a:prstGeom prst="straightConnector1">
            <a:avLst/>
          </a:prstGeom>
          <a:ln>
            <a:solidFill>
              <a:srgbClr val="922B3C"/>
            </a:solidFill>
            <a:tailEnd type="triangle" w="lg" len="lg"/>
          </a:ln>
        </p:spPr>
        <p:style>
          <a:lnRef idx="1">
            <a:schemeClr val="accent1"/>
          </a:lnRef>
          <a:fillRef idx="0">
            <a:schemeClr val="accent1"/>
          </a:fillRef>
          <a:effectRef idx="0">
            <a:schemeClr val="accent1"/>
          </a:effectRef>
          <a:fontRef idx="minor">
            <a:schemeClr val="tx1"/>
          </a:fontRef>
        </p:style>
      </p:cxnSp>
      <p:sp>
        <p:nvSpPr>
          <p:cNvPr id="34832" name="Espace réservé du contenu 2"/>
          <p:cNvSpPr txBox="1">
            <a:spLocks/>
          </p:cNvSpPr>
          <p:nvPr/>
        </p:nvSpPr>
        <p:spPr bwMode="auto">
          <a:xfrm>
            <a:off x="107950" y="3765030"/>
            <a:ext cx="2663825"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Font typeface="Arial" charset="0"/>
              <a:buNone/>
            </a:pPr>
            <a:r>
              <a:rPr lang="fr-FR" altLang="fr-FR" sz="1200" dirty="0">
                <a:latin typeface="Arial" panose="020B0604020202020204" pitchFamily="34" charset="0"/>
                <a:cs typeface="Arial" panose="020B0604020202020204" pitchFamily="34" charset="0"/>
              </a:rPr>
              <a:t>L’attaquant choisit de s’authentifier avec le mécanisme de son choix, et non pas avec le mécanisme choisi par le serveur. Ici il choisit la méthode « pas d’authentification »</a:t>
            </a:r>
          </a:p>
        </p:txBody>
      </p:sp>
      <p:pic>
        <p:nvPicPr>
          <p:cNvPr id="348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3" y="4857329"/>
            <a:ext cx="67627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34" name="Espace réservé du contenu 2"/>
          <p:cNvSpPr txBox="1">
            <a:spLocks/>
          </p:cNvSpPr>
          <p:nvPr/>
        </p:nvSpPr>
        <p:spPr bwMode="auto">
          <a:xfrm>
            <a:off x="6210190" y="4948376"/>
            <a:ext cx="2970322" cy="1048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Font typeface="Arial" charset="0"/>
              <a:buNone/>
            </a:pPr>
            <a:r>
              <a:rPr lang="fr-FR" altLang="fr-FR" sz="1200" dirty="0">
                <a:latin typeface="Arial" panose="020B0604020202020204" pitchFamily="34" charset="0"/>
                <a:cs typeface="Arial" panose="020B0604020202020204" pitchFamily="34" charset="0"/>
              </a:rPr>
              <a:t>Le serveur valide l’authentification (car elle est valide i.e. aucune authentification est une méthode valide) et autorise donc la </a:t>
            </a:r>
            <a:r>
              <a:rPr lang="fr-FR" altLang="fr-FR" sz="1200" dirty="0" smtClean="0">
                <a:latin typeface="Arial" panose="020B0604020202020204" pitchFamily="34" charset="0"/>
                <a:cs typeface="Arial" panose="020B0604020202020204" pitchFamily="34" charset="0"/>
              </a:rPr>
              <a:t>connexion</a:t>
            </a:r>
          </a:p>
          <a:p>
            <a:pPr algn="r" eaLnBrk="1" hangingPunct="1">
              <a:buNone/>
            </a:pPr>
            <a:r>
              <a:rPr lang="fr-FR" altLang="fr-FR" sz="1000" i="1" dirty="0">
                <a:latin typeface="Arial" panose="020B0604020202020204" pitchFamily="34" charset="0"/>
                <a:cs typeface="Arial" panose="020B0604020202020204" pitchFamily="34" charset="0"/>
              </a:rPr>
              <a:t>Référence : </a:t>
            </a:r>
            <a:r>
              <a:rPr lang="fr-FR" altLang="fr-FR" sz="1000" i="1" dirty="0" smtClean="0">
                <a:latin typeface="Arial" panose="020B0604020202020204" pitchFamily="34" charset="0"/>
                <a:cs typeface="Arial" panose="020B0604020202020204" pitchFamily="34" charset="0"/>
              </a:rPr>
              <a:t>CVE-2006-2369</a:t>
            </a:r>
            <a:endParaRPr lang="fr-FR" altLang="fr-FR" sz="1000" i="1" dirty="0">
              <a:latin typeface="Arial" panose="020B0604020202020204" pitchFamily="34" charset="0"/>
              <a:cs typeface="Arial" panose="020B0604020202020204" pitchFamily="34" charset="0"/>
            </a:endParaRPr>
          </a:p>
        </p:txBody>
      </p:sp>
      <p:pic>
        <p:nvPicPr>
          <p:cNvPr id="348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9550" y="4873204"/>
            <a:ext cx="92392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8" name="Connecteur droit avec flèche 27"/>
          <p:cNvCxnSpPr/>
          <p:nvPr/>
        </p:nvCxnSpPr>
        <p:spPr>
          <a:xfrm flipH="1" flipV="1">
            <a:off x="3973513" y="5355804"/>
            <a:ext cx="865187" cy="0"/>
          </a:xfrm>
          <a:prstGeom prst="straightConnector1">
            <a:avLst/>
          </a:prstGeom>
          <a:ln>
            <a:solidFill>
              <a:srgbClr val="922B3C"/>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34837" name="Picture 111" descr="appl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8475" y="4916066"/>
            <a:ext cx="3841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8" name="Espace réservé du contenu 2"/>
          <p:cNvSpPr txBox="1">
            <a:spLocks/>
          </p:cNvSpPr>
          <p:nvPr/>
        </p:nvSpPr>
        <p:spPr bwMode="auto">
          <a:xfrm>
            <a:off x="4211638" y="1971254"/>
            <a:ext cx="4318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Font typeface="Arial" charset="0"/>
              <a:buNone/>
            </a:pPr>
            <a:r>
              <a:rPr lang="fr-FR" altLang="fr-FR" sz="2000" b="1">
                <a:sym typeface="Wingdings" pitchFamily="2" charset="2"/>
              </a:rPr>
              <a:t></a:t>
            </a:r>
            <a:endParaRPr lang="fr-FR" altLang="fr-FR" sz="2000" b="1"/>
          </a:p>
        </p:txBody>
      </p:sp>
      <p:sp>
        <p:nvSpPr>
          <p:cNvPr id="34839" name="Espace réservé du contenu 2"/>
          <p:cNvSpPr txBox="1">
            <a:spLocks/>
          </p:cNvSpPr>
          <p:nvPr/>
        </p:nvSpPr>
        <p:spPr bwMode="auto">
          <a:xfrm>
            <a:off x="4211638" y="2947566"/>
            <a:ext cx="43338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Font typeface="Arial" charset="0"/>
              <a:buNone/>
            </a:pPr>
            <a:r>
              <a:rPr lang="fr-FR" altLang="fr-FR" sz="2000" b="1">
                <a:sym typeface="Wingdings" pitchFamily="2" charset="2"/>
              </a:rPr>
              <a:t></a:t>
            </a:r>
            <a:endParaRPr lang="fr-FR" altLang="fr-FR" sz="2000" b="1"/>
          </a:p>
        </p:txBody>
      </p:sp>
      <p:sp>
        <p:nvSpPr>
          <p:cNvPr id="34840" name="Espace réservé du contenu 2"/>
          <p:cNvSpPr txBox="1">
            <a:spLocks/>
          </p:cNvSpPr>
          <p:nvPr/>
        </p:nvSpPr>
        <p:spPr bwMode="auto">
          <a:xfrm>
            <a:off x="4211638" y="3923879"/>
            <a:ext cx="43338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Font typeface="Arial" charset="0"/>
              <a:buNone/>
            </a:pPr>
            <a:r>
              <a:rPr lang="fr-FR" altLang="fr-FR" sz="2000" b="1">
                <a:sym typeface="Wingdings" pitchFamily="2" charset="2"/>
              </a:rPr>
              <a:t></a:t>
            </a:r>
            <a:endParaRPr lang="fr-FR" altLang="fr-FR" sz="2000" b="1"/>
          </a:p>
        </p:txBody>
      </p:sp>
      <p:sp>
        <p:nvSpPr>
          <p:cNvPr id="34841" name="Espace réservé du contenu 2"/>
          <p:cNvSpPr txBox="1">
            <a:spLocks/>
          </p:cNvSpPr>
          <p:nvPr/>
        </p:nvSpPr>
        <p:spPr bwMode="auto">
          <a:xfrm>
            <a:off x="4211638" y="4966866"/>
            <a:ext cx="43338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Font typeface="Arial" charset="0"/>
              <a:buNone/>
            </a:pPr>
            <a:r>
              <a:rPr lang="fr-FR" altLang="fr-FR" sz="2000" b="1">
                <a:sym typeface="Wingdings" pitchFamily="2" charset="2"/>
              </a:rPr>
              <a:t></a:t>
            </a:r>
            <a:endParaRPr lang="fr-FR" altLang="fr-FR" sz="2000" b="1"/>
          </a:p>
        </p:txBody>
      </p:sp>
      <p:sp>
        <p:nvSpPr>
          <p:cNvPr id="34842" name="Espace réservé du contenu 2"/>
          <p:cNvSpPr txBox="1">
            <a:spLocks/>
          </p:cNvSpPr>
          <p:nvPr/>
        </p:nvSpPr>
        <p:spPr bwMode="auto">
          <a:xfrm>
            <a:off x="3851275" y="3388891"/>
            <a:ext cx="11525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 typeface="Arial" charset="0"/>
              <a:buNone/>
            </a:pPr>
            <a:r>
              <a:rPr lang="fr-FR" altLang="fr-FR" sz="1400" dirty="0" err="1">
                <a:latin typeface="Arial" panose="020B0604020202020204" pitchFamily="34" charset="0"/>
                <a:cs typeface="Arial" panose="020B0604020202020204" pitchFamily="34" charset="0"/>
                <a:sym typeface="Wingdings" pitchFamily="2" charset="2"/>
              </a:rPr>
              <a:t>mdp</a:t>
            </a:r>
            <a:r>
              <a:rPr lang="fr-FR" altLang="fr-FR" sz="1400" dirty="0">
                <a:latin typeface="Arial" panose="020B0604020202020204" pitchFamily="34" charset="0"/>
                <a:cs typeface="Arial" panose="020B0604020202020204" pitchFamily="34" charset="0"/>
                <a:sym typeface="Wingdings" pitchFamily="2" charset="2"/>
              </a:rPr>
              <a:t> = ?</a:t>
            </a:r>
            <a:endParaRPr lang="fr-FR" altLang="fr-FR" sz="1400" dirty="0">
              <a:latin typeface="Arial" panose="020B0604020202020204" pitchFamily="34" charset="0"/>
              <a:cs typeface="Arial" panose="020B0604020202020204" pitchFamily="34" charset="0"/>
            </a:endParaRPr>
          </a:p>
        </p:txBody>
      </p:sp>
      <p:sp>
        <p:nvSpPr>
          <p:cNvPr id="34843" name="Espace réservé du contenu 2"/>
          <p:cNvSpPr txBox="1">
            <a:spLocks/>
          </p:cNvSpPr>
          <p:nvPr/>
        </p:nvSpPr>
        <p:spPr bwMode="auto">
          <a:xfrm>
            <a:off x="3673475" y="4381079"/>
            <a:ext cx="145256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 typeface="Arial" charset="0"/>
              <a:buNone/>
            </a:pPr>
            <a:r>
              <a:rPr lang="fr-FR" altLang="fr-FR" sz="1200" dirty="0" err="1">
                <a:latin typeface="Arial" panose="020B0604020202020204" pitchFamily="34" charset="0"/>
                <a:cs typeface="Arial" panose="020B0604020202020204" pitchFamily="34" charset="0"/>
                <a:sym typeface="Wingdings" pitchFamily="2" charset="2"/>
              </a:rPr>
              <a:t>authent</a:t>
            </a:r>
            <a:r>
              <a:rPr lang="fr-FR" altLang="fr-FR" sz="1200" dirty="0">
                <a:latin typeface="Arial" panose="020B0604020202020204" pitchFamily="34" charset="0"/>
                <a:cs typeface="Arial" panose="020B0604020202020204" pitchFamily="34" charset="0"/>
                <a:sym typeface="Wingdings" pitchFamily="2" charset="2"/>
              </a:rPr>
              <a:t> = NON</a:t>
            </a:r>
            <a:endParaRPr lang="fr-FR" altLang="fr-FR" sz="1200" dirty="0">
              <a:latin typeface="Arial" panose="020B0604020202020204" pitchFamily="34" charset="0"/>
              <a:cs typeface="Arial" panose="020B0604020202020204" pitchFamily="34" charset="0"/>
            </a:endParaRPr>
          </a:p>
        </p:txBody>
      </p:sp>
      <p:sp>
        <p:nvSpPr>
          <p:cNvPr id="34845" name="Espace réservé du contenu 2"/>
          <p:cNvSpPr txBox="1">
            <a:spLocks/>
          </p:cNvSpPr>
          <p:nvPr/>
        </p:nvSpPr>
        <p:spPr bwMode="auto">
          <a:xfrm>
            <a:off x="7024688" y="1622252"/>
            <a:ext cx="2084387" cy="7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 typeface="Arial" charset="0"/>
              <a:buNone/>
            </a:pPr>
            <a:r>
              <a:rPr lang="fr-FR" altLang="fr-FR" sz="1200" dirty="0">
                <a:latin typeface="Arial" panose="020B0604020202020204" pitchFamily="34" charset="0"/>
                <a:cs typeface="Arial" panose="020B0604020202020204" pitchFamily="34" charset="0"/>
              </a:rPr>
              <a:t>Description du fonctionnement </a:t>
            </a:r>
            <a:r>
              <a:rPr lang="fr-FR" altLang="fr-FR" sz="1200" u="sng" dirty="0">
                <a:latin typeface="Arial" panose="020B0604020202020204" pitchFamily="34" charset="0"/>
                <a:cs typeface="Arial" panose="020B0604020202020204" pitchFamily="34" charset="0"/>
              </a:rPr>
              <a:t>modifié</a:t>
            </a:r>
            <a:r>
              <a:rPr lang="fr-FR" altLang="fr-FR" sz="1200" dirty="0">
                <a:latin typeface="Arial" panose="020B0604020202020204" pitchFamily="34" charset="0"/>
                <a:cs typeface="Arial" panose="020B0604020202020204" pitchFamily="34" charset="0"/>
              </a:rPr>
              <a:t> par un attaquant</a:t>
            </a:r>
          </a:p>
        </p:txBody>
      </p:sp>
      <p:pic>
        <p:nvPicPr>
          <p:cNvPr id="34846" name="Picture 83" descr="Warni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35711" y="4466645"/>
            <a:ext cx="538133" cy="538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Espace réservé du contenu 2"/>
          <p:cNvSpPr txBox="1">
            <a:spLocks/>
          </p:cNvSpPr>
          <p:nvPr/>
        </p:nvSpPr>
        <p:spPr>
          <a:xfrm>
            <a:off x="58737" y="6071394"/>
            <a:ext cx="9050338" cy="513556"/>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fontAlgn="auto">
              <a:spcAft>
                <a:spcPts val="0"/>
              </a:spcAft>
              <a:buFont typeface="Arial" panose="020B0604020202020204" pitchFamily="34" charset="0"/>
              <a:buNone/>
              <a:defRPr/>
            </a:pPr>
            <a:r>
              <a:rPr lang="fr-FR" sz="1200" dirty="0" smtClean="0">
                <a:latin typeface="Arial" panose="020B0604020202020204" pitchFamily="34" charset="0"/>
                <a:cs typeface="Arial" panose="020B0604020202020204" pitchFamily="34" charset="0"/>
              </a:rPr>
              <a:t>La vulnérabilité se situe ici : le serveur ne vérifie pas que le type d’authentification retourné par le client correspond à celui demandé. A la place, il vérifie simplement que l’authentification est correcte (et « </a:t>
            </a:r>
            <a:r>
              <a:rPr lang="fr-FR" sz="1200" dirty="0" err="1" smtClean="0">
                <a:latin typeface="Arial" panose="020B0604020202020204" pitchFamily="34" charset="0"/>
                <a:cs typeface="Arial" panose="020B0604020202020204" pitchFamily="34" charset="0"/>
              </a:rPr>
              <a:t>authent</a:t>
            </a:r>
            <a:r>
              <a:rPr lang="fr-FR" sz="1200" dirty="0" smtClean="0">
                <a:latin typeface="Arial" panose="020B0604020202020204" pitchFamily="34" charset="0"/>
                <a:cs typeface="Arial" panose="020B0604020202020204" pitchFamily="34" charset="0"/>
              </a:rPr>
              <a:t> = NON » est effectivement une authentification qui est toujours correcte)</a:t>
            </a:r>
          </a:p>
        </p:txBody>
      </p:sp>
      <p:cxnSp>
        <p:nvCxnSpPr>
          <p:cNvPr id="42" name="Connecteur droit avec flèche 41"/>
          <p:cNvCxnSpPr>
            <a:endCxn id="34837" idx="2"/>
          </p:cNvCxnSpPr>
          <p:nvPr/>
        </p:nvCxnSpPr>
        <p:spPr>
          <a:xfrm flipH="1">
            <a:off x="5770563" y="5205190"/>
            <a:ext cx="493714" cy="95051"/>
          </a:xfrm>
          <a:prstGeom prst="straightConnector1">
            <a:avLst/>
          </a:prstGeom>
          <a:ln>
            <a:solidFill>
              <a:srgbClr val="922B3C"/>
            </a:solidFill>
            <a:tailEnd type="arrow"/>
          </a:ln>
        </p:spPr>
        <p:style>
          <a:lnRef idx="1">
            <a:schemeClr val="accent1"/>
          </a:lnRef>
          <a:fillRef idx="0">
            <a:schemeClr val="accent1"/>
          </a:fillRef>
          <a:effectRef idx="0">
            <a:schemeClr val="accent1"/>
          </a:effectRef>
          <a:fontRef idx="minor">
            <a:schemeClr val="tx1"/>
          </a:fontRef>
        </p:style>
      </p:cxnSp>
      <p:pic>
        <p:nvPicPr>
          <p:cNvPr id="34849" name="Picture 39"/>
          <p:cNvPicPr>
            <a:picLocks noChangeAspect="1" noChangeArrowheads="1"/>
          </p:cNvPicPr>
          <p:nvPr/>
        </p:nvPicPr>
        <p:blipFill>
          <a:blip r:embed="rId2">
            <a:extLst>
              <a:ext uri="{28A0092B-C50C-407E-A947-70E740481C1C}">
                <a14:useLocalDpi xmlns:a14="http://schemas.microsoft.com/office/drawing/2010/main" val="0"/>
              </a:ext>
            </a:extLst>
          </a:blip>
          <a:srcRect r="-534"/>
          <a:stretch>
            <a:fillRect/>
          </a:stretch>
        </p:blipFill>
        <p:spPr bwMode="auto">
          <a:xfrm>
            <a:off x="2771775" y="1772816"/>
            <a:ext cx="365125" cy="485775"/>
          </a:xfrm>
          <a:prstGeom prst="rect">
            <a:avLst/>
          </a:prstGeom>
          <a:noFill/>
          <a:ln>
            <a:noFill/>
          </a:ln>
          <a:effectLst/>
          <a:extLst>
            <a:ext uri="{909E8E84-426E-40DD-AFC4-6F175D3DCCD1}">
              <a14:hiddenFill xmlns:a14="http://schemas.microsoft.com/office/drawing/2010/main">
                <a:blipFill dpi="0" rotWithShape="0">
                  <a:blip/>
                  <a:srcRect r="-53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50" name="Picture 39"/>
          <p:cNvPicPr>
            <a:picLocks noChangeAspect="1" noChangeArrowheads="1"/>
          </p:cNvPicPr>
          <p:nvPr/>
        </p:nvPicPr>
        <p:blipFill>
          <a:blip r:embed="rId2">
            <a:extLst>
              <a:ext uri="{28A0092B-C50C-407E-A947-70E740481C1C}">
                <a14:useLocalDpi xmlns:a14="http://schemas.microsoft.com/office/drawing/2010/main" val="0"/>
              </a:ext>
            </a:extLst>
          </a:blip>
          <a:srcRect r="-534"/>
          <a:stretch>
            <a:fillRect/>
          </a:stretch>
        </p:blipFill>
        <p:spPr bwMode="auto">
          <a:xfrm>
            <a:off x="2771775" y="2825329"/>
            <a:ext cx="365125" cy="485775"/>
          </a:xfrm>
          <a:prstGeom prst="rect">
            <a:avLst/>
          </a:prstGeom>
          <a:noFill/>
          <a:ln>
            <a:noFill/>
          </a:ln>
          <a:effectLst/>
          <a:extLst>
            <a:ext uri="{909E8E84-426E-40DD-AFC4-6F175D3DCCD1}">
              <a14:hiddenFill xmlns:a14="http://schemas.microsoft.com/office/drawing/2010/main">
                <a:blipFill dpi="0" rotWithShape="0">
                  <a:blip/>
                  <a:srcRect r="-53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51" name="Picture 39"/>
          <p:cNvPicPr>
            <a:picLocks noChangeAspect="1" noChangeArrowheads="1"/>
          </p:cNvPicPr>
          <p:nvPr/>
        </p:nvPicPr>
        <p:blipFill>
          <a:blip r:embed="rId2">
            <a:extLst>
              <a:ext uri="{28A0092B-C50C-407E-A947-70E740481C1C}">
                <a14:useLocalDpi xmlns:a14="http://schemas.microsoft.com/office/drawing/2010/main" val="0"/>
              </a:ext>
            </a:extLst>
          </a:blip>
          <a:srcRect r="-534"/>
          <a:stretch>
            <a:fillRect/>
          </a:stretch>
        </p:blipFill>
        <p:spPr bwMode="auto">
          <a:xfrm>
            <a:off x="2771775" y="3787354"/>
            <a:ext cx="365125" cy="485775"/>
          </a:xfrm>
          <a:prstGeom prst="rect">
            <a:avLst/>
          </a:prstGeom>
          <a:noFill/>
          <a:ln>
            <a:noFill/>
          </a:ln>
          <a:effectLst/>
          <a:extLst>
            <a:ext uri="{909E8E84-426E-40DD-AFC4-6F175D3DCCD1}">
              <a14:hiddenFill xmlns:a14="http://schemas.microsoft.com/office/drawing/2010/main">
                <a:blipFill dpi="0" rotWithShape="0">
                  <a:blip/>
                  <a:srcRect r="-53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52" name="Picture 39"/>
          <p:cNvPicPr>
            <a:picLocks noChangeAspect="1" noChangeArrowheads="1"/>
          </p:cNvPicPr>
          <p:nvPr/>
        </p:nvPicPr>
        <p:blipFill>
          <a:blip r:embed="rId2">
            <a:extLst>
              <a:ext uri="{28A0092B-C50C-407E-A947-70E740481C1C}">
                <a14:useLocalDpi xmlns:a14="http://schemas.microsoft.com/office/drawing/2010/main" val="0"/>
              </a:ext>
            </a:extLst>
          </a:blip>
          <a:srcRect r="-534"/>
          <a:stretch>
            <a:fillRect/>
          </a:stretch>
        </p:blipFill>
        <p:spPr bwMode="auto">
          <a:xfrm>
            <a:off x="2741613" y="4793829"/>
            <a:ext cx="365125" cy="485775"/>
          </a:xfrm>
          <a:prstGeom prst="rect">
            <a:avLst/>
          </a:prstGeom>
          <a:noFill/>
          <a:ln>
            <a:noFill/>
          </a:ln>
          <a:effectLst/>
          <a:extLst>
            <a:ext uri="{909E8E84-426E-40DD-AFC4-6F175D3DCCD1}">
              <a14:hiddenFill xmlns:a14="http://schemas.microsoft.com/office/drawing/2010/main">
                <a:blipFill dpi="0" rotWithShape="0">
                  <a:blip/>
                  <a:srcRect r="-53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865840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9" name="Titre 8"/>
          <p:cNvSpPr>
            <a:spLocks noGrp="1"/>
          </p:cNvSpPr>
          <p:nvPr>
            <p:ph type="title"/>
          </p:nvPr>
        </p:nvSpPr>
        <p:spPr/>
        <p:txBody>
          <a:bodyPr/>
          <a:lstStyle/>
          <a:p>
            <a:r>
              <a:rPr lang="fr-FR" dirty="0" smtClean="0"/>
              <a:t>4. Panorama de quelques menaces</a:t>
            </a:r>
            <a:endParaRPr lang="fr-FR" dirty="0"/>
          </a:p>
        </p:txBody>
      </p:sp>
      <p:sp>
        <p:nvSpPr>
          <p:cNvPr id="10" name="Espace réservé du texte 9"/>
          <p:cNvSpPr>
            <a:spLocks noGrp="1"/>
          </p:cNvSpPr>
          <p:nvPr>
            <p:ph type="body" sz="quarter" idx="13"/>
          </p:nvPr>
        </p:nvSpPr>
        <p:spPr>
          <a:xfrm>
            <a:off x="468313" y="3716338"/>
            <a:ext cx="8207375" cy="2664990"/>
          </a:xfrm>
        </p:spPr>
        <p:txBody>
          <a:bodyPr>
            <a:normAutofit fontScale="77500" lnSpcReduction="20000"/>
          </a:bodyPr>
          <a:lstStyle/>
          <a:p>
            <a:pPr marL="457200" indent="-457200" algn="l" eaLnBrk="1" fontAlgn="ctr" hangingPunct="1">
              <a:spcAft>
                <a:spcPts val="0"/>
              </a:spcAft>
              <a:buFont typeface="+mj-lt"/>
              <a:buAutoNum type="alphaLcParenR"/>
              <a:defRPr/>
            </a:pPr>
            <a:r>
              <a:rPr lang="fr-FR" dirty="0" smtClean="0"/>
              <a:t>Les sources potentielles </a:t>
            </a:r>
            <a:r>
              <a:rPr lang="fr-FR" dirty="0"/>
              <a:t>de menaces</a:t>
            </a:r>
          </a:p>
          <a:p>
            <a:pPr marL="457200" indent="-457200" algn="l" eaLnBrk="1" fontAlgn="ctr" hangingPunct="1">
              <a:spcAft>
                <a:spcPts val="0"/>
              </a:spcAft>
              <a:buFont typeface="+mj-lt"/>
              <a:buAutoNum type="alphaLcParenR"/>
              <a:defRPr/>
            </a:pPr>
            <a:r>
              <a:rPr lang="fr-FR" dirty="0"/>
              <a:t>Panorama de quelques menaces</a:t>
            </a:r>
          </a:p>
          <a:p>
            <a:pPr marL="457200" indent="-457200" algn="l" eaLnBrk="1" fontAlgn="ctr" hangingPunct="1">
              <a:spcAft>
                <a:spcPts val="0"/>
              </a:spcAft>
              <a:buFont typeface="+mj-lt"/>
              <a:buAutoNum type="alphaLcParenR"/>
              <a:defRPr/>
            </a:pPr>
            <a:r>
              <a:rPr lang="fr-FR" dirty="0" smtClean="0"/>
              <a:t>Hameçonnage &amp; ingénierie sociale</a:t>
            </a:r>
          </a:p>
          <a:p>
            <a:pPr marL="457200" indent="-457200" algn="l" eaLnBrk="1" fontAlgn="ctr" hangingPunct="1">
              <a:spcAft>
                <a:spcPts val="0"/>
              </a:spcAft>
              <a:buFont typeface="+mj-lt"/>
              <a:buAutoNum type="alphaLcParenR"/>
              <a:defRPr/>
            </a:pPr>
            <a:r>
              <a:rPr lang="fr-FR" dirty="0" smtClean="0"/>
              <a:t>Déroulement d’une attaque avancée</a:t>
            </a:r>
          </a:p>
          <a:p>
            <a:pPr marL="457200" indent="-457200" algn="l" eaLnBrk="1" fontAlgn="ctr" hangingPunct="1">
              <a:spcAft>
                <a:spcPts val="0"/>
              </a:spcAft>
              <a:buFont typeface="+mj-lt"/>
              <a:buAutoNum type="alphaLcParenR"/>
              <a:defRPr/>
            </a:pPr>
            <a:r>
              <a:rPr lang="fr-FR" dirty="0" smtClean="0"/>
              <a:t>Violation d’accès non-autorisé</a:t>
            </a:r>
          </a:p>
          <a:p>
            <a:pPr marL="457200" indent="-457200" algn="l" eaLnBrk="1" fontAlgn="ctr" hangingPunct="1">
              <a:spcAft>
                <a:spcPts val="0"/>
              </a:spcAft>
              <a:buFont typeface="+mj-lt"/>
              <a:buAutoNum type="alphaLcParenR"/>
              <a:defRPr/>
            </a:pPr>
            <a:r>
              <a:rPr lang="fr-FR" dirty="0" smtClean="0"/>
              <a:t>Fraude interne</a:t>
            </a:r>
            <a:endParaRPr lang="fr-FR" dirty="0"/>
          </a:p>
          <a:p>
            <a:pPr marL="457200" indent="-457200" algn="l" eaLnBrk="1" fontAlgn="ctr" hangingPunct="1">
              <a:spcAft>
                <a:spcPts val="0"/>
              </a:spcAft>
              <a:buFont typeface="+mj-lt"/>
              <a:buAutoNum type="alphaLcParenR"/>
              <a:defRPr/>
            </a:pPr>
            <a:r>
              <a:rPr lang="fr-FR" dirty="0"/>
              <a:t>Virus informatique</a:t>
            </a:r>
          </a:p>
          <a:p>
            <a:pPr marL="457200" indent="-457200" algn="l" eaLnBrk="1" fontAlgn="ctr" hangingPunct="1">
              <a:spcAft>
                <a:spcPts val="0"/>
              </a:spcAft>
              <a:buFont typeface="+mj-lt"/>
              <a:buAutoNum type="alphaLcParenR"/>
              <a:defRPr/>
            </a:pPr>
            <a:r>
              <a:rPr lang="fr-FR" dirty="0"/>
              <a:t>Déni de service Distribué (</a:t>
            </a:r>
            <a:r>
              <a:rPr lang="fr-FR" dirty="0" err="1" smtClean="0"/>
              <a:t>DDoS</a:t>
            </a:r>
            <a:r>
              <a:rPr lang="fr-FR" dirty="0"/>
              <a:t>)</a:t>
            </a:r>
          </a:p>
          <a:p>
            <a:pPr marL="457200" indent="-457200" algn="l" eaLnBrk="1" fontAlgn="ctr" hangingPunct="1">
              <a:spcAft>
                <a:spcPts val="0"/>
              </a:spcAft>
              <a:buFont typeface="+mj-lt"/>
              <a:buAutoNum type="alphaLcParenR"/>
              <a:defRPr/>
            </a:pPr>
            <a:r>
              <a:rPr lang="fr-FR" dirty="0" smtClean="0"/>
              <a:t>Illustration d’un réseau de </a:t>
            </a:r>
            <a:r>
              <a:rPr lang="fr-FR" dirty="0" err="1" smtClean="0"/>
              <a:t>botnets</a:t>
            </a:r>
            <a:endParaRPr lang="fr-FR" dirty="0"/>
          </a:p>
        </p:txBody>
      </p:sp>
    </p:spTree>
    <p:extLst>
      <p:ext uri="{BB962C8B-B14F-4D97-AF65-F5344CB8AC3E}">
        <p14:creationId xmlns:p14="http://schemas.microsoft.com/office/powerpoint/2010/main" val="18268920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p:nvPr>
        </p:nvSpPr>
        <p:spPr/>
        <p:txBody>
          <a:bodyPr/>
          <a:lstStyle/>
          <a:p>
            <a:r>
              <a:rPr lang="fr-FR" altLang="fr-FR" dirty="0" smtClean="0"/>
              <a:t>4. Panorama de quelques menaces</a:t>
            </a:r>
          </a:p>
        </p:txBody>
      </p:sp>
      <p:sp>
        <p:nvSpPr>
          <p:cNvPr id="9" name="Espace réservé du texte 8"/>
          <p:cNvSpPr>
            <a:spLocks noGrp="1"/>
          </p:cNvSpPr>
          <p:nvPr>
            <p:ph type="body" sz="quarter" idx="10"/>
          </p:nvPr>
        </p:nvSpPr>
        <p:spPr/>
        <p:txBody>
          <a:bodyPr/>
          <a:lstStyle/>
          <a:p>
            <a:r>
              <a:rPr lang="fr-FR" dirty="0" smtClean="0"/>
              <a:t>a. Sources potentielles de menaces</a:t>
            </a:r>
            <a:endParaRPr lang="fr-FR" dirty="0"/>
          </a:p>
        </p:txBody>
      </p:sp>
      <p:sp>
        <p:nvSpPr>
          <p:cNvPr id="2" name="Espace réservé de la date 1"/>
          <p:cNvSpPr>
            <a:spLocks noGrp="1"/>
          </p:cNvSpPr>
          <p:nvPr>
            <p:ph type="dt" sz="half" idx="11"/>
          </p:nvPr>
        </p:nvSpPr>
        <p:spPr/>
        <p:txBody>
          <a:bodyPr/>
          <a:lstStyle/>
          <a:p>
            <a:fld id="{A7B75693-FA83-4F14-B89F-9421A9A27DC1}" type="datetime1">
              <a:rPr lang="fr-FR" smtClean="0"/>
              <a:pPr/>
              <a:t>16/02/2017</a:t>
            </a:fld>
            <a:endParaRPr lang="fr-FR" dirty="0"/>
          </a:p>
        </p:txBody>
      </p:sp>
      <p:sp>
        <p:nvSpPr>
          <p:cNvPr id="3" name="Espace réservé du pied de page 2"/>
          <p:cNvSpPr>
            <a:spLocks noGrp="1"/>
          </p:cNvSpPr>
          <p:nvPr>
            <p:ph type="ftr" sz="quarter" idx="12"/>
          </p:nvPr>
        </p:nvSpPr>
        <p:spPr/>
        <p:txBody>
          <a:bodyPr/>
          <a:lstStyle/>
          <a:p>
            <a:r>
              <a:rPr lang="fr-FR" smtClean="0"/>
              <a:t>Sensibilisation et initiation à la cybersécurité</a:t>
            </a:r>
            <a:endParaRPr lang="fr-FR"/>
          </a:p>
        </p:txBody>
      </p:sp>
      <p:sp>
        <p:nvSpPr>
          <p:cNvPr id="42" name="Rectangle 41"/>
          <p:cNvSpPr/>
          <p:nvPr/>
        </p:nvSpPr>
        <p:spPr>
          <a:xfrm>
            <a:off x="781213" y="1676451"/>
            <a:ext cx="5280623" cy="3473449"/>
          </a:xfrm>
          <a:prstGeom prst="rect">
            <a:avLst/>
          </a:prstGeom>
          <a:solidFill>
            <a:schemeClr val="accent2">
              <a:lumMod val="20000"/>
              <a:lumOff val="80000"/>
            </a:schemeClr>
          </a:solidFill>
          <a:ln w="22225"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endParaRPr lang="fr-FR" kern="0" dirty="0">
              <a:solidFill>
                <a:prstClr val="white"/>
              </a:solidFill>
              <a:latin typeface="Calibri"/>
              <a:cs typeface="+mn-cs"/>
            </a:endParaRPr>
          </a:p>
        </p:txBody>
      </p:sp>
      <p:cxnSp>
        <p:nvCxnSpPr>
          <p:cNvPr id="36868" name="Connecteur droit avec flèche 42"/>
          <p:cNvCxnSpPr>
            <a:cxnSpLocks noChangeShapeType="1"/>
          </p:cNvCxnSpPr>
          <p:nvPr/>
        </p:nvCxnSpPr>
        <p:spPr bwMode="auto">
          <a:xfrm flipV="1">
            <a:off x="1141625" y="1780747"/>
            <a:ext cx="0" cy="3098634"/>
          </a:xfrm>
          <a:prstGeom prst="straightConnector1">
            <a:avLst/>
          </a:prstGeom>
          <a:noFill/>
          <a:ln w="12700" algn="ctr">
            <a:solidFill>
              <a:srgbClr val="922B3C"/>
            </a:solidFill>
            <a:round/>
            <a:headEnd/>
            <a:tailEnd type="arrow" w="med" len="med"/>
          </a:ln>
          <a:extLst>
            <a:ext uri="{909E8E84-426E-40DD-AFC4-6F175D3DCCD1}">
              <a14:hiddenFill xmlns:a14="http://schemas.microsoft.com/office/drawing/2010/main">
                <a:noFill/>
              </a14:hiddenFill>
            </a:ext>
          </a:extLst>
        </p:spPr>
      </p:cxnSp>
      <p:cxnSp>
        <p:nvCxnSpPr>
          <p:cNvPr id="36869" name="Connecteur droit avec flèche 43"/>
          <p:cNvCxnSpPr>
            <a:cxnSpLocks noChangeShapeType="1"/>
          </p:cNvCxnSpPr>
          <p:nvPr/>
        </p:nvCxnSpPr>
        <p:spPr bwMode="auto">
          <a:xfrm flipV="1">
            <a:off x="1141625" y="4861918"/>
            <a:ext cx="4811663" cy="17462"/>
          </a:xfrm>
          <a:prstGeom prst="straightConnector1">
            <a:avLst/>
          </a:prstGeom>
          <a:noFill/>
          <a:ln w="12700" algn="ctr">
            <a:solidFill>
              <a:srgbClr val="922B3C"/>
            </a:solidFill>
            <a:round/>
            <a:headEnd/>
            <a:tailEnd type="arrow" w="med" len="med"/>
          </a:ln>
          <a:extLst>
            <a:ext uri="{909E8E84-426E-40DD-AFC4-6F175D3DCCD1}">
              <a14:hiddenFill xmlns:a14="http://schemas.microsoft.com/office/drawing/2010/main">
                <a:noFill/>
              </a14:hiddenFill>
            </a:ext>
          </a:extLst>
        </p:spPr>
      </p:cxnSp>
      <p:sp>
        <p:nvSpPr>
          <p:cNvPr id="45" name="Ellipse 44"/>
          <p:cNvSpPr/>
          <p:nvPr/>
        </p:nvSpPr>
        <p:spPr>
          <a:xfrm>
            <a:off x="2991488" y="2437405"/>
            <a:ext cx="1680058" cy="993945"/>
          </a:xfrm>
          <a:prstGeom prst="ellipse">
            <a:avLst/>
          </a:prstGeom>
          <a:solidFill>
            <a:srgbClr val="4F81BD"/>
          </a:solidFill>
          <a:ln w="25400" cap="flat" cmpd="sng" algn="ctr">
            <a:solidFill>
              <a:srgbClr val="4F81BD">
                <a:shade val="50000"/>
              </a:srgbClr>
            </a:solidFill>
            <a:prstDash val="solid"/>
          </a:ln>
          <a:effectLst/>
        </p:spPr>
        <p:txBody>
          <a:bodyPr lIns="0" tIns="36000" rIns="0" bIns="36000" anchor="ctr"/>
          <a:lstStyle/>
          <a:p>
            <a:pPr algn="ctr" fontAlgn="auto">
              <a:spcBef>
                <a:spcPts val="0"/>
              </a:spcBef>
              <a:spcAft>
                <a:spcPts val="0"/>
              </a:spcAft>
              <a:defRPr/>
            </a:pPr>
            <a:r>
              <a:rPr lang="fr-FR" sz="1200" b="1" kern="0" dirty="0">
                <a:solidFill>
                  <a:prstClr val="white"/>
                </a:solidFill>
                <a:latin typeface="Arial" panose="020B0604020202020204" pitchFamily="34" charset="0"/>
                <a:cs typeface="Arial" panose="020B0604020202020204" pitchFamily="34" charset="0"/>
              </a:rPr>
              <a:t>Groupe de cybercriminels</a:t>
            </a:r>
          </a:p>
        </p:txBody>
      </p:sp>
      <p:sp>
        <p:nvSpPr>
          <p:cNvPr id="46" name="Ellipse 45"/>
          <p:cNvSpPr/>
          <p:nvPr/>
        </p:nvSpPr>
        <p:spPr>
          <a:xfrm>
            <a:off x="1218172" y="4077072"/>
            <a:ext cx="1153221" cy="698365"/>
          </a:xfrm>
          <a:prstGeom prst="ellipse">
            <a:avLst/>
          </a:prstGeom>
          <a:solidFill>
            <a:srgbClr val="9BBB59"/>
          </a:solidFill>
          <a:ln w="25400" cap="flat" cmpd="sng" algn="ctr">
            <a:solidFill>
              <a:srgbClr val="9BBB59">
                <a:shade val="50000"/>
              </a:srgbClr>
            </a:solidFill>
            <a:prstDash val="solid"/>
          </a:ln>
          <a:effectLst/>
        </p:spPr>
        <p:txBody>
          <a:bodyPr lIns="0" tIns="36000" rIns="0" bIns="36000" anchor="ctr"/>
          <a:lstStyle/>
          <a:p>
            <a:pPr algn="ctr" fontAlgn="auto">
              <a:spcBef>
                <a:spcPts val="0"/>
              </a:spcBef>
              <a:spcAft>
                <a:spcPts val="0"/>
              </a:spcAft>
              <a:defRPr/>
            </a:pPr>
            <a:r>
              <a:rPr lang="fr-FR" sz="1100" b="1" kern="0" dirty="0">
                <a:solidFill>
                  <a:prstClr val="white"/>
                </a:solidFill>
                <a:latin typeface="Arial" panose="020B0604020202020204" pitchFamily="34" charset="0"/>
                <a:cs typeface="Arial" panose="020B0604020202020204" pitchFamily="34" charset="0"/>
              </a:rPr>
              <a:t>Cyber-délinquant</a:t>
            </a:r>
          </a:p>
        </p:txBody>
      </p:sp>
      <p:sp>
        <p:nvSpPr>
          <p:cNvPr id="36872" name="Text Box 16"/>
          <p:cNvSpPr txBox="1">
            <a:spLocks noChangeArrowheads="1"/>
          </p:cNvSpPr>
          <p:nvPr/>
        </p:nvSpPr>
        <p:spPr bwMode="auto">
          <a:xfrm>
            <a:off x="5105563" y="4869160"/>
            <a:ext cx="10506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200" b="1" dirty="0">
                <a:solidFill>
                  <a:srgbClr val="000000"/>
                </a:solidFill>
                <a:ea typeface="Calibri" pitchFamily="34" charset="0"/>
                <a:cs typeface="Calibri" pitchFamily="34" charset="0"/>
              </a:rPr>
              <a:t>exposition</a:t>
            </a:r>
          </a:p>
        </p:txBody>
      </p:sp>
      <p:sp>
        <p:nvSpPr>
          <p:cNvPr id="48" name="Ellipse 47"/>
          <p:cNvSpPr/>
          <p:nvPr/>
        </p:nvSpPr>
        <p:spPr>
          <a:xfrm>
            <a:off x="4196891" y="1725256"/>
            <a:ext cx="1023043" cy="712149"/>
          </a:xfrm>
          <a:prstGeom prst="ellipse">
            <a:avLst/>
          </a:prstGeom>
          <a:solidFill>
            <a:srgbClr val="8064A2"/>
          </a:solidFill>
          <a:ln w="25400" cap="flat" cmpd="sng" algn="ctr">
            <a:solidFill>
              <a:srgbClr val="8064A2">
                <a:shade val="50000"/>
              </a:srgbClr>
            </a:solidFill>
            <a:prstDash val="solid"/>
          </a:ln>
          <a:effectLst/>
        </p:spPr>
        <p:txBody>
          <a:bodyPr lIns="0" tIns="36000" rIns="0" bIns="36000" anchor="ctr"/>
          <a:lstStyle/>
          <a:p>
            <a:pPr algn="ctr" fontAlgn="auto">
              <a:spcBef>
                <a:spcPts val="0"/>
              </a:spcBef>
              <a:spcAft>
                <a:spcPts val="0"/>
              </a:spcAft>
              <a:defRPr/>
            </a:pPr>
            <a:r>
              <a:rPr lang="fr-FR" sz="1400" b="1" kern="0" dirty="0">
                <a:solidFill>
                  <a:prstClr val="white"/>
                </a:solidFill>
                <a:latin typeface="Arial" panose="020B0604020202020204" pitchFamily="34" charset="0"/>
                <a:cs typeface="Arial" panose="020B0604020202020204" pitchFamily="34" charset="0"/>
              </a:rPr>
              <a:t>Etat tiers</a:t>
            </a:r>
          </a:p>
        </p:txBody>
      </p:sp>
      <p:sp>
        <p:nvSpPr>
          <p:cNvPr id="36874" name="Text Box 16"/>
          <p:cNvSpPr txBox="1">
            <a:spLocks noChangeArrowheads="1"/>
          </p:cNvSpPr>
          <p:nvPr/>
        </p:nvSpPr>
        <p:spPr bwMode="auto">
          <a:xfrm rot="-5400000">
            <a:off x="462295" y="1942832"/>
            <a:ext cx="10490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200" b="1" dirty="0">
                <a:solidFill>
                  <a:srgbClr val="000000"/>
                </a:solidFill>
                <a:ea typeface="Calibri" pitchFamily="34" charset="0"/>
                <a:cs typeface="Calibri" pitchFamily="34" charset="0"/>
              </a:rPr>
              <a:t>capacité</a:t>
            </a:r>
          </a:p>
        </p:txBody>
      </p:sp>
      <p:sp>
        <p:nvSpPr>
          <p:cNvPr id="50" name="Ellipse 49"/>
          <p:cNvSpPr/>
          <p:nvPr/>
        </p:nvSpPr>
        <p:spPr>
          <a:xfrm>
            <a:off x="4556288" y="3738348"/>
            <a:ext cx="1347723" cy="781067"/>
          </a:xfrm>
          <a:prstGeom prst="ellipse">
            <a:avLst/>
          </a:prstGeom>
          <a:solidFill>
            <a:srgbClr val="C0504D"/>
          </a:solidFill>
          <a:ln w="25400" cap="flat" cmpd="sng" algn="ctr">
            <a:solidFill>
              <a:srgbClr val="C0504D">
                <a:shade val="50000"/>
              </a:srgbClr>
            </a:solidFill>
            <a:prstDash val="solid"/>
          </a:ln>
          <a:effectLst/>
        </p:spPr>
        <p:txBody>
          <a:bodyPr lIns="0" tIns="36000" rIns="0" bIns="36000" anchor="ctr"/>
          <a:lstStyle/>
          <a:p>
            <a:pPr algn="ctr" fontAlgn="auto">
              <a:spcBef>
                <a:spcPts val="0"/>
              </a:spcBef>
              <a:spcAft>
                <a:spcPts val="0"/>
              </a:spcAft>
              <a:defRPr/>
            </a:pPr>
            <a:r>
              <a:rPr lang="fr-FR" sz="1400" b="1" kern="0" dirty="0">
                <a:solidFill>
                  <a:prstClr val="white"/>
                </a:solidFill>
                <a:latin typeface="Arial" panose="020B0604020202020204" pitchFamily="34" charset="0"/>
                <a:cs typeface="Arial" panose="020B0604020202020204" pitchFamily="34" charset="0"/>
              </a:rPr>
              <a:t>Personnel interne</a:t>
            </a:r>
          </a:p>
        </p:txBody>
      </p:sp>
      <p:sp>
        <p:nvSpPr>
          <p:cNvPr id="51" name="Ellipse 50"/>
          <p:cNvSpPr/>
          <p:nvPr/>
        </p:nvSpPr>
        <p:spPr>
          <a:xfrm>
            <a:off x="2145524" y="3425925"/>
            <a:ext cx="914308" cy="483955"/>
          </a:xfrm>
          <a:prstGeom prst="ellipse">
            <a:avLst/>
          </a:prstGeom>
          <a:solidFill>
            <a:srgbClr val="F79646"/>
          </a:solidFill>
          <a:ln w="25400" cap="flat" cmpd="sng" algn="ctr">
            <a:solidFill>
              <a:srgbClr val="F79646">
                <a:shade val="50000"/>
              </a:srgbClr>
            </a:solidFill>
            <a:prstDash val="solid"/>
          </a:ln>
          <a:effectLst/>
        </p:spPr>
        <p:txBody>
          <a:bodyPr lIns="0" tIns="36000" rIns="0" bIns="36000" anchor="ctr"/>
          <a:lstStyle/>
          <a:p>
            <a:pPr algn="ctr" fontAlgn="auto">
              <a:spcBef>
                <a:spcPts val="0"/>
              </a:spcBef>
              <a:spcAft>
                <a:spcPts val="0"/>
              </a:spcAft>
              <a:defRPr/>
            </a:pPr>
            <a:r>
              <a:rPr lang="fr-FR" sz="800" b="1" kern="0" dirty="0" smtClean="0">
                <a:solidFill>
                  <a:prstClr val="white"/>
                </a:solidFill>
                <a:latin typeface="Arial" panose="020B0604020202020204" pitchFamily="34" charset="0"/>
                <a:cs typeface="Arial" panose="020B0604020202020204" pitchFamily="34" charset="0"/>
              </a:rPr>
              <a:t>Concurrents</a:t>
            </a:r>
            <a:endParaRPr lang="fr-FR" sz="800" b="1" kern="0" dirty="0">
              <a:solidFill>
                <a:prstClr val="white"/>
              </a:solidFill>
              <a:latin typeface="Arial" panose="020B0604020202020204" pitchFamily="34" charset="0"/>
              <a:cs typeface="Arial" panose="020B0604020202020204" pitchFamily="34" charset="0"/>
            </a:endParaRPr>
          </a:p>
        </p:txBody>
      </p:sp>
      <p:sp>
        <p:nvSpPr>
          <p:cNvPr id="36877" name="Rectangle 51"/>
          <p:cNvSpPr>
            <a:spLocks noChangeArrowheads="1"/>
          </p:cNvSpPr>
          <p:nvPr/>
        </p:nvSpPr>
        <p:spPr bwMode="auto">
          <a:xfrm>
            <a:off x="611188" y="5138028"/>
            <a:ext cx="5473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400" i="1" dirty="0">
                <a:solidFill>
                  <a:srgbClr val="000000"/>
                </a:solidFill>
                <a:latin typeface="Arial" panose="020B0604020202020204" pitchFamily="34" charset="0"/>
                <a:cs typeface="Arial" panose="020B0604020202020204" pitchFamily="34" charset="0"/>
              </a:rPr>
              <a:t>Exemple d’une cartographie des principales sources de menaces qui pèsent sur un S.I.</a:t>
            </a:r>
          </a:p>
        </p:txBody>
      </p:sp>
      <p:sp>
        <p:nvSpPr>
          <p:cNvPr id="53" name="Rectangle 52"/>
          <p:cNvSpPr/>
          <p:nvPr/>
        </p:nvSpPr>
        <p:spPr>
          <a:xfrm>
            <a:off x="6227763" y="2692658"/>
            <a:ext cx="2916237" cy="1600438"/>
          </a:xfrm>
          <a:prstGeom prst="rect">
            <a:avLst/>
          </a:prstGeom>
        </p:spPr>
        <p:txBody>
          <a:bodyPr>
            <a:spAutoFit/>
          </a:bodyPr>
          <a:lstStyle/>
          <a:p>
            <a:pPr fontAlgn="auto">
              <a:spcBef>
                <a:spcPts val="0"/>
              </a:spcBef>
              <a:spcAft>
                <a:spcPts val="0"/>
              </a:spcAft>
              <a:tabLst>
                <a:tab pos="1082675" algn="l"/>
              </a:tabLst>
              <a:defRPr/>
            </a:pPr>
            <a:r>
              <a:rPr lang="fr-FR" sz="1400" i="1" u="sng" dirty="0">
                <a:solidFill>
                  <a:prstClr val="black"/>
                </a:solidFill>
                <a:latin typeface="Arial" panose="020B0604020202020204" pitchFamily="34" charset="0"/>
                <a:cs typeface="Arial" panose="020B0604020202020204" pitchFamily="34" charset="0"/>
              </a:rPr>
              <a:t>Capacité</a:t>
            </a:r>
            <a:endParaRPr lang="fr-FR" sz="1400" i="1" dirty="0">
              <a:solidFill>
                <a:prstClr val="black"/>
              </a:solidFill>
              <a:latin typeface="Arial" panose="020B0604020202020204" pitchFamily="34" charset="0"/>
              <a:cs typeface="Arial" panose="020B0604020202020204" pitchFamily="34" charset="0"/>
            </a:endParaRPr>
          </a:p>
          <a:p>
            <a:pPr marL="182563" fontAlgn="auto">
              <a:spcBef>
                <a:spcPts val="0"/>
              </a:spcBef>
              <a:spcAft>
                <a:spcPts val="0"/>
              </a:spcAft>
              <a:tabLst>
                <a:tab pos="1082675" algn="l"/>
              </a:tabLst>
              <a:defRPr/>
            </a:pPr>
            <a:r>
              <a:rPr lang="fr-FR" sz="1400" i="1" dirty="0">
                <a:solidFill>
                  <a:prstClr val="black"/>
                </a:solidFill>
                <a:latin typeface="Arial" panose="020B0604020202020204" pitchFamily="34" charset="0"/>
                <a:cs typeface="Arial" panose="020B0604020202020204" pitchFamily="34" charset="0"/>
              </a:rPr>
              <a:t>degré d’expertise et ressources de la source de menaces</a:t>
            </a:r>
          </a:p>
          <a:p>
            <a:pPr marL="182563" fontAlgn="auto">
              <a:spcBef>
                <a:spcPts val="0"/>
              </a:spcBef>
              <a:spcAft>
                <a:spcPts val="0"/>
              </a:spcAft>
              <a:tabLst>
                <a:tab pos="1082675" algn="l"/>
              </a:tabLst>
              <a:defRPr/>
            </a:pPr>
            <a:endParaRPr lang="fr-FR" sz="1400" i="1" dirty="0">
              <a:solidFill>
                <a:prstClr val="black"/>
              </a:solidFill>
              <a:latin typeface="Arial" panose="020B0604020202020204" pitchFamily="34" charset="0"/>
              <a:cs typeface="Arial" panose="020B0604020202020204" pitchFamily="34" charset="0"/>
            </a:endParaRPr>
          </a:p>
          <a:p>
            <a:pPr fontAlgn="auto">
              <a:spcBef>
                <a:spcPts val="0"/>
              </a:spcBef>
              <a:spcAft>
                <a:spcPts val="0"/>
              </a:spcAft>
              <a:tabLst>
                <a:tab pos="1082675" algn="l"/>
              </a:tabLst>
              <a:defRPr/>
            </a:pPr>
            <a:r>
              <a:rPr lang="fr-FR" sz="1400" i="1" u="sng" dirty="0">
                <a:solidFill>
                  <a:prstClr val="black"/>
                </a:solidFill>
                <a:latin typeface="Arial" panose="020B0604020202020204" pitchFamily="34" charset="0"/>
                <a:cs typeface="Arial" panose="020B0604020202020204" pitchFamily="34" charset="0"/>
              </a:rPr>
              <a:t>Exposition</a:t>
            </a:r>
            <a:endParaRPr lang="fr-FR" sz="1400" i="1" dirty="0">
              <a:solidFill>
                <a:prstClr val="black"/>
              </a:solidFill>
              <a:latin typeface="Arial" panose="020B0604020202020204" pitchFamily="34" charset="0"/>
              <a:cs typeface="Arial" panose="020B0604020202020204" pitchFamily="34" charset="0"/>
            </a:endParaRPr>
          </a:p>
          <a:p>
            <a:pPr marL="182563" fontAlgn="auto">
              <a:spcBef>
                <a:spcPts val="0"/>
              </a:spcBef>
              <a:spcAft>
                <a:spcPts val="0"/>
              </a:spcAft>
              <a:tabLst>
                <a:tab pos="1082675" algn="l"/>
              </a:tabLst>
              <a:defRPr/>
            </a:pPr>
            <a:r>
              <a:rPr lang="fr-FR" sz="1400" i="1" dirty="0">
                <a:solidFill>
                  <a:prstClr val="black"/>
                </a:solidFill>
                <a:latin typeface="Arial" panose="020B0604020202020204" pitchFamily="34" charset="0"/>
                <a:cs typeface="Arial" panose="020B0604020202020204" pitchFamily="34" charset="0"/>
              </a:rPr>
              <a:t>opportunités et intérêts de la source de menaces</a:t>
            </a:r>
          </a:p>
        </p:txBody>
      </p:sp>
      <p:sp>
        <p:nvSpPr>
          <p:cNvPr id="36879" name="Espace réservé du contenu 2"/>
          <p:cNvSpPr txBox="1">
            <a:spLocks/>
          </p:cNvSpPr>
          <p:nvPr/>
        </p:nvSpPr>
        <p:spPr bwMode="auto">
          <a:xfrm>
            <a:off x="107504" y="5661248"/>
            <a:ext cx="8928992" cy="93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4000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Font typeface="Arial" charset="0"/>
              <a:buNone/>
            </a:pPr>
            <a:r>
              <a:rPr lang="fr-FR" altLang="fr-FR" sz="1600" dirty="0" smtClean="0">
                <a:latin typeface="Arial" panose="020B0604020202020204" pitchFamily="34" charset="0"/>
                <a:cs typeface="Arial" panose="020B0604020202020204" pitchFamily="34" charset="0"/>
              </a:rPr>
              <a:t>Attention : </a:t>
            </a:r>
            <a:r>
              <a:rPr lang="fr-FR" altLang="fr-FR" sz="1600" dirty="0">
                <a:latin typeface="Arial" panose="020B0604020202020204" pitchFamily="34" charset="0"/>
                <a:cs typeface="Arial" panose="020B0604020202020204" pitchFamily="34" charset="0"/>
              </a:rPr>
              <a:t>cette cartographie doit être individualisée à chaque organisation car toutes les organisations ne font pas face aux mêmes menaces.</a:t>
            </a:r>
          </a:p>
          <a:p>
            <a:pPr lvl="1" algn="just" eaLnBrk="1" hangingPunct="1">
              <a:buFont typeface="Arial" charset="0"/>
              <a:buNone/>
            </a:pPr>
            <a:r>
              <a:rPr lang="fr-FR" altLang="fr-FR" sz="1100" dirty="0" smtClean="0">
                <a:latin typeface="Arial" panose="020B0604020202020204" pitchFamily="34" charset="0"/>
                <a:cs typeface="Arial" panose="020B0604020202020204" pitchFamily="34" charset="0"/>
              </a:rPr>
              <a:t>Exemple : </a:t>
            </a:r>
            <a:r>
              <a:rPr lang="fr-FR" altLang="fr-FR" sz="1100" dirty="0">
                <a:latin typeface="Arial" panose="020B0604020202020204" pitchFamily="34" charset="0"/>
                <a:cs typeface="Arial" panose="020B0604020202020204" pitchFamily="34" charset="0"/>
              </a:rPr>
              <a:t>le S.I. d’une administration d’état ne fait pas face aux mêmes menaces que le S.I. d’un e-commerce ou d’une université</a:t>
            </a:r>
          </a:p>
        </p:txBody>
      </p:sp>
    </p:spTree>
    <p:extLst>
      <p:ext uri="{BB962C8B-B14F-4D97-AF65-F5344CB8AC3E}">
        <p14:creationId xmlns:p14="http://schemas.microsoft.com/office/powerpoint/2010/main" val="3504808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p:txBody>
          <a:bodyPr/>
          <a:lstStyle/>
          <a:p>
            <a:r>
              <a:rPr lang="fr-FR" altLang="fr-FR" dirty="0" smtClean="0"/>
              <a:t>1. Les enjeux de la sécurité des S.I.</a:t>
            </a:r>
          </a:p>
        </p:txBody>
      </p:sp>
      <p:sp>
        <p:nvSpPr>
          <p:cNvPr id="19459" name="Espace réservé du contenu 2"/>
          <p:cNvSpPr>
            <a:spLocks noGrp="1"/>
          </p:cNvSpPr>
          <p:nvPr>
            <p:ph idx="1"/>
          </p:nvPr>
        </p:nvSpPr>
        <p:spPr>
          <a:xfrm>
            <a:off x="457200" y="1700808"/>
            <a:ext cx="8229600" cy="2304256"/>
          </a:xfrm>
        </p:spPr>
        <p:txBody>
          <a:bodyPr/>
          <a:lstStyle/>
          <a:p>
            <a:r>
              <a:rPr lang="fr-FR" altLang="fr-FR" dirty="0" smtClean="0"/>
              <a:t>Système d’Information (S.I.)</a:t>
            </a:r>
          </a:p>
          <a:p>
            <a:pPr lvl="1"/>
            <a:endParaRPr lang="fr-FR" altLang="fr-FR" dirty="0" smtClean="0"/>
          </a:p>
          <a:p>
            <a:pPr lvl="1"/>
            <a:r>
              <a:rPr lang="fr-FR" altLang="fr-FR" dirty="0" smtClean="0"/>
              <a:t>Ensemble des ressources destinées </a:t>
            </a:r>
            <a:r>
              <a:rPr lang="fr-FR" altLang="fr-FR" b="1" dirty="0" smtClean="0">
                <a:solidFill>
                  <a:srgbClr val="922B3C"/>
                </a:solidFill>
              </a:rPr>
              <a:t>à collecter, classifier, stocker, gérer, diffuser les informations </a:t>
            </a:r>
            <a:r>
              <a:rPr lang="fr-FR" altLang="fr-FR" dirty="0" smtClean="0"/>
              <a:t>au sein d’une organisation</a:t>
            </a:r>
          </a:p>
          <a:p>
            <a:pPr lvl="1"/>
            <a:endParaRPr lang="fr-FR" altLang="fr-FR" dirty="0" smtClean="0"/>
          </a:p>
          <a:p>
            <a:pPr lvl="1"/>
            <a:r>
              <a:rPr lang="fr-FR" altLang="fr-FR" dirty="0" smtClean="0"/>
              <a:t>Mot clé : information, c’est le « nerf de la guerre » pour toutes les entreprises, administrations, organisations, etc.</a:t>
            </a:r>
          </a:p>
          <a:p>
            <a:pPr lvl="1"/>
            <a:endParaRPr lang="fr-FR" altLang="fr-FR" dirty="0" smtClean="0"/>
          </a:p>
        </p:txBody>
      </p:sp>
      <p:sp>
        <p:nvSpPr>
          <p:cNvPr id="2" name="Espace réservé de la date 1"/>
          <p:cNvSpPr>
            <a:spLocks noGrp="1"/>
          </p:cNvSpPr>
          <p:nvPr>
            <p:ph type="dt" sz="half" idx="11"/>
          </p:nvPr>
        </p:nvSpPr>
        <p:spPr>
          <a:xfrm>
            <a:off x="3419872" y="6448752"/>
            <a:ext cx="1008112" cy="365125"/>
          </a:xfrm>
        </p:spPr>
        <p:txBody>
          <a:bodyPr/>
          <a:lstStyle/>
          <a:p>
            <a:fld id="{312B2544-404B-4B00-8598-FFB1D0F5777C}" type="datetime1">
              <a:rPr lang="fr-FR" smtClean="0"/>
              <a:t>16/02/2017</a:t>
            </a:fld>
            <a:endParaRPr lang="fr-FR" dirty="0"/>
          </a:p>
        </p:txBody>
      </p:sp>
      <p:sp>
        <p:nvSpPr>
          <p:cNvPr id="3" name="Espace réservé du pied de page 2"/>
          <p:cNvSpPr>
            <a:spLocks noGrp="1"/>
          </p:cNvSpPr>
          <p:nvPr>
            <p:ph type="ftr" sz="quarter" idx="12"/>
          </p:nvPr>
        </p:nvSpPr>
        <p:spPr>
          <a:xfrm>
            <a:off x="4499992" y="6448752"/>
            <a:ext cx="3031976" cy="365125"/>
          </a:xfrm>
        </p:spPr>
        <p:txBody>
          <a:bodyPr/>
          <a:lstStyle/>
          <a:p>
            <a:r>
              <a:rPr lang="fr-FR" smtClean="0"/>
              <a:t>Sensibilisation et initiation à la cybersécurité</a:t>
            </a:r>
            <a:endParaRPr lang="fr-FR" dirty="0"/>
          </a:p>
        </p:txBody>
      </p:sp>
      <p:sp>
        <p:nvSpPr>
          <p:cNvPr id="4" name="Espace réservé du numéro de diapositive 3"/>
          <p:cNvSpPr>
            <a:spLocks noGrp="1"/>
          </p:cNvSpPr>
          <p:nvPr>
            <p:ph type="sldNum" sz="quarter" idx="13"/>
          </p:nvPr>
        </p:nvSpPr>
        <p:spPr>
          <a:xfrm>
            <a:off x="8676456" y="6448752"/>
            <a:ext cx="432048" cy="365125"/>
          </a:xfrm>
        </p:spPr>
        <p:txBody>
          <a:bodyPr/>
          <a:lstStyle/>
          <a:p>
            <a:fld id="{DAC45385-D604-40AE-9F53-03BDB8FC03CC}" type="slidenum">
              <a:rPr lang="fr-FR" smtClean="0"/>
              <a:pPr/>
              <a:t>4</a:t>
            </a:fld>
            <a:endParaRPr lang="fr-FR" dirty="0"/>
          </a:p>
        </p:txBody>
      </p:sp>
      <p:sp>
        <p:nvSpPr>
          <p:cNvPr id="56" name="Espace réservé du texte 55"/>
          <p:cNvSpPr>
            <a:spLocks noGrp="1"/>
          </p:cNvSpPr>
          <p:nvPr>
            <p:ph type="body" sz="quarter" idx="10"/>
          </p:nvPr>
        </p:nvSpPr>
        <p:spPr/>
        <p:txBody>
          <a:bodyPr/>
          <a:lstStyle/>
          <a:p>
            <a:r>
              <a:rPr lang="fr-FR" dirty="0" smtClean="0"/>
              <a:t>a. Préambule</a:t>
            </a:r>
            <a:endParaRPr lang="fr-FR" dirty="0"/>
          </a:p>
        </p:txBody>
      </p:sp>
      <p:sp>
        <p:nvSpPr>
          <p:cNvPr id="29" name="Rectangle à coins arrondis 28"/>
          <p:cNvSpPr/>
          <p:nvPr/>
        </p:nvSpPr>
        <p:spPr>
          <a:xfrm>
            <a:off x="1423988" y="4515395"/>
            <a:ext cx="6604000" cy="785813"/>
          </a:xfrm>
          <a:prstGeom prst="roundRect">
            <a:avLst/>
          </a:prstGeom>
          <a:noFill/>
          <a:ln>
            <a:solidFill>
              <a:srgbClr val="922B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rgbClr val="922B3C"/>
              </a:solidFill>
            </a:endParaRPr>
          </a:p>
        </p:txBody>
      </p:sp>
      <p:sp>
        <p:nvSpPr>
          <p:cNvPr id="19461" name="Rectangle 29"/>
          <p:cNvSpPr>
            <a:spLocks noChangeArrowheads="1"/>
          </p:cNvSpPr>
          <p:nvPr/>
        </p:nvSpPr>
        <p:spPr bwMode="auto">
          <a:xfrm>
            <a:off x="1423988" y="4708276"/>
            <a:ext cx="660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600" b="1" dirty="0">
                <a:solidFill>
                  <a:srgbClr val="922B3C"/>
                </a:solidFill>
                <a:latin typeface="Arial" panose="020B0604020202020204" pitchFamily="34" charset="0"/>
                <a:cs typeface="Arial" panose="020B0604020202020204" pitchFamily="34" charset="0"/>
              </a:rPr>
              <a:t>Le S.I. doit permettre et faciliter la mission de l’organisation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p:cNvSpPr>
            <a:spLocks noGrp="1"/>
          </p:cNvSpPr>
          <p:nvPr>
            <p:ph type="title"/>
          </p:nvPr>
        </p:nvSpPr>
        <p:spPr/>
        <p:txBody>
          <a:bodyPr/>
          <a:lstStyle/>
          <a:p>
            <a:r>
              <a:rPr lang="fr-FR" altLang="fr-FR" dirty="0" smtClean="0"/>
              <a:t>4. Panorama de quelques menaces</a:t>
            </a:r>
          </a:p>
        </p:txBody>
      </p:sp>
      <p:sp>
        <p:nvSpPr>
          <p:cNvPr id="10" name="Espace réservé du texte 9"/>
          <p:cNvSpPr>
            <a:spLocks noGrp="1"/>
          </p:cNvSpPr>
          <p:nvPr>
            <p:ph type="body" sz="quarter" idx="10"/>
          </p:nvPr>
        </p:nvSpPr>
        <p:spPr/>
        <p:txBody>
          <a:bodyPr/>
          <a:lstStyle/>
          <a:p>
            <a:r>
              <a:rPr lang="fr-FR" dirty="0" smtClean="0"/>
              <a:t>b. Panorama de quelques menaces</a:t>
            </a:r>
            <a:endParaRPr lang="fr-FR" dirty="0"/>
          </a:p>
        </p:txBody>
      </p:sp>
      <p:sp>
        <p:nvSpPr>
          <p:cNvPr id="2" name="Espace réservé de la date 1"/>
          <p:cNvSpPr>
            <a:spLocks noGrp="1"/>
          </p:cNvSpPr>
          <p:nvPr>
            <p:ph type="dt" sz="half" idx="11"/>
          </p:nvPr>
        </p:nvSpPr>
        <p:spPr/>
        <p:txBody>
          <a:bodyPr/>
          <a:lstStyle/>
          <a:p>
            <a:fld id="{8AA3F227-84F8-4027-B753-FD5F2C024918}" type="datetime1">
              <a:rPr lang="fr-FR" smtClean="0"/>
              <a:pPr/>
              <a:t>16/02/2017</a:t>
            </a:fld>
            <a:endParaRPr lang="fr-FR" dirty="0"/>
          </a:p>
        </p:txBody>
      </p:sp>
      <p:sp>
        <p:nvSpPr>
          <p:cNvPr id="3" name="Espace réservé du pied de page 2"/>
          <p:cNvSpPr>
            <a:spLocks noGrp="1"/>
          </p:cNvSpPr>
          <p:nvPr>
            <p:ph type="ftr" sz="quarter" idx="12"/>
          </p:nvPr>
        </p:nvSpPr>
        <p:spPr/>
        <p:txBody>
          <a:bodyPr/>
          <a:lstStyle/>
          <a:p>
            <a:r>
              <a:rPr lang="fr-FR" smtClean="0"/>
              <a:t>Sensibilisation et initiation à la cybersécurité</a:t>
            </a:r>
            <a:endParaRPr lang="fr-FR"/>
          </a:p>
        </p:txBody>
      </p:sp>
      <p:sp>
        <p:nvSpPr>
          <p:cNvPr id="37891" name="Rectangle 16"/>
          <p:cNvSpPr>
            <a:spLocks noChangeArrowheads="1"/>
          </p:cNvSpPr>
          <p:nvPr/>
        </p:nvSpPr>
        <p:spPr bwMode="auto">
          <a:xfrm>
            <a:off x="3132262" y="1574254"/>
            <a:ext cx="2736850" cy="23780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964" tIns="46781" rIns="89964" bIns="45702"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95000"/>
              </a:lnSpc>
              <a:spcBef>
                <a:spcPct val="0"/>
              </a:spcBef>
              <a:buFont typeface="Helvetica 45 Light" pitchFamily="34" charset="0"/>
              <a:buNone/>
            </a:pPr>
            <a:r>
              <a:rPr lang="fr-FR" altLang="fr-FR" sz="2000" b="1" dirty="0">
                <a:solidFill>
                  <a:srgbClr val="000000"/>
                </a:solidFill>
                <a:latin typeface="Arial" panose="020B0604020202020204" pitchFamily="34" charset="0"/>
                <a:ea typeface="Calibri" pitchFamily="34" charset="0"/>
                <a:cs typeface="Arial" panose="020B0604020202020204" pitchFamily="34" charset="0"/>
              </a:rPr>
              <a:t>Fraude interne</a:t>
            </a:r>
            <a:endParaRPr lang="fr-FR" altLang="fr-FR" sz="2000" dirty="0">
              <a:solidFill>
                <a:srgbClr val="000000"/>
              </a:solidFill>
              <a:latin typeface="Arial" panose="020B0604020202020204" pitchFamily="34" charset="0"/>
              <a:ea typeface="Calibri" pitchFamily="34" charset="0"/>
              <a:cs typeface="Arial" panose="020B0604020202020204" pitchFamily="34" charset="0"/>
            </a:endParaRPr>
          </a:p>
        </p:txBody>
      </p:sp>
      <p:sp>
        <p:nvSpPr>
          <p:cNvPr id="19" name="Rectangle 7"/>
          <p:cNvSpPr>
            <a:spLocks noChangeArrowheads="1"/>
          </p:cNvSpPr>
          <p:nvPr/>
        </p:nvSpPr>
        <p:spPr bwMode="auto">
          <a:xfrm>
            <a:off x="179512" y="1582192"/>
            <a:ext cx="2736850" cy="2352675"/>
          </a:xfrm>
          <a:prstGeom prst="rect">
            <a:avLst/>
          </a:prstGeom>
          <a:solidFill>
            <a:srgbClr val="922B3C"/>
          </a:solidFill>
          <a:ln>
            <a:noFill/>
          </a:ln>
          <a:extLst/>
        </p:spPr>
        <p:txBody>
          <a:bodyPr lIns="89964" tIns="46781" rIns="89964" bIns="45702" anchor="ctr"/>
          <a:lstStyle/>
          <a:p>
            <a:pPr algn="ctr">
              <a:lnSpc>
                <a:spcPct val="115000"/>
              </a:lnSpc>
              <a:defRPr/>
            </a:pPr>
            <a:r>
              <a:rPr lang="fr-FR" sz="2000" b="1" kern="0" dirty="0">
                <a:solidFill>
                  <a:srgbClr val="FFFFFF"/>
                </a:solidFill>
                <a:latin typeface="Arial" panose="020B0604020202020204" pitchFamily="34" charset="0"/>
                <a:cs typeface="Arial" panose="020B0604020202020204" pitchFamily="34" charset="0"/>
              </a:rPr>
              <a:t>Hameçonnage &amp; ingénierie sociale</a:t>
            </a:r>
            <a:endParaRPr lang="en-GB" sz="2000" b="1" kern="0" dirty="0">
              <a:solidFill>
                <a:srgbClr val="FFFFFF"/>
              </a:solidFill>
              <a:latin typeface="Arial" panose="020B0604020202020204" pitchFamily="34" charset="0"/>
              <a:cs typeface="Arial" panose="020B0604020202020204" pitchFamily="34" charset="0"/>
            </a:endParaRPr>
          </a:p>
        </p:txBody>
      </p:sp>
      <p:sp>
        <p:nvSpPr>
          <p:cNvPr id="37893" name="Rectangle 6"/>
          <p:cNvSpPr>
            <a:spLocks noChangeArrowheads="1"/>
          </p:cNvSpPr>
          <p:nvPr/>
        </p:nvSpPr>
        <p:spPr bwMode="auto">
          <a:xfrm>
            <a:off x="1403475" y="4068217"/>
            <a:ext cx="2736850" cy="23542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964" tIns="46781" rIns="89964" bIns="45702"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25000"/>
              </a:lnSpc>
              <a:spcBef>
                <a:spcPct val="0"/>
              </a:spcBef>
              <a:buFont typeface="Helvetica 45 Light" pitchFamily="34" charset="0"/>
              <a:buNone/>
            </a:pPr>
            <a:r>
              <a:rPr lang="fr-FR" altLang="fr-FR" sz="2000" b="1">
                <a:solidFill>
                  <a:srgbClr val="FFFFFF"/>
                </a:solidFill>
                <a:latin typeface="Arial" panose="020B0604020202020204" pitchFamily="34" charset="0"/>
                <a:ea typeface="Calibri" pitchFamily="34" charset="0"/>
                <a:cs typeface="Arial" panose="020B0604020202020204" pitchFamily="34" charset="0"/>
              </a:rPr>
              <a:t>Virus informatique</a:t>
            </a:r>
          </a:p>
        </p:txBody>
      </p:sp>
      <p:sp>
        <p:nvSpPr>
          <p:cNvPr id="37894" name="Rectangle 6"/>
          <p:cNvSpPr>
            <a:spLocks noChangeArrowheads="1"/>
          </p:cNvSpPr>
          <p:nvPr/>
        </p:nvSpPr>
        <p:spPr bwMode="auto">
          <a:xfrm>
            <a:off x="4514975" y="4095204"/>
            <a:ext cx="2708275" cy="2354263"/>
          </a:xfrm>
          <a:prstGeom prst="rect">
            <a:avLst/>
          </a:prstGeom>
          <a:solidFill>
            <a:srgbClr val="A8ADB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964" tIns="46781" rIns="89964" bIns="45702"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25000"/>
              </a:lnSpc>
              <a:spcBef>
                <a:spcPct val="0"/>
              </a:spcBef>
              <a:buFont typeface="Helvetica 45 Light" pitchFamily="34" charset="0"/>
              <a:buNone/>
            </a:pPr>
            <a:r>
              <a:rPr lang="fr-FR" altLang="fr-FR" sz="2000" b="1">
                <a:solidFill>
                  <a:srgbClr val="FFFFFF"/>
                </a:solidFill>
                <a:latin typeface="Arial" panose="020B0604020202020204" pitchFamily="34" charset="0"/>
                <a:ea typeface="Calibri" pitchFamily="34" charset="0"/>
                <a:cs typeface="Arial" panose="020B0604020202020204" pitchFamily="34" charset="0"/>
              </a:rPr>
              <a:t>Déni de service distribué</a:t>
            </a:r>
          </a:p>
        </p:txBody>
      </p:sp>
      <p:sp>
        <p:nvSpPr>
          <p:cNvPr id="7" name="Rectangle 16"/>
          <p:cNvSpPr>
            <a:spLocks noChangeArrowheads="1"/>
          </p:cNvSpPr>
          <p:nvPr/>
        </p:nvSpPr>
        <p:spPr bwMode="auto">
          <a:xfrm>
            <a:off x="6083425" y="1556792"/>
            <a:ext cx="2736850" cy="2378075"/>
          </a:xfrm>
          <a:prstGeom prst="rect">
            <a:avLst/>
          </a:prstGeom>
          <a:solidFill>
            <a:schemeClr val="bg1">
              <a:lumMod val="85000"/>
            </a:schemeClr>
          </a:solidFill>
          <a:ln>
            <a:noFill/>
          </a:ln>
        </p:spPr>
        <p:txBody>
          <a:bodyPr lIns="89964" tIns="46781" rIns="89964" bIns="45702"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95000"/>
              </a:lnSpc>
              <a:buFont typeface="Helvetica 45 Light" pitchFamily="34" charset="0"/>
              <a:buNone/>
              <a:defRPr/>
            </a:pPr>
            <a:r>
              <a:rPr lang="fr-FR" altLang="fr-FR" sz="2000" b="1" dirty="0" smtClean="0">
                <a:solidFill>
                  <a:srgbClr val="000000"/>
                </a:solidFill>
                <a:latin typeface="Arial" panose="020B0604020202020204" pitchFamily="34" charset="0"/>
                <a:ea typeface="Calibri" pitchFamily="34" charset="0"/>
                <a:cs typeface="Arial" panose="020B0604020202020204" pitchFamily="34" charset="0"/>
              </a:rPr>
              <a:t>Violation d’accès non autorisé</a:t>
            </a:r>
            <a:endParaRPr lang="fr-FR" altLang="fr-FR" sz="2000" dirty="0" smtClean="0">
              <a:solidFill>
                <a:srgbClr val="000000"/>
              </a:solidFill>
              <a:latin typeface="Arial" panose="020B0604020202020204" pitchFamily="34" charset="0"/>
              <a:ea typeface="Calibri" pitchFamily="34" charset="0"/>
              <a:cs typeface="Arial" panose="020B0604020202020204" pitchFamily="34" charset="0"/>
            </a:endParaRPr>
          </a:p>
        </p:txBody>
      </p:sp>
    </p:spTree>
    <p:extLst>
      <p:ext uri="{BB962C8B-B14F-4D97-AF65-F5344CB8AC3E}">
        <p14:creationId xmlns:p14="http://schemas.microsoft.com/office/powerpoint/2010/main" val="17528699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4. Panorama de quelques menaces</a:t>
            </a:r>
            <a:endParaRPr lang="fr-FR" dirty="0"/>
          </a:p>
        </p:txBody>
      </p:sp>
      <p:sp>
        <p:nvSpPr>
          <p:cNvPr id="10" name="Espace réservé du texte 9"/>
          <p:cNvSpPr>
            <a:spLocks noGrp="1"/>
          </p:cNvSpPr>
          <p:nvPr>
            <p:ph type="body" sz="quarter" idx="10"/>
          </p:nvPr>
        </p:nvSpPr>
        <p:spPr/>
        <p:txBody>
          <a:bodyPr/>
          <a:lstStyle/>
          <a:p>
            <a:r>
              <a:rPr lang="fr-FR" dirty="0" smtClean="0"/>
              <a:t>c. Hameçonnage &amp; ingénierie sociale</a:t>
            </a:r>
            <a:endParaRPr lang="fr-FR" dirty="0"/>
          </a:p>
        </p:txBody>
      </p:sp>
      <p:sp>
        <p:nvSpPr>
          <p:cNvPr id="3" name="Espace réservé de la date 2"/>
          <p:cNvSpPr>
            <a:spLocks noGrp="1"/>
          </p:cNvSpPr>
          <p:nvPr>
            <p:ph type="dt" sz="half" idx="11"/>
          </p:nvPr>
        </p:nvSpPr>
        <p:spPr/>
        <p:txBody>
          <a:bodyPr/>
          <a:lstStyle/>
          <a:p>
            <a:fld id="{157C2E19-698F-4CE4-BFFA-6D6CD66659AA}" type="datetime1">
              <a:rPr lang="fr-FR" smtClean="0"/>
              <a:pPr/>
              <a:t>16/02/2017</a:t>
            </a:fld>
            <a:endParaRPr lang="fr-FR" dirty="0"/>
          </a:p>
        </p:txBody>
      </p:sp>
      <p:sp>
        <p:nvSpPr>
          <p:cNvPr id="4" name="Espace réservé du pied de page 3"/>
          <p:cNvSpPr>
            <a:spLocks noGrp="1"/>
          </p:cNvSpPr>
          <p:nvPr>
            <p:ph type="ftr" sz="quarter" idx="12"/>
          </p:nvPr>
        </p:nvSpPr>
        <p:spPr/>
        <p:txBody>
          <a:bodyPr/>
          <a:lstStyle/>
          <a:p>
            <a:r>
              <a:rPr lang="fr-FR" smtClean="0"/>
              <a:t>Sensibilisation et initiation à la cybersécurité</a:t>
            </a:r>
            <a:endParaRPr lang="fr-FR"/>
          </a:p>
        </p:txBody>
      </p:sp>
      <p:sp>
        <p:nvSpPr>
          <p:cNvPr id="38915" name="Espace réservé du texte 2"/>
          <p:cNvSpPr txBox="1">
            <a:spLocks/>
          </p:cNvSpPr>
          <p:nvPr/>
        </p:nvSpPr>
        <p:spPr bwMode="auto">
          <a:xfrm>
            <a:off x="457200" y="1628849"/>
            <a:ext cx="82296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 typeface="Arial" charset="0"/>
              <a:buNone/>
            </a:pPr>
            <a:r>
              <a:rPr lang="fr-FR" altLang="fr-FR" sz="1400" dirty="0">
                <a:latin typeface="Arial" panose="020B0604020202020204" pitchFamily="34" charset="0"/>
                <a:cs typeface="Arial" panose="020B0604020202020204" pitchFamily="34" charset="0"/>
              </a:rPr>
              <a:t>L’hameçonnage (</a:t>
            </a:r>
            <a:r>
              <a:rPr lang="fr-FR" altLang="fr-FR" sz="1400" dirty="0" smtClean="0">
                <a:latin typeface="Arial" panose="020B0604020202020204" pitchFamily="34" charset="0"/>
                <a:cs typeface="Arial" panose="020B0604020202020204" pitchFamily="34" charset="0"/>
              </a:rPr>
              <a:t>anglais : </a:t>
            </a:r>
            <a:r>
              <a:rPr lang="fr-FR" altLang="fr-FR" sz="1400" dirty="0">
                <a:latin typeface="Arial" panose="020B0604020202020204" pitchFamily="34" charset="0"/>
                <a:cs typeface="Arial" panose="020B0604020202020204" pitchFamily="34" charset="0"/>
              </a:rPr>
              <a:t>« </a:t>
            </a:r>
            <a:r>
              <a:rPr lang="fr-FR" altLang="fr-FR" sz="1400" b="1" dirty="0" err="1">
                <a:latin typeface="Arial" panose="020B0604020202020204" pitchFamily="34" charset="0"/>
                <a:cs typeface="Arial" panose="020B0604020202020204" pitchFamily="34" charset="0"/>
              </a:rPr>
              <a:t>phishing</a:t>
            </a:r>
            <a:r>
              <a:rPr lang="fr-FR" altLang="fr-FR" sz="1400" dirty="0">
                <a:latin typeface="Arial" panose="020B0604020202020204" pitchFamily="34" charset="0"/>
                <a:cs typeface="Arial" panose="020B0604020202020204" pitchFamily="34" charset="0"/>
              </a:rPr>
              <a:t> ») constitue une « </a:t>
            </a:r>
            <a:r>
              <a:rPr lang="fr-FR" altLang="fr-FR" sz="1400" u="sng" dirty="0">
                <a:latin typeface="Arial" panose="020B0604020202020204" pitchFamily="34" charset="0"/>
                <a:cs typeface="Arial" panose="020B0604020202020204" pitchFamily="34" charset="0"/>
              </a:rPr>
              <a:t>attaque de masse</a:t>
            </a:r>
            <a:r>
              <a:rPr lang="fr-FR" altLang="fr-FR" sz="1400" dirty="0">
                <a:latin typeface="Arial" panose="020B0604020202020204" pitchFamily="34" charset="0"/>
                <a:cs typeface="Arial" panose="020B0604020202020204" pitchFamily="34" charset="0"/>
              </a:rPr>
              <a:t> » qui vise à abuser de la « naïveté » des </a:t>
            </a:r>
            <a:r>
              <a:rPr lang="fr-FR" altLang="fr-FR" sz="1400" u="sng" dirty="0">
                <a:latin typeface="Arial" panose="020B0604020202020204" pitchFamily="34" charset="0"/>
                <a:cs typeface="Arial" panose="020B0604020202020204" pitchFamily="34" charset="0"/>
              </a:rPr>
              <a:t>clients</a:t>
            </a:r>
            <a:r>
              <a:rPr lang="fr-FR" altLang="fr-FR" sz="1400" dirty="0">
                <a:latin typeface="Arial" panose="020B0604020202020204" pitchFamily="34" charset="0"/>
                <a:cs typeface="Arial" panose="020B0604020202020204" pitchFamily="34" charset="0"/>
              </a:rPr>
              <a:t> ou des employés pour récupérer leurs identifiants de banque en ligne ou leurs numéros de carte </a:t>
            </a:r>
            <a:r>
              <a:rPr lang="fr-FR" altLang="fr-FR" sz="1400" dirty="0" smtClean="0">
                <a:latin typeface="Arial" panose="020B0604020202020204" pitchFamily="34" charset="0"/>
                <a:cs typeface="Arial" panose="020B0604020202020204" pitchFamily="34" charset="0"/>
              </a:rPr>
              <a:t>bancaire…</a:t>
            </a:r>
          </a:p>
        </p:txBody>
      </p:sp>
      <p:sp>
        <p:nvSpPr>
          <p:cNvPr id="11" name="Ellipse 10"/>
          <p:cNvSpPr/>
          <p:nvPr/>
        </p:nvSpPr>
        <p:spPr>
          <a:xfrm>
            <a:off x="457200" y="2514600"/>
            <a:ext cx="227013" cy="223838"/>
          </a:xfrm>
          <a:prstGeom prst="ellipse">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600" b="1" dirty="0"/>
              <a:t>1</a:t>
            </a:r>
            <a:endParaRPr lang="fr-FR" b="1" dirty="0"/>
          </a:p>
        </p:txBody>
      </p:sp>
      <p:sp>
        <p:nvSpPr>
          <p:cNvPr id="38917" name="Rectangle 11"/>
          <p:cNvSpPr>
            <a:spLocks noChangeArrowheads="1"/>
          </p:cNvSpPr>
          <p:nvPr/>
        </p:nvSpPr>
        <p:spPr bwMode="auto">
          <a:xfrm>
            <a:off x="755650" y="2420938"/>
            <a:ext cx="34559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400">
                <a:latin typeface="Arial" panose="020B0604020202020204" pitchFamily="34" charset="0"/>
                <a:cs typeface="Arial" panose="020B0604020202020204" pitchFamily="34" charset="0"/>
              </a:rPr>
              <a:t>Réception d’un mail utilisant le logo et les couleurs de l’entreprise</a:t>
            </a:r>
          </a:p>
        </p:txBody>
      </p:sp>
      <p:sp>
        <p:nvSpPr>
          <p:cNvPr id="13" name="Ellipse 12"/>
          <p:cNvSpPr/>
          <p:nvPr/>
        </p:nvSpPr>
        <p:spPr>
          <a:xfrm>
            <a:off x="468313" y="3162300"/>
            <a:ext cx="225425" cy="223838"/>
          </a:xfrm>
          <a:prstGeom prst="ellipse">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600" b="1" dirty="0"/>
              <a:t>2</a:t>
            </a:r>
            <a:endParaRPr lang="fr-FR" b="1" dirty="0"/>
          </a:p>
        </p:txBody>
      </p:sp>
      <p:sp>
        <p:nvSpPr>
          <p:cNvPr id="38919" name="Rectangle 13"/>
          <p:cNvSpPr>
            <a:spLocks noChangeArrowheads="1"/>
          </p:cNvSpPr>
          <p:nvPr/>
        </p:nvSpPr>
        <p:spPr bwMode="auto">
          <a:xfrm>
            <a:off x="765175" y="3068638"/>
            <a:ext cx="34575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400">
                <a:latin typeface="Arial" panose="020B0604020202020204" pitchFamily="34" charset="0"/>
                <a:cs typeface="Arial" panose="020B0604020202020204" pitchFamily="34" charset="0"/>
              </a:rPr>
              <a:t>Demande pour effectuer une opération comme la mise-à-jour des données personnelles ou la confirmation du mot de passe</a:t>
            </a:r>
          </a:p>
        </p:txBody>
      </p:sp>
      <p:sp>
        <p:nvSpPr>
          <p:cNvPr id="15" name="Ellipse 14"/>
          <p:cNvSpPr/>
          <p:nvPr/>
        </p:nvSpPr>
        <p:spPr>
          <a:xfrm>
            <a:off x="468313" y="4254500"/>
            <a:ext cx="225425" cy="223838"/>
          </a:xfrm>
          <a:prstGeom prst="ellipse">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600" b="1" dirty="0"/>
              <a:t>3</a:t>
            </a:r>
            <a:endParaRPr lang="fr-FR" b="1" dirty="0"/>
          </a:p>
        </p:txBody>
      </p:sp>
      <p:sp>
        <p:nvSpPr>
          <p:cNvPr id="38921" name="Rectangle 15"/>
          <p:cNvSpPr>
            <a:spLocks noChangeArrowheads="1"/>
          </p:cNvSpPr>
          <p:nvPr/>
        </p:nvSpPr>
        <p:spPr bwMode="auto">
          <a:xfrm>
            <a:off x="765175" y="4179888"/>
            <a:ext cx="34575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400">
                <a:latin typeface="Arial" panose="020B0604020202020204" pitchFamily="34" charset="0"/>
                <a:cs typeface="Arial" panose="020B0604020202020204" pitchFamily="34" charset="0"/>
              </a:rPr>
              <a:t>Connexion à un faux-site identique à celui de l’entreprise et contrôlé par l’attaquant</a:t>
            </a:r>
          </a:p>
        </p:txBody>
      </p:sp>
      <p:sp>
        <p:nvSpPr>
          <p:cNvPr id="22" name="Ellipse 21"/>
          <p:cNvSpPr/>
          <p:nvPr/>
        </p:nvSpPr>
        <p:spPr>
          <a:xfrm>
            <a:off x="468313" y="5099050"/>
            <a:ext cx="225425" cy="225425"/>
          </a:xfrm>
          <a:prstGeom prst="ellipse">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600" b="1" dirty="0"/>
              <a:t>4</a:t>
            </a:r>
            <a:endParaRPr lang="fr-FR" b="1" dirty="0"/>
          </a:p>
        </p:txBody>
      </p:sp>
      <p:sp>
        <p:nvSpPr>
          <p:cNvPr id="38923" name="Rectangle 22"/>
          <p:cNvSpPr>
            <a:spLocks noChangeArrowheads="1"/>
          </p:cNvSpPr>
          <p:nvPr/>
        </p:nvSpPr>
        <p:spPr bwMode="auto">
          <a:xfrm>
            <a:off x="765175" y="5024438"/>
            <a:ext cx="34575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400" dirty="0">
                <a:latin typeface="Arial" panose="020B0604020202020204" pitchFamily="34" charset="0"/>
                <a:cs typeface="Arial" panose="020B0604020202020204" pitchFamily="34" charset="0"/>
              </a:rPr>
              <a:t>Récupération par l’attaquant des identifiants/mots de passe (ou </a:t>
            </a:r>
            <a:r>
              <a:rPr lang="fr-FR" altLang="fr-FR" sz="1400" dirty="0" smtClean="0">
                <a:latin typeface="Arial" panose="020B0604020202020204" pitchFamily="34" charset="0"/>
                <a:cs typeface="Arial" panose="020B0604020202020204" pitchFamily="34" charset="0"/>
              </a:rPr>
              <a:t>tout autre donnée </a:t>
            </a:r>
            <a:r>
              <a:rPr lang="fr-FR" altLang="fr-FR" sz="1400" dirty="0">
                <a:latin typeface="Arial" panose="020B0604020202020204" pitchFamily="34" charset="0"/>
                <a:cs typeface="Arial" panose="020B0604020202020204" pitchFamily="34" charset="0"/>
              </a:rPr>
              <a:t>sensible) saisie par le client sur le faux site</a:t>
            </a:r>
          </a:p>
        </p:txBody>
      </p:sp>
      <p:pic>
        <p:nvPicPr>
          <p:cNvPr id="24" name="Picture 4" descr="Image"/>
          <p:cNvPicPr>
            <a:picLocks noChangeAspect="1" noChangeArrowheads="1"/>
          </p:cNvPicPr>
          <p:nvPr/>
        </p:nvPicPr>
        <p:blipFill>
          <a:blip r:embed="rId3"/>
          <a:srcRect/>
          <a:stretch>
            <a:fillRect/>
          </a:stretch>
        </p:blipFill>
        <p:spPr bwMode="auto">
          <a:xfrm>
            <a:off x="4865688" y="2316163"/>
            <a:ext cx="2690812" cy="2427287"/>
          </a:xfrm>
          <a:prstGeom prst="rect">
            <a:avLst/>
          </a:prstGeom>
          <a:noFill/>
          <a:ln>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pic>
        <p:nvPicPr>
          <p:cNvPr id="25" name="Picture 6" descr="http://www.google.fr/url?source=imglanding&amp;ct=img&amp;q=http://www.protegez-vos-donnees.fr/images/hameconnage-credit-agricole.gif&amp;sa=X&amp;ei=aNbwUfPRPOHC7Ab_zYEg&amp;ved=0CAkQ8wc&amp;usg=AFQjCNHsdlTAoNUG8g8ToksESf-zoKcxaA"/>
          <p:cNvPicPr>
            <a:picLocks noChangeAspect="1" noChangeArrowheads="1"/>
          </p:cNvPicPr>
          <p:nvPr/>
        </p:nvPicPr>
        <p:blipFill>
          <a:blip r:embed="rId4"/>
          <a:srcRect/>
          <a:stretch>
            <a:fillRect/>
          </a:stretch>
        </p:blipFill>
        <p:spPr bwMode="auto">
          <a:xfrm>
            <a:off x="5619750" y="2676525"/>
            <a:ext cx="3041650" cy="2000250"/>
          </a:xfrm>
          <a:prstGeom prst="rect">
            <a:avLst/>
          </a:prstGeom>
          <a:noFill/>
          <a:ln>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pic>
        <p:nvPicPr>
          <p:cNvPr id="26" name="Picture 4" descr="http://www.google.fr/url?source=imglanding&amp;ct=img&amp;q=http://img.clubic.com/01F4000000277869-photo-phishing-societe-generale.jpg&amp;sa=X&amp;ei=MNXwUYXHAc6f7AaB-4GwDA&amp;ved=0CAoQ8wc&amp;usg=AFQjCNEd4IUAakxmP9Mg-a470eLstj1Lzw"/>
          <p:cNvPicPr>
            <a:picLocks noChangeAspect="1" noChangeArrowheads="1"/>
          </p:cNvPicPr>
          <p:nvPr/>
        </p:nvPicPr>
        <p:blipFill>
          <a:blip r:embed="rId5"/>
          <a:srcRect/>
          <a:stretch>
            <a:fillRect/>
          </a:stretch>
        </p:blipFill>
        <p:spPr bwMode="auto">
          <a:xfrm>
            <a:off x="4621213" y="3670300"/>
            <a:ext cx="3268662" cy="1771650"/>
          </a:xfrm>
          <a:prstGeom prst="rect">
            <a:avLst/>
          </a:prstGeom>
          <a:noFill/>
          <a:ln>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pic>
        <p:nvPicPr>
          <p:cNvPr id="27" name="Picture 12" descr="http://www.credit-agricole.fr/guidesecurite/IMG/jpg/Phis_Ex2_site438x498.jpg"/>
          <p:cNvPicPr>
            <a:picLocks noChangeAspect="1" noChangeArrowheads="1"/>
          </p:cNvPicPr>
          <p:nvPr/>
        </p:nvPicPr>
        <p:blipFill>
          <a:blip r:embed="rId6"/>
          <a:srcRect/>
          <a:stretch>
            <a:fillRect/>
          </a:stretch>
        </p:blipFill>
        <p:spPr bwMode="auto">
          <a:xfrm>
            <a:off x="6210300" y="3851275"/>
            <a:ext cx="2060575" cy="2352675"/>
          </a:xfrm>
          <a:prstGeom prst="rect">
            <a:avLst/>
          </a:prstGeom>
          <a:noFill/>
          <a:ln>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8329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4. Panorama de quelques menaces</a:t>
            </a:r>
            <a:endParaRPr lang="fr-FR" dirty="0"/>
          </a:p>
        </p:txBody>
      </p:sp>
      <p:sp>
        <p:nvSpPr>
          <p:cNvPr id="10" name="Espace réservé du texte 9"/>
          <p:cNvSpPr>
            <a:spLocks noGrp="1"/>
          </p:cNvSpPr>
          <p:nvPr>
            <p:ph type="body" sz="quarter" idx="10"/>
          </p:nvPr>
        </p:nvSpPr>
        <p:spPr/>
        <p:txBody>
          <a:bodyPr/>
          <a:lstStyle/>
          <a:p>
            <a:r>
              <a:rPr lang="fr-FR" dirty="0"/>
              <a:t>c. Hameçonnage &amp; ingénierie </a:t>
            </a:r>
            <a:r>
              <a:rPr lang="fr-FR" dirty="0" smtClean="0"/>
              <a:t>sociale</a:t>
            </a:r>
            <a:endParaRPr lang="fr-FR" dirty="0"/>
          </a:p>
        </p:txBody>
      </p:sp>
      <p:sp>
        <p:nvSpPr>
          <p:cNvPr id="3" name="Espace réservé de la date 2"/>
          <p:cNvSpPr>
            <a:spLocks noGrp="1"/>
          </p:cNvSpPr>
          <p:nvPr>
            <p:ph type="dt" sz="half" idx="11"/>
          </p:nvPr>
        </p:nvSpPr>
        <p:spPr/>
        <p:txBody>
          <a:bodyPr/>
          <a:lstStyle/>
          <a:p>
            <a:fld id="{4796D952-74A3-4B67-9189-978850D67C1B}" type="datetime1">
              <a:rPr lang="fr-FR" smtClean="0"/>
              <a:pPr/>
              <a:t>16/02/2017</a:t>
            </a:fld>
            <a:endParaRPr lang="fr-FR" dirty="0"/>
          </a:p>
        </p:txBody>
      </p:sp>
      <p:sp>
        <p:nvSpPr>
          <p:cNvPr id="4" name="Espace réservé du pied de page 3"/>
          <p:cNvSpPr>
            <a:spLocks noGrp="1"/>
          </p:cNvSpPr>
          <p:nvPr>
            <p:ph type="ftr" sz="quarter" idx="12"/>
          </p:nvPr>
        </p:nvSpPr>
        <p:spPr/>
        <p:txBody>
          <a:bodyPr/>
          <a:lstStyle/>
          <a:p>
            <a:r>
              <a:rPr lang="fr-FR" smtClean="0"/>
              <a:t>Sensibilisation et initiation à la cybersécurité</a:t>
            </a:r>
            <a:endParaRPr lang="fr-FR"/>
          </a:p>
        </p:txBody>
      </p:sp>
      <p:sp>
        <p:nvSpPr>
          <p:cNvPr id="39939" name="Espace réservé du texte 2"/>
          <p:cNvSpPr txBox="1">
            <a:spLocks/>
          </p:cNvSpPr>
          <p:nvPr/>
        </p:nvSpPr>
        <p:spPr bwMode="auto">
          <a:xfrm>
            <a:off x="457200" y="1773808"/>
            <a:ext cx="82296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 typeface="Arial" charset="0"/>
              <a:buNone/>
            </a:pPr>
            <a:r>
              <a:rPr lang="fr-FR" altLang="fr-FR" sz="1600" dirty="0">
                <a:latin typeface="Arial" panose="020B0604020202020204" pitchFamily="34" charset="0"/>
                <a:cs typeface="Arial" panose="020B0604020202020204" pitchFamily="34" charset="0"/>
              </a:rPr>
              <a:t>L’ « </a:t>
            </a:r>
            <a:r>
              <a:rPr lang="fr-FR" altLang="fr-FR" sz="1600" b="1" dirty="0">
                <a:latin typeface="Arial" panose="020B0604020202020204" pitchFamily="34" charset="0"/>
                <a:cs typeface="Arial" panose="020B0604020202020204" pitchFamily="34" charset="0"/>
              </a:rPr>
              <a:t>ingénierie sociale</a:t>
            </a:r>
            <a:r>
              <a:rPr lang="fr-FR" altLang="fr-FR" sz="1600" dirty="0">
                <a:latin typeface="Arial" panose="020B0604020202020204" pitchFamily="34" charset="0"/>
                <a:cs typeface="Arial" panose="020B0604020202020204" pitchFamily="34" charset="0"/>
              </a:rPr>
              <a:t> » constitue une « </a:t>
            </a:r>
            <a:r>
              <a:rPr lang="fr-FR" altLang="fr-FR" sz="1600" u="sng" dirty="0">
                <a:latin typeface="Arial" panose="020B0604020202020204" pitchFamily="34" charset="0"/>
                <a:cs typeface="Arial" panose="020B0604020202020204" pitchFamily="34" charset="0"/>
              </a:rPr>
              <a:t>attaque ciblée</a:t>
            </a:r>
            <a:r>
              <a:rPr lang="fr-FR" altLang="fr-FR" sz="1600" dirty="0">
                <a:latin typeface="Arial" panose="020B0604020202020204" pitchFamily="34" charset="0"/>
                <a:cs typeface="Arial" panose="020B0604020202020204" pitchFamily="34" charset="0"/>
              </a:rPr>
              <a:t> » qui vise à abuser de la « naïveté » des </a:t>
            </a:r>
            <a:r>
              <a:rPr lang="fr-FR" altLang="fr-FR" sz="1600" u="sng" dirty="0">
                <a:latin typeface="Arial" panose="020B0604020202020204" pitchFamily="34" charset="0"/>
                <a:cs typeface="Arial" panose="020B0604020202020204" pitchFamily="34" charset="0"/>
              </a:rPr>
              <a:t>employés</a:t>
            </a:r>
            <a:r>
              <a:rPr lang="fr-FR" altLang="fr-FR" sz="1600" dirty="0">
                <a:latin typeface="Arial" panose="020B0604020202020204" pitchFamily="34" charset="0"/>
                <a:cs typeface="Arial" panose="020B0604020202020204" pitchFamily="34" charset="0"/>
              </a:rPr>
              <a:t> de l’entreprise :</a:t>
            </a:r>
          </a:p>
          <a:p>
            <a:pPr lvl="1" eaLnBrk="1" hangingPunct="1">
              <a:buClr>
                <a:srgbClr val="FF6600"/>
              </a:buClr>
              <a:buFont typeface="Arial" charset="0"/>
              <a:buChar char="•"/>
            </a:pPr>
            <a:r>
              <a:rPr lang="fr-FR" altLang="fr-FR" sz="1600" dirty="0">
                <a:latin typeface="Arial" panose="020B0604020202020204" pitchFamily="34" charset="0"/>
                <a:cs typeface="Arial" panose="020B0604020202020204" pitchFamily="34" charset="0"/>
              </a:rPr>
              <a:t>pour dérober directement des informations confidentielle, ou </a:t>
            </a:r>
          </a:p>
          <a:p>
            <a:pPr lvl="1" eaLnBrk="1" hangingPunct="1">
              <a:buClr>
                <a:srgbClr val="FF6600"/>
              </a:buClr>
              <a:buFont typeface="Arial" charset="0"/>
              <a:buChar char="•"/>
            </a:pPr>
            <a:r>
              <a:rPr lang="fr-FR" altLang="fr-FR" sz="1600" dirty="0">
                <a:latin typeface="Arial" panose="020B0604020202020204" pitchFamily="34" charset="0"/>
                <a:cs typeface="Arial" panose="020B0604020202020204" pitchFamily="34" charset="0"/>
              </a:rPr>
              <a:t>pour introduire des logiciels malveillants dans le système d’information de la </a:t>
            </a:r>
            <a:r>
              <a:rPr lang="fr-FR" altLang="fr-FR" sz="1600" dirty="0" smtClean="0">
                <a:latin typeface="Arial" panose="020B0604020202020204" pitchFamily="34" charset="0"/>
                <a:cs typeface="Arial" panose="020B0604020202020204" pitchFamily="34" charset="0"/>
              </a:rPr>
              <a:t>banque</a:t>
            </a:r>
            <a:endParaRPr lang="fr-FR" altLang="fr-FR" sz="1600" dirty="0">
              <a:latin typeface="Arial" panose="020B0604020202020204" pitchFamily="34" charset="0"/>
              <a:cs typeface="Arial" panose="020B0604020202020204" pitchFamily="34" charset="0"/>
            </a:endParaRPr>
          </a:p>
        </p:txBody>
      </p:sp>
      <p:pic>
        <p:nvPicPr>
          <p:cNvPr id="39940" name="Picture 4"/>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1438" y="3190875"/>
            <a:ext cx="1331912"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Image 20" descr="poch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7025" y="3355975"/>
            <a:ext cx="598488"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Rectangle 19"/>
          <p:cNvSpPr>
            <a:spLocks noChangeArrowheads="1"/>
          </p:cNvSpPr>
          <p:nvPr/>
        </p:nvSpPr>
        <p:spPr bwMode="auto">
          <a:xfrm>
            <a:off x="1222375" y="4652963"/>
            <a:ext cx="1498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600" dirty="0">
                <a:latin typeface="Arial" panose="020B0604020202020204" pitchFamily="34" charset="0"/>
                <a:cs typeface="Arial" panose="020B0604020202020204" pitchFamily="34" charset="0"/>
              </a:rPr>
              <a:t>par téléphone</a:t>
            </a:r>
          </a:p>
        </p:txBody>
      </p:sp>
      <p:sp>
        <p:nvSpPr>
          <p:cNvPr id="39943" name="Rectangle 20"/>
          <p:cNvSpPr>
            <a:spLocks noChangeArrowheads="1"/>
          </p:cNvSpPr>
          <p:nvPr/>
        </p:nvSpPr>
        <p:spPr bwMode="auto">
          <a:xfrm>
            <a:off x="3827463" y="4559300"/>
            <a:ext cx="149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600">
                <a:latin typeface="Arial" panose="020B0604020202020204" pitchFamily="34" charset="0"/>
                <a:cs typeface="Arial" panose="020B0604020202020204" pitchFamily="34" charset="0"/>
              </a:rPr>
              <a:t>par réseaux sociaux</a:t>
            </a:r>
          </a:p>
        </p:txBody>
      </p:sp>
      <p:pic>
        <p:nvPicPr>
          <p:cNvPr id="399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5438" y="3386138"/>
            <a:ext cx="919162"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5" name="Rectangle 28"/>
          <p:cNvSpPr>
            <a:spLocks noChangeArrowheads="1"/>
          </p:cNvSpPr>
          <p:nvPr/>
        </p:nvSpPr>
        <p:spPr bwMode="auto">
          <a:xfrm>
            <a:off x="6384925" y="4652963"/>
            <a:ext cx="15001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600">
                <a:latin typeface="Arial" panose="020B0604020202020204" pitchFamily="34" charset="0"/>
                <a:cs typeface="Arial" panose="020B0604020202020204" pitchFamily="34" charset="0"/>
              </a:rPr>
              <a:t>par e-mail</a:t>
            </a:r>
          </a:p>
        </p:txBody>
      </p:sp>
      <p:sp>
        <p:nvSpPr>
          <p:cNvPr id="39946" name="Rectangle 29"/>
          <p:cNvSpPr>
            <a:spLocks noChangeArrowheads="1"/>
          </p:cNvSpPr>
          <p:nvPr/>
        </p:nvSpPr>
        <p:spPr bwMode="auto">
          <a:xfrm>
            <a:off x="1042988" y="5508625"/>
            <a:ext cx="7058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600" dirty="0">
                <a:latin typeface="Arial" panose="020B0604020202020204" pitchFamily="34" charset="0"/>
                <a:cs typeface="Arial" panose="020B0604020202020204" pitchFamily="34" charset="0"/>
              </a:rPr>
              <a:t>les scénarios d’ingénierie </a:t>
            </a:r>
            <a:r>
              <a:rPr lang="fr-FR" altLang="fr-FR" sz="1600" dirty="0" smtClean="0">
                <a:latin typeface="Arial" panose="020B0604020202020204" pitchFamily="34" charset="0"/>
                <a:cs typeface="Arial" panose="020B0604020202020204" pitchFamily="34" charset="0"/>
              </a:rPr>
              <a:t>sociale </a:t>
            </a:r>
            <a:r>
              <a:rPr lang="fr-FR" altLang="fr-FR" sz="1600" dirty="0">
                <a:latin typeface="Arial" panose="020B0604020202020204" pitchFamily="34" charset="0"/>
                <a:cs typeface="Arial" panose="020B0604020202020204" pitchFamily="34" charset="0"/>
              </a:rPr>
              <a:t>sont illimités, avec pour seules limites l’imagination des attaquants et la naïveté des </a:t>
            </a:r>
            <a:r>
              <a:rPr lang="fr-FR" altLang="fr-FR" sz="1600" dirty="0" smtClean="0">
                <a:latin typeface="Arial" panose="020B0604020202020204" pitchFamily="34" charset="0"/>
                <a:cs typeface="Arial" panose="020B0604020202020204" pitchFamily="34" charset="0"/>
              </a:rPr>
              <a:t>victimes…</a:t>
            </a:r>
            <a:endParaRPr lang="fr-FR" altLang="fr-F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56058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4. Panorama de quelques menaces</a:t>
            </a:r>
            <a:endParaRPr lang="fr-FR" dirty="0"/>
          </a:p>
        </p:txBody>
      </p:sp>
      <p:sp>
        <p:nvSpPr>
          <p:cNvPr id="10" name="Espace réservé du texte 9"/>
          <p:cNvSpPr>
            <a:spLocks noGrp="1"/>
          </p:cNvSpPr>
          <p:nvPr>
            <p:ph type="body" sz="quarter" idx="10"/>
          </p:nvPr>
        </p:nvSpPr>
        <p:spPr/>
        <p:txBody>
          <a:bodyPr/>
          <a:lstStyle/>
          <a:p>
            <a:r>
              <a:rPr lang="fr-FR" dirty="0" smtClean="0"/>
              <a:t>c. Hameçonnage </a:t>
            </a:r>
            <a:r>
              <a:rPr lang="fr-FR" dirty="0"/>
              <a:t>&amp; ingénierie sociale</a:t>
            </a:r>
          </a:p>
        </p:txBody>
      </p:sp>
      <p:sp>
        <p:nvSpPr>
          <p:cNvPr id="3" name="Espace réservé de la date 2"/>
          <p:cNvSpPr>
            <a:spLocks noGrp="1"/>
          </p:cNvSpPr>
          <p:nvPr>
            <p:ph type="dt" sz="half" idx="11"/>
          </p:nvPr>
        </p:nvSpPr>
        <p:spPr/>
        <p:txBody>
          <a:bodyPr/>
          <a:lstStyle/>
          <a:p>
            <a:fld id="{71F00804-BCDF-46C7-A003-D64C9C385EF4}" type="datetime1">
              <a:rPr lang="fr-FR" smtClean="0"/>
              <a:pPr/>
              <a:t>16/02/2017</a:t>
            </a:fld>
            <a:endParaRPr lang="fr-FR" dirty="0"/>
          </a:p>
        </p:txBody>
      </p:sp>
      <p:sp>
        <p:nvSpPr>
          <p:cNvPr id="4" name="Espace réservé du pied de page 3"/>
          <p:cNvSpPr>
            <a:spLocks noGrp="1"/>
          </p:cNvSpPr>
          <p:nvPr>
            <p:ph type="ftr" sz="quarter" idx="12"/>
          </p:nvPr>
        </p:nvSpPr>
        <p:spPr/>
        <p:txBody>
          <a:bodyPr/>
          <a:lstStyle/>
          <a:p>
            <a:r>
              <a:rPr lang="fr-FR" smtClean="0"/>
              <a:t>Sensibilisation et initiation à la cybersécurité</a:t>
            </a:r>
            <a:endParaRPr lang="fr-FR"/>
          </a:p>
        </p:txBody>
      </p:sp>
      <p:sp>
        <p:nvSpPr>
          <p:cNvPr id="40963" name="Espace réservé du texte 2"/>
          <p:cNvSpPr txBox="1">
            <a:spLocks/>
          </p:cNvSpPr>
          <p:nvPr/>
        </p:nvSpPr>
        <p:spPr bwMode="auto">
          <a:xfrm>
            <a:off x="690563" y="1644649"/>
            <a:ext cx="77152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 typeface="Arial" charset="0"/>
              <a:buNone/>
            </a:pPr>
            <a:r>
              <a:rPr lang="fr-FR" altLang="fr-FR" sz="1600" dirty="0">
                <a:latin typeface="Arial" panose="020B0604020202020204" pitchFamily="34" charset="0"/>
                <a:cs typeface="Arial" panose="020B0604020202020204" pitchFamily="34" charset="0"/>
              </a:rPr>
              <a:t>Exemple de </a:t>
            </a:r>
            <a:r>
              <a:rPr lang="fr-FR" altLang="fr-FR" sz="1600" i="1" dirty="0" err="1">
                <a:latin typeface="Arial" panose="020B0604020202020204" pitchFamily="34" charset="0"/>
                <a:cs typeface="Arial" panose="020B0604020202020204" pitchFamily="34" charset="0"/>
              </a:rPr>
              <a:t>phishing</a:t>
            </a:r>
            <a:r>
              <a:rPr lang="fr-FR" altLang="fr-FR" sz="1600" dirty="0">
                <a:latin typeface="Arial" panose="020B0604020202020204" pitchFamily="34" charset="0"/>
                <a:cs typeface="Arial" panose="020B0604020202020204" pitchFamily="34" charset="0"/>
              </a:rPr>
              <a:t> ciblant les employés d’un grand groupe </a:t>
            </a:r>
            <a:r>
              <a:rPr lang="fr-FR" altLang="fr-FR" sz="1600" dirty="0" smtClean="0">
                <a:latin typeface="Arial" panose="020B0604020202020204" pitchFamily="34" charset="0"/>
                <a:cs typeface="Arial" panose="020B0604020202020204" pitchFamily="34" charset="0"/>
              </a:rPr>
              <a:t>français… </a:t>
            </a:r>
            <a:endParaRPr lang="fr-FR" altLang="fr-FR" sz="1600" dirty="0">
              <a:latin typeface="Arial" panose="020B0604020202020204" pitchFamily="34" charset="0"/>
              <a:cs typeface="Arial" panose="020B0604020202020204" pitchFamily="34" charset="0"/>
            </a:endParaRPr>
          </a:p>
        </p:txBody>
      </p:sp>
      <p:cxnSp>
        <p:nvCxnSpPr>
          <p:cNvPr id="14" name="Connecteur droit avec flèche 13"/>
          <p:cNvCxnSpPr>
            <a:stCxn id="40966" idx="0"/>
          </p:cNvCxnSpPr>
          <p:nvPr/>
        </p:nvCxnSpPr>
        <p:spPr>
          <a:xfrm flipV="1">
            <a:off x="4532201" y="3933826"/>
            <a:ext cx="108062" cy="1433512"/>
          </a:xfrm>
          <a:prstGeom prst="straightConnector1">
            <a:avLst/>
          </a:prstGeom>
          <a:ln w="19050">
            <a:solidFill>
              <a:srgbClr val="922B3C"/>
            </a:solidFill>
            <a:tailEnd type="arrow"/>
          </a:ln>
        </p:spPr>
        <p:style>
          <a:lnRef idx="1">
            <a:schemeClr val="accent1"/>
          </a:lnRef>
          <a:fillRef idx="0">
            <a:schemeClr val="accent1"/>
          </a:fillRef>
          <a:effectRef idx="0">
            <a:schemeClr val="accent1"/>
          </a:effectRef>
          <a:fontRef idx="minor">
            <a:schemeClr val="tx1"/>
          </a:fontRef>
        </p:style>
      </p:cxnSp>
      <p:sp>
        <p:nvSpPr>
          <p:cNvPr id="40966" name="ZoneTexte 14"/>
          <p:cNvSpPr txBox="1">
            <a:spLocks noChangeArrowheads="1"/>
          </p:cNvSpPr>
          <p:nvPr/>
        </p:nvSpPr>
        <p:spPr bwMode="auto">
          <a:xfrm>
            <a:off x="2116138" y="5367338"/>
            <a:ext cx="48321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600" dirty="0">
                <a:latin typeface="Arial" panose="020B0604020202020204" pitchFamily="34" charset="0"/>
                <a:cs typeface="Arial" panose="020B0604020202020204" pitchFamily="34" charset="0"/>
              </a:rPr>
              <a:t>Ce lien pointe en fait vers un site frauduleux, et non pas vers un serveur légitime de l’entreprise</a:t>
            </a:r>
            <a:endParaRPr lang="fr-FR" altLang="fr-FR" sz="1100" dirty="0">
              <a:latin typeface="Arial" panose="020B0604020202020204" pitchFamily="34" charset="0"/>
              <a:cs typeface="Arial" panose="020B0604020202020204" pitchFamily="34" charset="0"/>
            </a:endParaRPr>
          </a:p>
        </p:txBody>
      </p:sp>
      <p:pic>
        <p:nvPicPr>
          <p:cNvPr id="1026" name="Picture 2" descr="\\intranet.fr\sgdsn\utilisateurs_mercure\mesdocuments\chavanne\My Pictures\phshing.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911202" y="2060848"/>
            <a:ext cx="5321597" cy="310892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0131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eaLnBrk="1" fontAlgn="auto" hangingPunct="1">
              <a:spcAft>
                <a:spcPts val="0"/>
              </a:spcAft>
              <a:defRPr/>
            </a:pPr>
            <a:r>
              <a:rPr lang="fr-FR" dirty="0"/>
              <a:t>4. Panorama de quelques menaces</a:t>
            </a:r>
          </a:p>
        </p:txBody>
      </p:sp>
      <p:sp>
        <p:nvSpPr>
          <p:cNvPr id="6" name="Espace réservé du texte 5"/>
          <p:cNvSpPr>
            <a:spLocks noGrp="1"/>
          </p:cNvSpPr>
          <p:nvPr>
            <p:ph type="body" sz="quarter" idx="10"/>
          </p:nvPr>
        </p:nvSpPr>
        <p:spPr/>
        <p:txBody>
          <a:bodyPr/>
          <a:lstStyle/>
          <a:p>
            <a:r>
              <a:rPr lang="fr-FR" dirty="0" smtClean="0"/>
              <a:t>d. Déroulement d’une attaque avancée</a:t>
            </a:r>
            <a:endParaRPr lang="fr-FR" dirty="0"/>
          </a:p>
        </p:txBody>
      </p:sp>
      <p:sp>
        <p:nvSpPr>
          <p:cNvPr id="3" name="Espace réservé de la date 2"/>
          <p:cNvSpPr>
            <a:spLocks noGrp="1"/>
          </p:cNvSpPr>
          <p:nvPr>
            <p:ph type="dt" sz="half" idx="11"/>
          </p:nvPr>
        </p:nvSpPr>
        <p:spPr/>
        <p:txBody>
          <a:bodyPr/>
          <a:lstStyle/>
          <a:p>
            <a:pPr>
              <a:defRPr/>
            </a:pPr>
            <a:fld id="{13A873AB-78C4-4219-BF38-81EF7A31F31B}" type="datetime1">
              <a:rPr lang="fr-FR" smtClean="0"/>
              <a:t>16/02/2017</a:t>
            </a:fld>
            <a:endParaRPr lang="fr-FR" dirty="0"/>
          </a:p>
        </p:txBody>
      </p:sp>
      <p:sp>
        <p:nvSpPr>
          <p:cNvPr id="4" name="Espace réservé du pied de page 3"/>
          <p:cNvSpPr>
            <a:spLocks noGrp="1"/>
          </p:cNvSpPr>
          <p:nvPr>
            <p:ph type="ftr" sz="quarter" idx="12"/>
          </p:nvPr>
        </p:nvSpPr>
        <p:spPr/>
        <p:txBody>
          <a:bodyPr/>
          <a:lstStyle/>
          <a:p>
            <a:pPr>
              <a:defRPr/>
            </a:pPr>
            <a:r>
              <a:rPr lang="fr-FR" smtClean="0"/>
              <a:t>Sensibilisation et initiation à la cybersécurité</a:t>
            </a:r>
            <a:endParaRPr lang="fr-FR"/>
          </a:p>
        </p:txBody>
      </p:sp>
      <p:pic>
        <p:nvPicPr>
          <p:cNvPr id="7" name="Espace réservé du contenu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30123" y="1700213"/>
            <a:ext cx="6683753" cy="4608512"/>
          </a:xfrm>
        </p:spPr>
      </p:pic>
    </p:spTree>
    <p:extLst>
      <p:ext uri="{BB962C8B-B14F-4D97-AF65-F5344CB8AC3E}">
        <p14:creationId xmlns:p14="http://schemas.microsoft.com/office/powerpoint/2010/main" val="21273369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a:t>4. Panorama de quelques menaces</a:t>
            </a:r>
          </a:p>
        </p:txBody>
      </p:sp>
      <p:sp>
        <p:nvSpPr>
          <p:cNvPr id="8" name="Espace réservé du texte 7"/>
          <p:cNvSpPr>
            <a:spLocks noGrp="1"/>
          </p:cNvSpPr>
          <p:nvPr>
            <p:ph type="body" sz="quarter" idx="10"/>
          </p:nvPr>
        </p:nvSpPr>
        <p:spPr/>
        <p:txBody>
          <a:bodyPr/>
          <a:lstStyle/>
          <a:p>
            <a:r>
              <a:rPr lang="fr-FR" dirty="0"/>
              <a:t>d. Déroulement d’une attaque avancée</a:t>
            </a:r>
          </a:p>
        </p:txBody>
      </p:sp>
      <p:sp>
        <p:nvSpPr>
          <p:cNvPr id="4" name="Espace réservé de la date 3"/>
          <p:cNvSpPr>
            <a:spLocks noGrp="1"/>
          </p:cNvSpPr>
          <p:nvPr>
            <p:ph type="dt" sz="half" idx="11"/>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2"/>
          </p:nvPr>
        </p:nvSpPr>
        <p:spPr/>
        <p:txBody>
          <a:bodyPr/>
          <a:lstStyle/>
          <a:p>
            <a:pPr>
              <a:defRPr/>
            </a:pPr>
            <a:r>
              <a:rPr lang="fr-FR" smtClean="0"/>
              <a:t>Sensibilisation et initiation à la cybersécurité</a:t>
            </a:r>
            <a:endParaRPr lang="fr-FR"/>
          </a:p>
        </p:txBody>
      </p:sp>
      <p:pic>
        <p:nvPicPr>
          <p:cNvPr id="12" name="Espace réservé du contenu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0528" y="1700213"/>
            <a:ext cx="6802944" cy="4608512"/>
          </a:xfrm>
        </p:spPr>
      </p:pic>
    </p:spTree>
    <p:extLst>
      <p:ext uri="{BB962C8B-B14F-4D97-AF65-F5344CB8AC3E}">
        <p14:creationId xmlns:p14="http://schemas.microsoft.com/office/powerpoint/2010/main" val="1007881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a:t>4. Panorama de quelques menaces</a:t>
            </a:r>
          </a:p>
        </p:txBody>
      </p:sp>
      <p:sp>
        <p:nvSpPr>
          <p:cNvPr id="8" name="Espace réservé du texte 7"/>
          <p:cNvSpPr>
            <a:spLocks noGrp="1"/>
          </p:cNvSpPr>
          <p:nvPr>
            <p:ph type="body" sz="quarter" idx="10"/>
          </p:nvPr>
        </p:nvSpPr>
        <p:spPr/>
        <p:txBody>
          <a:bodyPr/>
          <a:lstStyle/>
          <a:p>
            <a:r>
              <a:rPr lang="fr-FR" dirty="0"/>
              <a:t>d. Déroulement d’une attaque avancée</a:t>
            </a:r>
          </a:p>
        </p:txBody>
      </p:sp>
      <p:sp>
        <p:nvSpPr>
          <p:cNvPr id="4" name="Espace réservé de la date 3"/>
          <p:cNvSpPr>
            <a:spLocks noGrp="1"/>
          </p:cNvSpPr>
          <p:nvPr>
            <p:ph type="dt" sz="half" idx="11"/>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2"/>
          </p:nvPr>
        </p:nvSpPr>
        <p:spPr/>
        <p:txBody>
          <a:bodyPr/>
          <a:lstStyle/>
          <a:p>
            <a:pPr>
              <a:defRPr/>
            </a:pPr>
            <a:r>
              <a:rPr lang="fr-FR" smtClean="0"/>
              <a:t>Sensibilisation et initiation à la cybersécurité</a:t>
            </a:r>
            <a:endParaRPr lang="fr-FR"/>
          </a:p>
        </p:txBody>
      </p:sp>
      <p:pic>
        <p:nvPicPr>
          <p:cNvPr id="12" name="Espace réservé du contenu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9898" y="1700213"/>
            <a:ext cx="8024203" cy="4608512"/>
          </a:xfrm>
        </p:spPr>
      </p:pic>
    </p:spTree>
    <p:extLst>
      <p:ext uri="{BB962C8B-B14F-4D97-AF65-F5344CB8AC3E}">
        <p14:creationId xmlns:p14="http://schemas.microsoft.com/office/powerpoint/2010/main" val="12425619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1"/>
          <p:cNvSpPr>
            <a:spLocks noGrp="1"/>
          </p:cNvSpPr>
          <p:nvPr>
            <p:ph type="title"/>
          </p:nvPr>
        </p:nvSpPr>
        <p:spPr/>
        <p:txBody>
          <a:bodyPr/>
          <a:lstStyle/>
          <a:p>
            <a:r>
              <a:rPr lang="fr-FR" altLang="fr-FR" dirty="0" smtClean="0"/>
              <a:t>4. </a:t>
            </a:r>
            <a:r>
              <a:rPr lang="fr-FR" altLang="fr-FR" dirty="0"/>
              <a:t>Panorama</a:t>
            </a:r>
            <a:r>
              <a:rPr lang="fr-FR" altLang="fr-FR" dirty="0" smtClean="0"/>
              <a:t> de quelques menaces</a:t>
            </a:r>
          </a:p>
        </p:txBody>
      </p:sp>
      <p:sp>
        <p:nvSpPr>
          <p:cNvPr id="43011" name="Espace réservé du contenu 2"/>
          <p:cNvSpPr>
            <a:spLocks noGrp="1"/>
          </p:cNvSpPr>
          <p:nvPr>
            <p:ph idx="1"/>
          </p:nvPr>
        </p:nvSpPr>
        <p:spPr>
          <a:xfrm>
            <a:off x="4283968" y="1700808"/>
            <a:ext cx="4402832" cy="4608512"/>
          </a:xfrm>
        </p:spPr>
        <p:txBody>
          <a:bodyPr>
            <a:normAutofit lnSpcReduction="10000"/>
          </a:bodyPr>
          <a:lstStyle/>
          <a:p>
            <a:r>
              <a:rPr lang="fr-FR" altLang="fr-FR" sz="1700" dirty="0" smtClean="0"/>
              <a:t>Apple indique que :</a:t>
            </a:r>
          </a:p>
          <a:p>
            <a:pPr lvl="1" algn="just"/>
            <a:r>
              <a:rPr lang="fr-FR" altLang="fr-FR" sz="1500" dirty="0" smtClean="0"/>
              <a:t>Ses services </a:t>
            </a:r>
            <a:r>
              <a:rPr lang="fr-FR" altLang="fr-FR" sz="1500" dirty="0" err="1" smtClean="0"/>
              <a:t>iCloud</a:t>
            </a:r>
            <a:r>
              <a:rPr lang="fr-FR" altLang="fr-FR" sz="1500" dirty="0" smtClean="0"/>
              <a:t> ou </a:t>
            </a:r>
            <a:r>
              <a:rPr lang="fr-FR" altLang="fr-FR" sz="1500" dirty="0" err="1" smtClean="0"/>
              <a:t>FindMyPhone</a:t>
            </a:r>
            <a:r>
              <a:rPr lang="fr-FR" altLang="fr-FR" sz="1500" dirty="0" smtClean="0"/>
              <a:t> n’ont pas été compromis</a:t>
            </a:r>
          </a:p>
          <a:p>
            <a:pPr lvl="1" algn="just"/>
            <a:r>
              <a:rPr lang="fr-FR" altLang="fr-FR" sz="1500" dirty="0" smtClean="0"/>
              <a:t> les comptes </a:t>
            </a:r>
            <a:r>
              <a:rPr lang="fr-FR" altLang="fr-FR" sz="1500" dirty="0" err="1" smtClean="0"/>
              <a:t>iCloud</a:t>
            </a:r>
            <a:r>
              <a:rPr lang="fr-FR" altLang="fr-FR" sz="1500" dirty="0" smtClean="0"/>
              <a:t> des stars concernées ont été compromis par des attaques ciblées de :</a:t>
            </a:r>
          </a:p>
          <a:p>
            <a:pPr lvl="2" algn="just"/>
            <a:r>
              <a:rPr lang="fr-FR" altLang="fr-FR" sz="1300" dirty="0" smtClean="0"/>
              <a:t>compte utilisateur</a:t>
            </a:r>
          </a:p>
          <a:p>
            <a:pPr lvl="2" algn="just"/>
            <a:r>
              <a:rPr lang="fr-FR" altLang="fr-FR" sz="1300" dirty="0" smtClean="0"/>
              <a:t>mot de passe </a:t>
            </a:r>
          </a:p>
          <a:p>
            <a:pPr lvl="2" algn="just"/>
            <a:r>
              <a:rPr lang="fr-FR" altLang="fr-FR" sz="1300" dirty="0" smtClean="0"/>
              <a:t>questions de sécurité</a:t>
            </a:r>
          </a:p>
          <a:p>
            <a:r>
              <a:rPr lang="fr-FR" altLang="fr-FR" sz="1700" dirty="0" smtClean="0"/>
              <a:t>Le nombre de tentatives de mots de passe avant verrouillage du compte était trop élevé. </a:t>
            </a:r>
          </a:p>
          <a:p>
            <a:pPr lvl="1" algn="just"/>
            <a:r>
              <a:rPr lang="fr-FR" altLang="fr-FR" sz="1500" dirty="0" smtClean="0"/>
              <a:t>permettant des attaques par « brute force »</a:t>
            </a:r>
          </a:p>
          <a:p>
            <a:r>
              <a:rPr lang="fr-FR" altLang="fr-FR" sz="1700" dirty="0" smtClean="0"/>
              <a:t>Il semblerait que l’attaque soit de type « social engineering ».</a:t>
            </a:r>
          </a:p>
          <a:p>
            <a:pPr lvl="1" algn="just"/>
            <a:r>
              <a:rPr lang="fr-FR" altLang="fr-FR" sz="1500" dirty="0" smtClean="0"/>
              <a:t>permettant de répondre aux questions de sécurité.</a:t>
            </a:r>
          </a:p>
          <a:p>
            <a:endParaRPr lang="fr-FR" altLang="fr-FR" dirty="0" smtClean="0"/>
          </a:p>
          <a:p>
            <a:endParaRPr lang="fr-FR" altLang="fr-FR" dirty="0" smtClean="0"/>
          </a:p>
          <a:p>
            <a:endParaRPr lang="fr-FR" altLang="fr-FR" dirty="0" smtClean="0"/>
          </a:p>
        </p:txBody>
      </p:sp>
      <p:sp>
        <p:nvSpPr>
          <p:cNvPr id="8" name="Espace réservé du texte 7"/>
          <p:cNvSpPr>
            <a:spLocks noGrp="1"/>
          </p:cNvSpPr>
          <p:nvPr>
            <p:ph type="body" sz="quarter" idx="10"/>
          </p:nvPr>
        </p:nvSpPr>
        <p:spPr/>
        <p:txBody>
          <a:bodyPr/>
          <a:lstStyle/>
          <a:p>
            <a:r>
              <a:rPr lang="fr-FR" dirty="0"/>
              <a:t>d. Déroulement d’une attaque </a:t>
            </a:r>
            <a:r>
              <a:rPr lang="fr-FR" dirty="0" smtClean="0"/>
              <a:t>avancée (Exemple)</a:t>
            </a:r>
            <a:endParaRPr lang="fr-FR" dirty="0"/>
          </a:p>
        </p:txBody>
      </p:sp>
      <p:sp>
        <p:nvSpPr>
          <p:cNvPr id="2" name="Espace réservé de la date 1"/>
          <p:cNvSpPr>
            <a:spLocks noGrp="1"/>
          </p:cNvSpPr>
          <p:nvPr>
            <p:ph type="dt" sz="half" idx="11"/>
          </p:nvPr>
        </p:nvSpPr>
        <p:spPr/>
        <p:txBody>
          <a:bodyPr/>
          <a:lstStyle/>
          <a:p>
            <a:fld id="{F9C79A50-9AEB-4B25-B5E6-FB3B6BC8C094}" type="datetime1">
              <a:rPr lang="fr-FR" smtClean="0"/>
              <a:pPr/>
              <a:t>16/02/2017</a:t>
            </a:fld>
            <a:endParaRPr lang="fr-FR" dirty="0"/>
          </a:p>
        </p:txBody>
      </p:sp>
      <p:sp>
        <p:nvSpPr>
          <p:cNvPr id="3" name="Espace réservé du pied de page 2"/>
          <p:cNvSpPr>
            <a:spLocks noGrp="1"/>
          </p:cNvSpPr>
          <p:nvPr>
            <p:ph type="ftr" sz="quarter" idx="12"/>
          </p:nvPr>
        </p:nvSpPr>
        <p:spPr/>
        <p:txBody>
          <a:bodyPr/>
          <a:lstStyle/>
          <a:p>
            <a:r>
              <a:rPr lang="fr-FR" smtClean="0"/>
              <a:t>Sensibilisation et initiation à la cybersécurité</a:t>
            </a:r>
            <a:endParaRPr lang="fr-FR"/>
          </a:p>
        </p:txBody>
      </p:sp>
      <p:sp>
        <p:nvSpPr>
          <p:cNvPr id="43012" name="Rectangle 4"/>
          <p:cNvSpPr>
            <a:spLocks noChangeArrowheads="1"/>
          </p:cNvSpPr>
          <p:nvPr/>
        </p:nvSpPr>
        <p:spPr bwMode="auto">
          <a:xfrm>
            <a:off x="261938" y="4005064"/>
            <a:ext cx="38060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200" dirty="0"/>
              <a:t>Des photos intimes d’acteurs, chanteurs, </a:t>
            </a:r>
            <a:r>
              <a:rPr lang="fr-FR" altLang="fr-FR" sz="1200" dirty="0" smtClean="0"/>
              <a:t>présentateurs </a:t>
            </a:r>
            <a:r>
              <a:rPr lang="fr-FR" altLang="fr-FR" sz="1200" dirty="0"/>
              <a:t>célèbres stockées sur </a:t>
            </a:r>
            <a:r>
              <a:rPr lang="fr-FR" altLang="fr-FR" sz="1200" dirty="0" err="1"/>
              <a:t>iCloud</a:t>
            </a:r>
            <a:r>
              <a:rPr lang="fr-FR" altLang="fr-FR" sz="1200" dirty="0"/>
              <a:t> d’Apple ont été diffusées en ligne.</a:t>
            </a:r>
          </a:p>
          <a:p>
            <a:pPr algn="just" eaLnBrk="1" hangingPunct="1">
              <a:spcBef>
                <a:spcPct val="0"/>
              </a:spcBef>
              <a:buFontTx/>
              <a:buNone/>
            </a:pPr>
            <a:r>
              <a:rPr lang="fr-FR" altLang="fr-FR" sz="1200" dirty="0"/>
              <a:t>Les célébrités incluaient Jennifer Lawrence, Kate </a:t>
            </a:r>
            <a:r>
              <a:rPr lang="fr-FR" altLang="fr-FR" sz="1200" dirty="0" err="1"/>
              <a:t>Upton</a:t>
            </a:r>
            <a:r>
              <a:rPr lang="fr-FR" altLang="fr-FR" sz="1200" dirty="0"/>
              <a:t>, Rihanna, Kim </a:t>
            </a:r>
            <a:r>
              <a:rPr lang="fr-FR" altLang="fr-FR" sz="1200" dirty="0" err="1"/>
              <a:t>Kadarshian</a:t>
            </a:r>
            <a:r>
              <a:rPr lang="fr-FR" altLang="fr-FR" sz="1200" dirty="0"/>
              <a:t>, Selena Gomez entre autres.</a:t>
            </a:r>
          </a:p>
        </p:txBody>
      </p:sp>
      <p:sp>
        <p:nvSpPr>
          <p:cNvPr id="43013" name="Rectangle 7"/>
          <p:cNvSpPr>
            <a:spLocks noChangeArrowheads="1"/>
          </p:cNvSpPr>
          <p:nvPr/>
        </p:nvSpPr>
        <p:spPr bwMode="auto">
          <a:xfrm>
            <a:off x="107505" y="6308725"/>
            <a:ext cx="892854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fr-FR" sz="1050" i="1" dirty="0">
                <a:latin typeface="Arial" panose="020B0604020202020204" pitchFamily="34" charset="0"/>
                <a:cs typeface="Arial" panose="020B0604020202020204" pitchFamily="34" charset="0"/>
              </a:rPr>
              <a:t>http://www.wsj.com/articles/apple-celebrity-accounts-compromised-by-very-targeted-attack-1409683803</a:t>
            </a:r>
          </a:p>
        </p:txBody>
      </p:sp>
      <p:pic>
        <p:nvPicPr>
          <p:cNvPr id="430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1844674"/>
            <a:ext cx="3806006" cy="2164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77364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4. Panorama de quelques menaces</a:t>
            </a:r>
            <a:endParaRPr lang="fr-FR" dirty="0"/>
          </a:p>
        </p:txBody>
      </p:sp>
      <p:sp>
        <p:nvSpPr>
          <p:cNvPr id="12" name="Espace réservé du contenu 11"/>
          <p:cNvSpPr>
            <a:spLocks noGrp="1"/>
          </p:cNvSpPr>
          <p:nvPr>
            <p:ph idx="1"/>
          </p:nvPr>
        </p:nvSpPr>
        <p:spPr/>
        <p:txBody>
          <a:bodyPr/>
          <a:lstStyle/>
          <a:p>
            <a:pPr marL="0" indent="0">
              <a:buNone/>
            </a:pPr>
            <a:r>
              <a:rPr lang="fr-FR" altLang="fr-FR" dirty="0"/>
              <a:t>La </a:t>
            </a:r>
            <a:r>
              <a:rPr lang="fr-FR" altLang="fr-FR" b="1" dirty="0"/>
              <a:t>fraude interne</a:t>
            </a:r>
            <a:r>
              <a:rPr lang="fr-FR" altLang="fr-FR" dirty="0"/>
              <a:t> est un « sujet tabou » pour les entreprises, mais un véritable sujet d’importance </a:t>
            </a:r>
            <a:r>
              <a:rPr lang="fr-FR" altLang="fr-FR" dirty="0" smtClean="0"/>
              <a:t>!</a:t>
            </a:r>
            <a:endParaRPr lang="fr-FR" altLang="fr-FR" dirty="0"/>
          </a:p>
        </p:txBody>
      </p:sp>
      <p:sp>
        <p:nvSpPr>
          <p:cNvPr id="13" name="Espace réservé du texte 12"/>
          <p:cNvSpPr>
            <a:spLocks noGrp="1"/>
          </p:cNvSpPr>
          <p:nvPr>
            <p:ph type="body" sz="quarter" idx="10"/>
          </p:nvPr>
        </p:nvSpPr>
        <p:spPr/>
        <p:txBody>
          <a:bodyPr/>
          <a:lstStyle/>
          <a:p>
            <a:r>
              <a:rPr lang="fr-FR" dirty="0" smtClean="0"/>
              <a:t>e. Fraude </a:t>
            </a:r>
            <a:r>
              <a:rPr lang="fr-FR" dirty="0"/>
              <a:t>interne</a:t>
            </a:r>
          </a:p>
        </p:txBody>
      </p:sp>
      <p:sp>
        <p:nvSpPr>
          <p:cNvPr id="3" name="Espace réservé de la date 2"/>
          <p:cNvSpPr>
            <a:spLocks noGrp="1"/>
          </p:cNvSpPr>
          <p:nvPr>
            <p:ph type="dt" sz="half" idx="11"/>
          </p:nvPr>
        </p:nvSpPr>
        <p:spPr/>
        <p:txBody>
          <a:bodyPr/>
          <a:lstStyle/>
          <a:p>
            <a:fld id="{4B22D110-FAC2-4AEB-ACFE-7F05747DCD15}" type="datetime1">
              <a:rPr lang="fr-FR" smtClean="0"/>
              <a:pPr/>
              <a:t>16/02/2017</a:t>
            </a:fld>
            <a:endParaRPr lang="fr-FR" dirty="0"/>
          </a:p>
        </p:txBody>
      </p:sp>
      <p:sp>
        <p:nvSpPr>
          <p:cNvPr id="4" name="Espace réservé du pied de page 3"/>
          <p:cNvSpPr>
            <a:spLocks noGrp="1"/>
          </p:cNvSpPr>
          <p:nvPr>
            <p:ph type="ftr" sz="quarter" idx="12"/>
          </p:nvPr>
        </p:nvSpPr>
        <p:spPr/>
        <p:txBody>
          <a:bodyPr/>
          <a:lstStyle/>
          <a:p>
            <a:r>
              <a:rPr lang="fr-FR" smtClean="0"/>
              <a:t>Sensibilisation et initiation à la cybersécurité</a:t>
            </a:r>
            <a:endParaRPr lang="fr-FR"/>
          </a:p>
        </p:txBody>
      </p:sp>
      <p:grpSp>
        <p:nvGrpSpPr>
          <p:cNvPr id="44035" name="Groupe 6"/>
          <p:cNvGrpSpPr>
            <a:grpSpLocks/>
          </p:cNvGrpSpPr>
          <p:nvPr/>
        </p:nvGrpSpPr>
        <p:grpSpPr bwMode="auto">
          <a:xfrm>
            <a:off x="684213" y="2574925"/>
            <a:ext cx="7958137" cy="2995613"/>
            <a:chOff x="683568" y="2461344"/>
            <a:chExt cx="7958980" cy="2995548"/>
          </a:xfrm>
        </p:grpSpPr>
        <p:sp>
          <p:nvSpPr>
            <p:cNvPr id="8" name="Rectangle 7"/>
            <p:cNvSpPr/>
            <p:nvPr/>
          </p:nvSpPr>
          <p:spPr>
            <a:xfrm>
              <a:off x="683568" y="2615329"/>
              <a:ext cx="2376739" cy="2841563"/>
            </a:xfrm>
            <a:prstGeom prst="rect">
              <a:avLst/>
            </a:prstGeom>
            <a:noFill/>
            <a:ln>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 name="Rectangle 8"/>
            <p:cNvSpPr/>
            <p:nvPr/>
          </p:nvSpPr>
          <p:spPr>
            <a:xfrm>
              <a:off x="3479451" y="2615329"/>
              <a:ext cx="2376740" cy="2841563"/>
            </a:xfrm>
            <a:prstGeom prst="rect">
              <a:avLst/>
            </a:prstGeom>
            <a:noFill/>
            <a:ln>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0" name="Rectangle 9"/>
            <p:cNvSpPr/>
            <p:nvPr/>
          </p:nvSpPr>
          <p:spPr>
            <a:xfrm>
              <a:off x="6265809" y="2615329"/>
              <a:ext cx="2376739" cy="2841563"/>
            </a:xfrm>
            <a:prstGeom prst="rect">
              <a:avLst/>
            </a:prstGeom>
            <a:noFill/>
            <a:ln>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4040" name="ZoneTexte 10"/>
            <p:cNvSpPr txBox="1">
              <a:spLocks noChangeArrowheads="1"/>
            </p:cNvSpPr>
            <p:nvPr/>
          </p:nvSpPr>
          <p:spPr bwMode="auto">
            <a:xfrm>
              <a:off x="907237" y="2471216"/>
              <a:ext cx="1952985" cy="2769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200" b="1" dirty="0">
                  <a:solidFill>
                    <a:srgbClr val="922B3C"/>
                  </a:solidFill>
                  <a:latin typeface="Arial" panose="020B0604020202020204" pitchFamily="34" charset="0"/>
                  <a:cs typeface="Arial" panose="020B0604020202020204" pitchFamily="34" charset="0"/>
                </a:rPr>
                <a:t>C</a:t>
              </a:r>
              <a:r>
                <a:rPr lang="fr-FR" altLang="fr-FR" sz="1200" b="1" dirty="0" smtClean="0">
                  <a:solidFill>
                    <a:srgbClr val="922B3C"/>
                  </a:solidFill>
                  <a:latin typeface="Arial" panose="020B0604020202020204" pitchFamily="34" charset="0"/>
                  <a:cs typeface="Arial" panose="020B0604020202020204" pitchFamily="34" charset="0"/>
                </a:rPr>
                <a:t>atégories </a:t>
              </a:r>
              <a:r>
                <a:rPr lang="fr-FR" altLang="fr-FR" sz="1200" b="1" dirty="0">
                  <a:solidFill>
                    <a:srgbClr val="922B3C"/>
                  </a:solidFill>
                  <a:latin typeface="Arial" panose="020B0604020202020204" pitchFamily="34" charset="0"/>
                  <a:cs typeface="Arial" panose="020B0604020202020204" pitchFamily="34" charset="0"/>
                </a:rPr>
                <a:t>de fraudeurs</a:t>
              </a:r>
            </a:p>
          </p:txBody>
        </p:sp>
        <p:sp>
          <p:nvSpPr>
            <p:cNvPr id="44041" name="ZoneTexte 12"/>
            <p:cNvSpPr txBox="1">
              <a:spLocks noChangeArrowheads="1"/>
            </p:cNvSpPr>
            <p:nvPr/>
          </p:nvSpPr>
          <p:spPr bwMode="auto">
            <a:xfrm>
              <a:off x="4080418" y="2471216"/>
              <a:ext cx="1188977" cy="2769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200" b="1" dirty="0">
                  <a:solidFill>
                    <a:srgbClr val="922B3C"/>
                  </a:solidFill>
                  <a:latin typeface="Arial" panose="020B0604020202020204" pitchFamily="34" charset="0"/>
                  <a:cs typeface="Arial" panose="020B0604020202020204" pitchFamily="34" charset="0"/>
                </a:rPr>
                <a:t>V</a:t>
              </a:r>
              <a:r>
                <a:rPr lang="fr-FR" altLang="fr-FR" sz="1200" b="1" dirty="0" smtClean="0">
                  <a:solidFill>
                    <a:srgbClr val="922B3C"/>
                  </a:solidFill>
                  <a:latin typeface="Arial" panose="020B0604020202020204" pitchFamily="34" charset="0"/>
                  <a:cs typeface="Arial" panose="020B0604020202020204" pitchFamily="34" charset="0"/>
                </a:rPr>
                <a:t>ulnérabilités</a:t>
              </a:r>
              <a:endParaRPr lang="fr-FR" altLang="fr-FR" sz="1200" b="1" dirty="0">
                <a:solidFill>
                  <a:srgbClr val="922B3C"/>
                </a:solidFill>
                <a:latin typeface="Arial" panose="020B0604020202020204" pitchFamily="34" charset="0"/>
                <a:cs typeface="Arial" panose="020B0604020202020204" pitchFamily="34" charset="0"/>
              </a:endParaRPr>
            </a:p>
          </p:txBody>
        </p:sp>
        <p:sp>
          <p:nvSpPr>
            <p:cNvPr id="44042" name="ZoneTexte 15"/>
            <p:cNvSpPr txBox="1">
              <a:spLocks noChangeArrowheads="1"/>
            </p:cNvSpPr>
            <p:nvPr/>
          </p:nvSpPr>
          <p:spPr bwMode="auto">
            <a:xfrm>
              <a:off x="6497534" y="2461344"/>
              <a:ext cx="1893475" cy="2769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200" b="1" dirty="0">
                  <a:solidFill>
                    <a:srgbClr val="922B3C"/>
                  </a:solidFill>
                  <a:latin typeface="Arial" panose="020B0604020202020204" pitchFamily="34" charset="0"/>
                  <a:cs typeface="Arial" panose="020B0604020202020204" pitchFamily="34" charset="0"/>
                </a:rPr>
                <a:t>T</a:t>
              </a:r>
              <a:r>
                <a:rPr lang="fr-FR" altLang="fr-FR" sz="1200" b="1" dirty="0" smtClean="0">
                  <a:solidFill>
                    <a:srgbClr val="922B3C"/>
                  </a:solidFill>
                  <a:latin typeface="Arial" panose="020B0604020202020204" pitchFamily="34" charset="0"/>
                  <a:cs typeface="Arial" panose="020B0604020202020204" pitchFamily="34" charset="0"/>
                </a:rPr>
                <a:t>ypologies </a:t>
              </a:r>
              <a:r>
                <a:rPr lang="fr-FR" altLang="fr-FR" sz="1200" b="1" dirty="0">
                  <a:solidFill>
                    <a:srgbClr val="922B3C"/>
                  </a:solidFill>
                  <a:latin typeface="Arial" panose="020B0604020202020204" pitchFamily="34" charset="0"/>
                  <a:cs typeface="Arial" panose="020B0604020202020204" pitchFamily="34" charset="0"/>
                </a:rPr>
                <a:t>des fraudes</a:t>
              </a:r>
            </a:p>
          </p:txBody>
        </p:sp>
        <p:sp>
          <p:nvSpPr>
            <p:cNvPr id="44043" name="Espace réservé du texte 2"/>
            <p:cNvSpPr txBox="1">
              <a:spLocks/>
            </p:cNvSpPr>
            <p:nvPr/>
          </p:nvSpPr>
          <p:spPr bwMode="auto">
            <a:xfrm>
              <a:off x="683568" y="2798316"/>
              <a:ext cx="2376264" cy="250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ts val="600"/>
                </a:spcBef>
              </a:pPr>
              <a:r>
                <a:rPr lang="fr-FR" altLang="fr-FR" sz="1200" dirty="0">
                  <a:latin typeface="Arial" panose="020B0604020202020204" pitchFamily="34" charset="0"/>
                  <a:cs typeface="Arial" panose="020B0604020202020204" pitchFamily="34" charset="0"/>
                </a:rPr>
                <a:t>Fraudeur occasionnel</a:t>
              </a:r>
            </a:p>
            <a:p>
              <a:pPr eaLnBrk="1" hangingPunct="1">
                <a:spcBef>
                  <a:spcPts val="600"/>
                </a:spcBef>
              </a:pPr>
              <a:r>
                <a:rPr lang="fr-FR" altLang="fr-FR" sz="1200" dirty="0">
                  <a:latin typeface="Arial" panose="020B0604020202020204" pitchFamily="34" charset="0"/>
                  <a:cs typeface="Arial" panose="020B0604020202020204" pitchFamily="34" charset="0"/>
                </a:rPr>
                <a:t>Fraudeur récurrent (petites sommes de manière régulière)</a:t>
              </a:r>
            </a:p>
            <a:p>
              <a:pPr eaLnBrk="1" hangingPunct="1">
                <a:spcBef>
                  <a:spcPts val="600"/>
                </a:spcBef>
              </a:pPr>
              <a:r>
                <a:rPr lang="fr-FR" altLang="fr-FR" sz="1200" dirty="0">
                  <a:latin typeface="Arial" panose="020B0604020202020204" pitchFamily="34" charset="0"/>
                  <a:cs typeface="Arial" panose="020B0604020202020204" pitchFamily="34" charset="0"/>
                </a:rPr>
                <a:t>Personne qui se fait embaucher pour effectuer une fraude</a:t>
              </a:r>
            </a:p>
            <a:p>
              <a:pPr eaLnBrk="1" hangingPunct="1">
                <a:spcBef>
                  <a:spcPts val="600"/>
                </a:spcBef>
              </a:pPr>
              <a:r>
                <a:rPr lang="fr-FR" altLang="fr-FR" sz="1200" dirty="0">
                  <a:latin typeface="Arial" panose="020B0604020202020204" pitchFamily="34" charset="0"/>
                  <a:cs typeface="Arial" panose="020B0604020202020204" pitchFamily="34" charset="0"/>
                </a:rPr>
                <a:t>Fraude en groupe</a:t>
              </a:r>
            </a:p>
          </p:txBody>
        </p:sp>
        <p:sp>
          <p:nvSpPr>
            <p:cNvPr id="44044" name="Espace réservé du texte 2"/>
            <p:cNvSpPr txBox="1">
              <a:spLocks/>
            </p:cNvSpPr>
            <p:nvPr/>
          </p:nvSpPr>
          <p:spPr bwMode="auto">
            <a:xfrm>
              <a:off x="6266284" y="2798316"/>
              <a:ext cx="2376264" cy="2553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ts val="600"/>
                </a:spcBef>
              </a:pPr>
              <a:r>
                <a:rPr lang="fr-FR" altLang="fr-FR" sz="1200" dirty="0">
                  <a:latin typeface="Arial" panose="020B0604020202020204" pitchFamily="34" charset="0"/>
                  <a:cs typeface="Arial" panose="020B0604020202020204" pitchFamily="34" charset="0"/>
                </a:rPr>
                <a:t>Le détournement des avoirs de la clientèle</a:t>
              </a:r>
            </a:p>
            <a:p>
              <a:pPr eaLnBrk="1" hangingPunct="1">
                <a:spcBef>
                  <a:spcPts val="600"/>
                </a:spcBef>
              </a:pPr>
              <a:r>
                <a:rPr lang="fr-FR" altLang="fr-FR" sz="1200" dirty="0">
                  <a:latin typeface="Arial" panose="020B0604020202020204" pitchFamily="34" charset="0"/>
                  <a:cs typeface="Arial" panose="020B0604020202020204" pitchFamily="34" charset="0"/>
                </a:rPr>
                <a:t>Le détournement des avoirs de l’entreprise</a:t>
              </a:r>
            </a:p>
            <a:p>
              <a:pPr eaLnBrk="1" hangingPunct="1">
                <a:spcBef>
                  <a:spcPts val="600"/>
                </a:spcBef>
              </a:pPr>
              <a:r>
                <a:rPr lang="fr-FR" altLang="fr-FR" sz="1200" dirty="0">
                  <a:latin typeface="Arial" panose="020B0604020202020204" pitchFamily="34" charset="0"/>
                  <a:cs typeface="Arial" panose="020B0604020202020204" pitchFamily="34" charset="0"/>
                </a:rPr>
                <a:t>La création de fausses opérations</a:t>
              </a:r>
            </a:p>
            <a:p>
              <a:pPr eaLnBrk="1" hangingPunct="1">
                <a:spcBef>
                  <a:spcPts val="600"/>
                </a:spcBef>
              </a:pPr>
              <a:r>
                <a:rPr lang="fr-FR" altLang="fr-FR" sz="1200" dirty="0">
                  <a:latin typeface="Arial" panose="020B0604020202020204" pitchFamily="34" charset="0"/>
                  <a:cs typeface="Arial" panose="020B0604020202020204" pitchFamily="34" charset="0"/>
                </a:rPr>
                <a:t>La personne qui fausse ses objectifs pour augmenter sa rémunération</a:t>
              </a:r>
            </a:p>
          </p:txBody>
        </p:sp>
        <p:sp>
          <p:nvSpPr>
            <p:cNvPr id="44045" name="Espace réservé du texte 2"/>
            <p:cNvSpPr txBox="1">
              <a:spLocks/>
            </p:cNvSpPr>
            <p:nvPr/>
          </p:nvSpPr>
          <p:spPr bwMode="auto">
            <a:xfrm>
              <a:off x="3452586" y="2798316"/>
              <a:ext cx="2376264" cy="2649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ts val="600"/>
                </a:spcBef>
              </a:pPr>
              <a:r>
                <a:rPr lang="fr-FR" altLang="fr-FR" sz="1200" dirty="0">
                  <a:latin typeface="Arial" panose="020B0604020202020204" pitchFamily="34" charset="0"/>
                  <a:cs typeface="Arial" panose="020B0604020202020204" pitchFamily="34" charset="0"/>
                </a:rPr>
                <a:t>Faiblesse des procédures de contrôle interne et de surveillance des opérations</a:t>
              </a:r>
            </a:p>
            <a:p>
              <a:pPr eaLnBrk="1" hangingPunct="1">
                <a:spcBef>
                  <a:spcPts val="600"/>
                </a:spcBef>
              </a:pPr>
              <a:r>
                <a:rPr lang="fr-FR" altLang="fr-FR" sz="1200" dirty="0">
                  <a:latin typeface="Arial" panose="020B0604020202020204" pitchFamily="34" charset="0"/>
                  <a:cs typeface="Arial" panose="020B0604020202020204" pitchFamily="34" charset="0"/>
                </a:rPr>
                <a:t>Gestion permissive des habilitations informatiques</a:t>
              </a:r>
            </a:p>
            <a:p>
              <a:pPr eaLnBrk="1" hangingPunct="1">
                <a:spcBef>
                  <a:spcPts val="600"/>
                </a:spcBef>
              </a:pPr>
              <a:r>
                <a:rPr lang="fr-FR" altLang="fr-FR" sz="1200" dirty="0">
                  <a:latin typeface="Arial" panose="020B0604020202020204" pitchFamily="34" charset="0"/>
                  <a:cs typeface="Arial" panose="020B0604020202020204" pitchFamily="34" charset="0"/>
                </a:rPr>
                <a:t>Absence de séparation des tâches et de rotation</a:t>
              </a:r>
            </a:p>
          </p:txBody>
        </p:sp>
        <p:sp>
          <p:nvSpPr>
            <p:cNvPr id="20" name="Pentagone 19"/>
            <p:cNvSpPr/>
            <p:nvPr/>
          </p:nvSpPr>
          <p:spPr>
            <a:xfrm>
              <a:off x="3171444" y="3623369"/>
              <a:ext cx="247676" cy="631811"/>
            </a:xfrm>
            <a:prstGeom prst="homePlate">
              <a:avLst/>
            </a:prstGeom>
            <a:solidFill>
              <a:srgbClr val="922B3C"/>
            </a:solidFill>
            <a:ln w="19050">
              <a:solidFill>
                <a:srgbClr val="80808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1" name="Pentagone 20"/>
            <p:cNvSpPr/>
            <p:nvPr/>
          </p:nvSpPr>
          <p:spPr>
            <a:xfrm>
              <a:off x="5953038" y="3623369"/>
              <a:ext cx="249264" cy="631811"/>
            </a:xfrm>
            <a:prstGeom prst="homePlate">
              <a:avLst/>
            </a:prstGeom>
            <a:solidFill>
              <a:srgbClr val="922B3C"/>
            </a:solidFill>
            <a:ln w="19050">
              <a:solidFill>
                <a:srgbClr val="80808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grpSp>
    </p:spTree>
    <p:extLst>
      <p:ext uri="{BB962C8B-B14F-4D97-AF65-F5344CB8AC3E}">
        <p14:creationId xmlns:p14="http://schemas.microsoft.com/office/powerpoint/2010/main" val="2726672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4. Panorama de quelques menaces</a:t>
            </a:r>
            <a:endParaRPr lang="fr-FR" dirty="0"/>
          </a:p>
        </p:txBody>
      </p:sp>
      <p:sp>
        <p:nvSpPr>
          <p:cNvPr id="50179" name="Espace réservé du contenu 2"/>
          <p:cNvSpPr>
            <a:spLocks noGrp="1"/>
          </p:cNvSpPr>
          <p:nvPr>
            <p:ph idx="1"/>
          </p:nvPr>
        </p:nvSpPr>
        <p:spPr/>
        <p:txBody>
          <a:bodyPr>
            <a:normAutofit/>
          </a:bodyPr>
          <a:lstStyle/>
          <a:p>
            <a:pPr marL="0" indent="0">
              <a:buNone/>
            </a:pPr>
            <a:r>
              <a:rPr lang="fr-FR" altLang="fr-FR" sz="1600" dirty="0" smtClean="0"/>
              <a:t>Des mots de passe simples ou faibles (notamment sans caractères spéciaux comme « ! » ou « _ » et des chiffres) permettent – entre autre – à des attaquants de mener les actions suivantes :</a:t>
            </a:r>
          </a:p>
          <a:p>
            <a:r>
              <a:rPr lang="fr-FR" altLang="fr-FR" sz="1600" dirty="0" smtClean="0"/>
              <a:t>Utiliser des </a:t>
            </a:r>
            <a:r>
              <a:rPr lang="fr-FR" altLang="fr-FR" sz="1600" dirty="0" smtClean="0">
                <a:solidFill>
                  <a:srgbClr val="922B3C"/>
                </a:solidFill>
              </a:rPr>
              <a:t>scripts automatiques </a:t>
            </a:r>
            <a:r>
              <a:rPr lang="fr-FR" altLang="fr-FR" sz="1600" dirty="0" smtClean="0"/>
              <a:t>pour tester un login </a:t>
            </a:r>
            <a:r>
              <a:rPr lang="fr-FR" altLang="fr-FR" sz="1600" dirty="0" smtClean="0">
                <a:solidFill>
                  <a:srgbClr val="922B3C"/>
                </a:solidFill>
              </a:rPr>
              <a:t>avec tous les mots de passe couramment utilisés (issus d’un dictionnaire) </a:t>
            </a:r>
            <a:r>
              <a:rPr lang="fr-FR" altLang="fr-FR" sz="1600" dirty="0" smtClean="0"/>
              <a:t>;</a:t>
            </a:r>
          </a:p>
          <a:p>
            <a:r>
              <a:rPr lang="fr-FR" altLang="fr-FR" sz="1600" dirty="0" smtClean="0"/>
              <a:t>Utiliser des </a:t>
            </a:r>
            <a:r>
              <a:rPr lang="fr-FR" altLang="fr-FR" sz="1600" dirty="0" smtClean="0">
                <a:solidFill>
                  <a:srgbClr val="922B3C"/>
                </a:solidFill>
              </a:rPr>
              <a:t>outils pour tenter de « casser » le mot de passe</a:t>
            </a:r>
            <a:r>
              <a:rPr lang="fr-FR" altLang="fr-FR" sz="1600" dirty="0" smtClean="0"/>
              <a:t>. Ces outils sont très efficaces dans le cadre de mots de passe simples, et sont beaucoup moins efficaces dans le cas de mots de passe longs et complexes.</a:t>
            </a:r>
            <a:endParaRPr lang="fr-FR" altLang="fr-FR" sz="1600" dirty="0"/>
          </a:p>
          <a:p>
            <a:pPr eaLnBrk="1" hangingPunct="1">
              <a:buNone/>
            </a:pPr>
            <a:endParaRPr lang="fr-FR" altLang="fr-FR" sz="1600" dirty="0" smtClean="0"/>
          </a:p>
          <a:p>
            <a:pPr eaLnBrk="1" hangingPunct="1">
              <a:buNone/>
            </a:pPr>
            <a:r>
              <a:rPr lang="fr-FR" altLang="fr-FR" sz="1600" dirty="0" smtClean="0"/>
              <a:t>Réflexion </a:t>
            </a:r>
            <a:r>
              <a:rPr lang="fr-FR" altLang="fr-FR" sz="1600" dirty="0"/>
              <a:t>sur l’utilisation des mots de </a:t>
            </a:r>
            <a:r>
              <a:rPr lang="fr-FR" altLang="fr-FR" sz="1600" dirty="0" smtClean="0"/>
              <a:t>passe : </a:t>
            </a:r>
            <a:r>
              <a:rPr lang="fr-FR" altLang="fr-FR" sz="1600" dirty="0"/>
              <a:t>les mots de passe constituent une faiblesse significative pour la cybersécurité. En effet, </a:t>
            </a:r>
            <a:r>
              <a:rPr lang="fr-FR" altLang="fr-FR" sz="1600" dirty="0">
                <a:solidFill>
                  <a:srgbClr val="922B3C"/>
                </a:solidFill>
              </a:rPr>
              <a:t>les êtres humains n’ont pas la capacité de mémoriser de nombreux mots de passe</a:t>
            </a:r>
            <a:r>
              <a:rPr lang="fr-FR" altLang="fr-FR" sz="1600" dirty="0"/>
              <a:t>, complexes, différents pour chaque application, etc.</a:t>
            </a:r>
          </a:p>
          <a:p>
            <a:pPr eaLnBrk="1" hangingPunct="1">
              <a:buNone/>
            </a:pPr>
            <a:r>
              <a:rPr lang="fr-FR" altLang="fr-FR" sz="1600" dirty="0"/>
              <a:t>Pour cette raison, </a:t>
            </a:r>
            <a:r>
              <a:rPr lang="fr-FR" altLang="fr-FR" sz="1600" dirty="0">
                <a:solidFill>
                  <a:srgbClr val="922B3C"/>
                </a:solidFill>
              </a:rPr>
              <a:t>d’autres moyens d’authentification émergent</a:t>
            </a:r>
            <a:r>
              <a:rPr lang="fr-FR" altLang="fr-FR" sz="1600" dirty="0"/>
              <a:t>, de façon à libérer les individus des problématiques des mots de passe. Quelques </a:t>
            </a:r>
            <a:r>
              <a:rPr lang="fr-FR" altLang="fr-FR" sz="1600" dirty="0" smtClean="0"/>
              <a:t>exemples : </a:t>
            </a:r>
            <a:r>
              <a:rPr lang="fr-FR" altLang="fr-FR" sz="1600" dirty="0"/>
              <a:t>la biométrie, les </a:t>
            </a:r>
            <a:r>
              <a:rPr lang="fr-FR" altLang="fr-FR" sz="1600" i="1" dirty="0" err="1"/>
              <a:t>tokens</a:t>
            </a:r>
            <a:r>
              <a:rPr lang="fr-FR" altLang="fr-FR" sz="1600" dirty="0"/>
              <a:t> USB, les matrices papier, la vérification via un code SMS, les « one time </a:t>
            </a:r>
            <a:r>
              <a:rPr lang="fr-FR" altLang="fr-FR" sz="1600" i="1" dirty="0" err="1"/>
              <a:t>password</a:t>
            </a:r>
            <a:r>
              <a:rPr lang="fr-FR" altLang="fr-FR" sz="1600" dirty="0"/>
              <a:t> », </a:t>
            </a:r>
            <a:r>
              <a:rPr lang="fr-FR" altLang="fr-FR" sz="1600" dirty="0" smtClean="0"/>
              <a:t>etc.</a:t>
            </a:r>
            <a:endParaRPr lang="fr-FR" altLang="fr-FR" sz="1600" dirty="0"/>
          </a:p>
          <a:p>
            <a:pPr marL="0" indent="0">
              <a:buNone/>
            </a:pPr>
            <a:endParaRPr lang="fr-FR" altLang="fr-FR" dirty="0" smtClean="0"/>
          </a:p>
        </p:txBody>
      </p:sp>
      <p:sp>
        <p:nvSpPr>
          <p:cNvPr id="10" name="Espace réservé du texte 9"/>
          <p:cNvSpPr>
            <a:spLocks noGrp="1"/>
          </p:cNvSpPr>
          <p:nvPr>
            <p:ph type="body" sz="quarter" idx="10"/>
          </p:nvPr>
        </p:nvSpPr>
        <p:spPr/>
        <p:txBody>
          <a:bodyPr/>
          <a:lstStyle/>
          <a:p>
            <a:r>
              <a:rPr lang="fr-FR" dirty="0"/>
              <a:t>f</a:t>
            </a:r>
            <a:r>
              <a:rPr lang="fr-FR" dirty="0" smtClean="0"/>
              <a:t>. Violation </a:t>
            </a:r>
            <a:r>
              <a:rPr lang="fr-FR" dirty="0"/>
              <a:t>d’accès non autorisé : mots de passe faibles</a:t>
            </a:r>
          </a:p>
        </p:txBody>
      </p:sp>
      <p:sp>
        <p:nvSpPr>
          <p:cNvPr id="3" name="Espace réservé de la date 2"/>
          <p:cNvSpPr>
            <a:spLocks noGrp="1"/>
          </p:cNvSpPr>
          <p:nvPr>
            <p:ph type="dt" sz="half" idx="11"/>
          </p:nvPr>
        </p:nvSpPr>
        <p:spPr/>
        <p:txBody>
          <a:bodyPr/>
          <a:lstStyle/>
          <a:p>
            <a:fld id="{A5EE7F2F-C1B5-432B-8308-A6BECF69E952}" type="datetime1">
              <a:rPr lang="fr-FR" smtClean="0"/>
              <a:pPr/>
              <a:t>16/02/2017</a:t>
            </a:fld>
            <a:endParaRPr lang="fr-FR" dirty="0"/>
          </a:p>
        </p:txBody>
      </p:sp>
      <p:sp>
        <p:nvSpPr>
          <p:cNvPr id="4" name="Espace réservé du pied de page 3"/>
          <p:cNvSpPr>
            <a:spLocks noGrp="1"/>
          </p:cNvSpPr>
          <p:nvPr>
            <p:ph type="ftr" sz="quarter" idx="12"/>
          </p:nvPr>
        </p:nvSpPr>
        <p:spPr/>
        <p:txBody>
          <a:bodyPr/>
          <a:lstStyle/>
          <a:p>
            <a:r>
              <a:rPr lang="fr-FR" smtClean="0"/>
              <a:t>Sensibilisation et initiation à la cybersécurité</a:t>
            </a:r>
            <a:endParaRPr lang="fr-FR"/>
          </a:p>
        </p:txBody>
      </p:sp>
      <p:pic>
        <p:nvPicPr>
          <p:cNvPr id="45061" name="Picture 24" descr="Info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3573015"/>
            <a:ext cx="660797" cy="66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2208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p:txBody>
          <a:bodyPr/>
          <a:lstStyle/>
          <a:p>
            <a:r>
              <a:rPr lang="fr-FR" altLang="fr-FR" dirty="0"/>
              <a:t>1. Les enjeux de la sécurité des S.I.</a:t>
            </a:r>
            <a:endParaRPr lang="fr-FR" altLang="fr-FR" dirty="0" smtClean="0"/>
          </a:p>
        </p:txBody>
      </p:sp>
      <p:sp>
        <p:nvSpPr>
          <p:cNvPr id="3" name="Espace réservé du contenu 2"/>
          <p:cNvSpPr>
            <a:spLocks noGrp="1"/>
          </p:cNvSpPr>
          <p:nvPr>
            <p:ph idx="1"/>
          </p:nvPr>
        </p:nvSpPr>
        <p:spPr>
          <a:xfrm>
            <a:off x="457200" y="1484784"/>
            <a:ext cx="8229600" cy="780455"/>
          </a:xfrm>
        </p:spPr>
        <p:txBody>
          <a:bodyPr/>
          <a:lstStyle/>
          <a:p>
            <a:r>
              <a:rPr lang="fr-FR" sz="1800" dirty="0" smtClean="0"/>
              <a:t>Le système d’information d’une organisation contient un ensemble d’actifs :</a:t>
            </a:r>
          </a:p>
        </p:txBody>
      </p:sp>
      <p:sp>
        <p:nvSpPr>
          <p:cNvPr id="2" name="Espace réservé de la date 1"/>
          <p:cNvSpPr>
            <a:spLocks noGrp="1"/>
          </p:cNvSpPr>
          <p:nvPr>
            <p:ph type="dt" sz="half" idx="11"/>
          </p:nvPr>
        </p:nvSpPr>
        <p:spPr>
          <a:xfrm>
            <a:off x="3419872" y="6448752"/>
            <a:ext cx="1008112" cy="365125"/>
          </a:xfrm>
        </p:spPr>
        <p:txBody>
          <a:bodyPr/>
          <a:lstStyle/>
          <a:p>
            <a:fld id="{BD25FCB3-A166-49F5-8E82-921B81CC374E}" type="datetime1">
              <a:rPr lang="fr-FR" smtClean="0"/>
              <a:t>16/02/2017</a:t>
            </a:fld>
            <a:endParaRPr lang="fr-FR" dirty="0"/>
          </a:p>
        </p:txBody>
      </p:sp>
      <p:sp>
        <p:nvSpPr>
          <p:cNvPr id="4" name="Espace réservé du pied de page 3"/>
          <p:cNvSpPr>
            <a:spLocks noGrp="1"/>
          </p:cNvSpPr>
          <p:nvPr>
            <p:ph type="ftr" sz="quarter" idx="12"/>
          </p:nvPr>
        </p:nvSpPr>
        <p:spPr>
          <a:xfrm>
            <a:off x="4499992" y="6448752"/>
            <a:ext cx="3031976" cy="365125"/>
          </a:xfrm>
        </p:spPr>
        <p:txBody>
          <a:bodyPr/>
          <a:lstStyle/>
          <a:p>
            <a:r>
              <a:rPr lang="fr-FR" smtClean="0"/>
              <a:t>Sensibilisation et initiation à la cybersécurité</a:t>
            </a:r>
            <a:endParaRPr lang="fr-FR" dirty="0"/>
          </a:p>
        </p:txBody>
      </p:sp>
      <p:sp>
        <p:nvSpPr>
          <p:cNvPr id="5" name="Espace réservé du numéro de diapositive 4"/>
          <p:cNvSpPr>
            <a:spLocks noGrp="1"/>
          </p:cNvSpPr>
          <p:nvPr>
            <p:ph type="sldNum" sz="quarter" idx="13"/>
          </p:nvPr>
        </p:nvSpPr>
        <p:spPr>
          <a:xfrm>
            <a:off x="8676456" y="6448752"/>
            <a:ext cx="432048" cy="365125"/>
          </a:xfrm>
        </p:spPr>
        <p:txBody>
          <a:bodyPr/>
          <a:lstStyle/>
          <a:p>
            <a:fld id="{DAC45385-D604-40AE-9F53-03BDB8FC03CC}" type="slidenum">
              <a:rPr lang="fr-FR" smtClean="0"/>
              <a:pPr/>
              <a:t>5</a:t>
            </a:fld>
            <a:endParaRPr lang="fr-FR" dirty="0"/>
          </a:p>
        </p:txBody>
      </p:sp>
      <p:sp>
        <p:nvSpPr>
          <p:cNvPr id="25" name="Espace réservé du texte 24"/>
          <p:cNvSpPr>
            <a:spLocks noGrp="1"/>
          </p:cNvSpPr>
          <p:nvPr>
            <p:ph type="body" sz="quarter" idx="10"/>
          </p:nvPr>
        </p:nvSpPr>
        <p:spPr/>
        <p:txBody>
          <a:bodyPr/>
          <a:lstStyle/>
          <a:p>
            <a:r>
              <a:rPr lang="fr-FR" dirty="0" smtClean="0"/>
              <a:t>a. Préambule</a:t>
            </a:r>
            <a:endParaRPr lang="fr-FR" dirty="0"/>
          </a:p>
        </p:txBody>
      </p:sp>
      <p:pic>
        <p:nvPicPr>
          <p:cNvPr id="20484" name="Picture 6" descr="C:\Documents and Settings\dvo.AQLRENNES\Mes documents\AQL-Silicomp\CO_Securite\OBS Charte Graphique\Template OBS\Dessins OBS\COMMS_EQUIP_GIFS\C BUSINESS INT NETW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1613" y="2081188"/>
            <a:ext cx="9144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descr="C:\Documents and Settings\dvo.AQLRENNES\Mes documents\AQL-Silicomp\CO_Securite\OBS Charte Graphique\Template OBS\Dessins OBS\PEOPLE_GIFS\P 1 STANDIN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1975" y="3814738"/>
            <a:ext cx="1873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52" descr="C:\Documents and Settings\dvo.AQLRENNES\Mes documents\AQL-Silicomp\CO_Securite\OBS Charte Graphique\Template OBS\Dessins OBS\COMMS_EQUIP_GIFS\C SWITCH.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2663" y="4008413"/>
            <a:ext cx="385762"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9" descr="C:\Documents and Settings\dvo.AQLRENNES\Mes documents\AQL-Silicomp\CO_Securite\OBS Charte Graphique\Template OBS\Dessins OBS\COMMS_EQUIP_GIFS\C CPU.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1925" y="3946500"/>
            <a:ext cx="34448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30" descr="C:\Documents and Settings\dvo.AQLRENNES\Mes documents\AQL-Silicomp\CO_Securite\OBS Charte Graphique\Template OBS\Dessins OBS\COMMS_EQUIP_GIFS\C MESSAGING.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8175" y="3863950"/>
            <a:ext cx="3730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2"/>
          <p:cNvSpPr txBox="1">
            <a:spLocks noChangeArrowheads="1"/>
          </p:cNvSpPr>
          <p:nvPr/>
        </p:nvSpPr>
        <p:spPr bwMode="auto">
          <a:xfrm>
            <a:off x="2845666" y="4413225"/>
            <a:ext cx="772969" cy="261610"/>
          </a:xfrm>
          <a:prstGeom prst="rect">
            <a:avLst/>
          </a:prstGeom>
          <a:noFill/>
          <a:ln>
            <a:noFill/>
          </a:ln>
          <a:effectLst/>
          <a:extLst/>
        </p:spPr>
        <p:txBody>
          <a:bodyPr wrap="none">
            <a:spAutoFit/>
          </a:bodyPr>
          <a:lstStyle>
            <a:lvl1pPr eaLnBrk="0" hangingPunct="0">
              <a:defRPr>
                <a:solidFill>
                  <a:schemeClr val="tx1"/>
                </a:solidFill>
                <a:latin typeface="Helvetica 55 Roman" pitchFamily="2" charset="0"/>
                <a:cs typeface="Arial" charset="0"/>
              </a:defRPr>
            </a:lvl1pPr>
            <a:lvl2pPr marL="742950" indent="-285750" eaLnBrk="0" hangingPunct="0">
              <a:defRPr>
                <a:solidFill>
                  <a:schemeClr val="tx1"/>
                </a:solidFill>
                <a:latin typeface="Helvetica 55 Roman" pitchFamily="2" charset="0"/>
                <a:cs typeface="Arial" charset="0"/>
              </a:defRPr>
            </a:lvl2pPr>
            <a:lvl3pPr marL="1143000" indent="-228600" eaLnBrk="0" hangingPunct="0">
              <a:defRPr>
                <a:solidFill>
                  <a:schemeClr val="tx1"/>
                </a:solidFill>
                <a:latin typeface="Helvetica 55 Roman" pitchFamily="2" charset="0"/>
                <a:cs typeface="Arial" charset="0"/>
              </a:defRPr>
            </a:lvl3pPr>
            <a:lvl4pPr marL="1600200" indent="-228600" eaLnBrk="0" hangingPunct="0">
              <a:defRPr>
                <a:solidFill>
                  <a:schemeClr val="tx1"/>
                </a:solidFill>
                <a:latin typeface="Helvetica 55 Roman" pitchFamily="2" charset="0"/>
                <a:cs typeface="Arial" charset="0"/>
              </a:defRPr>
            </a:lvl4pPr>
            <a:lvl5pPr marL="2057400" indent="-228600" eaLnBrk="0" hangingPunct="0">
              <a:defRPr>
                <a:solidFill>
                  <a:schemeClr val="tx1"/>
                </a:solidFill>
                <a:latin typeface="Helvetica 55 Roman" pitchFamily="2" charset="0"/>
                <a:cs typeface="Arial" charset="0"/>
              </a:defRPr>
            </a:lvl5pPr>
            <a:lvl6pPr marL="2514600" indent="-228600" eaLnBrk="0" fontAlgn="base" hangingPunct="0">
              <a:spcBef>
                <a:spcPct val="0"/>
              </a:spcBef>
              <a:spcAft>
                <a:spcPct val="0"/>
              </a:spcAft>
              <a:defRPr>
                <a:solidFill>
                  <a:schemeClr val="tx1"/>
                </a:solidFill>
                <a:latin typeface="Helvetica 55 Roman" pitchFamily="2" charset="0"/>
                <a:cs typeface="Arial" charset="0"/>
              </a:defRPr>
            </a:lvl6pPr>
            <a:lvl7pPr marL="2971800" indent="-228600" eaLnBrk="0" fontAlgn="base" hangingPunct="0">
              <a:spcBef>
                <a:spcPct val="0"/>
              </a:spcBef>
              <a:spcAft>
                <a:spcPct val="0"/>
              </a:spcAft>
              <a:defRPr>
                <a:solidFill>
                  <a:schemeClr val="tx1"/>
                </a:solidFill>
                <a:latin typeface="Helvetica 55 Roman" pitchFamily="2" charset="0"/>
                <a:cs typeface="Arial" charset="0"/>
              </a:defRPr>
            </a:lvl7pPr>
            <a:lvl8pPr marL="3429000" indent="-228600" eaLnBrk="0" fontAlgn="base" hangingPunct="0">
              <a:spcBef>
                <a:spcPct val="0"/>
              </a:spcBef>
              <a:spcAft>
                <a:spcPct val="0"/>
              </a:spcAft>
              <a:defRPr>
                <a:solidFill>
                  <a:schemeClr val="tx1"/>
                </a:solidFill>
                <a:latin typeface="Helvetica 55 Roman" pitchFamily="2" charset="0"/>
                <a:cs typeface="Arial" charset="0"/>
              </a:defRPr>
            </a:lvl8pPr>
            <a:lvl9pPr marL="3886200" indent="-228600" eaLnBrk="0" fontAlgn="base" hangingPunct="0">
              <a:spcBef>
                <a:spcPct val="0"/>
              </a:spcBef>
              <a:spcAft>
                <a:spcPct val="0"/>
              </a:spcAft>
              <a:defRPr>
                <a:solidFill>
                  <a:schemeClr val="tx1"/>
                </a:solidFill>
                <a:latin typeface="Helvetica 55 Roman" pitchFamily="2" charset="0"/>
                <a:cs typeface="Arial" charset="0"/>
              </a:defRPr>
            </a:lvl9pPr>
          </a:lstStyle>
          <a:p>
            <a:pPr algn="ctr" eaLnBrk="1" fontAlgn="auto" hangingPunct="1">
              <a:spcBef>
                <a:spcPts val="0"/>
              </a:spcBef>
              <a:spcAft>
                <a:spcPts val="0"/>
              </a:spcAft>
              <a:defRPr/>
            </a:pPr>
            <a:r>
              <a:rPr lang="fr-FR" sz="1100" dirty="0" smtClean="0">
                <a:latin typeface="Arial" panose="020B0604020202020204" pitchFamily="34" charset="0"/>
                <a:cs typeface="Arial" panose="020B0604020202020204" pitchFamily="34" charset="0"/>
              </a:rPr>
              <a:t>personne</a:t>
            </a:r>
          </a:p>
        </p:txBody>
      </p:sp>
      <p:pic>
        <p:nvPicPr>
          <p:cNvPr id="20490" name="Picture 6" descr="C:\Documents and Settings\dvo.AQLRENNES\Mes documents\AQL-Silicomp\CO_Securite\OBS Charte Graphique\Template OBS\Dessins OBS\ACTIVITY_GIFS\A INDUSTRY.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2775" y="3927450"/>
            <a:ext cx="5778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2"/>
          <p:cNvSpPr txBox="1">
            <a:spLocks noChangeArrowheads="1"/>
          </p:cNvSpPr>
          <p:nvPr/>
        </p:nvSpPr>
        <p:spPr bwMode="auto">
          <a:xfrm>
            <a:off x="1639888" y="4410050"/>
            <a:ext cx="1063625" cy="261610"/>
          </a:xfrm>
          <a:prstGeom prst="rect">
            <a:avLst/>
          </a:prstGeom>
          <a:noFill/>
          <a:ln>
            <a:noFill/>
          </a:ln>
          <a:effectLst/>
          <a:extLst/>
        </p:spPr>
        <p:txBody>
          <a:bodyPr>
            <a:spAutoFit/>
          </a:bodyPr>
          <a:lstStyle>
            <a:lvl1pPr eaLnBrk="0" hangingPunct="0">
              <a:defRPr>
                <a:solidFill>
                  <a:schemeClr val="tx1"/>
                </a:solidFill>
                <a:latin typeface="Helvetica 55 Roman" pitchFamily="2" charset="0"/>
                <a:cs typeface="Arial" charset="0"/>
              </a:defRPr>
            </a:lvl1pPr>
            <a:lvl2pPr marL="742950" indent="-285750" eaLnBrk="0" hangingPunct="0">
              <a:defRPr>
                <a:solidFill>
                  <a:schemeClr val="tx1"/>
                </a:solidFill>
                <a:latin typeface="Helvetica 55 Roman" pitchFamily="2" charset="0"/>
                <a:cs typeface="Arial" charset="0"/>
              </a:defRPr>
            </a:lvl2pPr>
            <a:lvl3pPr marL="1143000" indent="-228600" eaLnBrk="0" hangingPunct="0">
              <a:defRPr>
                <a:solidFill>
                  <a:schemeClr val="tx1"/>
                </a:solidFill>
                <a:latin typeface="Helvetica 55 Roman" pitchFamily="2" charset="0"/>
                <a:cs typeface="Arial" charset="0"/>
              </a:defRPr>
            </a:lvl3pPr>
            <a:lvl4pPr marL="1600200" indent="-228600" eaLnBrk="0" hangingPunct="0">
              <a:defRPr>
                <a:solidFill>
                  <a:schemeClr val="tx1"/>
                </a:solidFill>
                <a:latin typeface="Helvetica 55 Roman" pitchFamily="2" charset="0"/>
                <a:cs typeface="Arial" charset="0"/>
              </a:defRPr>
            </a:lvl4pPr>
            <a:lvl5pPr marL="2057400" indent="-228600" eaLnBrk="0" hangingPunct="0">
              <a:defRPr>
                <a:solidFill>
                  <a:schemeClr val="tx1"/>
                </a:solidFill>
                <a:latin typeface="Helvetica 55 Roman" pitchFamily="2" charset="0"/>
                <a:cs typeface="Arial" charset="0"/>
              </a:defRPr>
            </a:lvl5pPr>
            <a:lvl6pPr marL="2514600" indent="-228600" eaLnBrk="0" fontAlgn="base" hangingPunct="0">
              <a:spcBef>
                <a:spcPct val="0"/>
              </a:spcBef>
              <a:spcAft>
                <a:spcPct val="0"/>
              </a:spcAft>
              <a:defRPr>
                <a:solidFill>
                  <a:schemeClr val="tx1"/>
                </a:solidFill>
                <a:latin typeface="Helvetica 55 Roman" pitchFamily="2" charset="0"/>
                <a:cs typeface="Arial" charset="0"/>
              </a:defRPr>
            </a:lvl6pPr>
            <a:lvl7pPr marL="2971800" indent="-228600" eaLnBrk="0" fontAlgn="base" hangingPunct="0">
              <a:spcBef>
                <a:spcPct val="0"/>
              </a:spcBef>
              <a:spcAft>
                <a:spcPct val="0"/>
              </a:spcAft>
              <a:defRPr>
                <a:solidFill>
                  <a:schemeClr val="tx1"/>
                </a:solidFill>
                <a:latin typeface="Helvetica 55 Roman" pitchFamily="2" charset="0"/>
                <a:cs typeface="Arial" charset="0"/>
              </a:defRPr>
            </a:lvl7pPr>
            <a:lvl8pPr marL="3429000" indent="-228600" eaLnBrk="0" fontAlgn="base" hangingPunct="0">
              <a:spcBef>
                <a:spcPct val="0"/>
              </a:spcBef>
              <a:spcAft>
                <a:spcPct val="0"/>
              </a:spcAft>
              <a:defRPr>
                <a:solidFill>
                  <a:schemeClr val="tx1"/>
                </a:solidFill>
                <a:latin typeface="Helvetica 55 Roman" pitchFamily="2" charset="0"/>
                <a:cs typeface="Arial" charset="0"/>
              </a:defRPr>
            </a:lvl8pPr>
            <a:lvl9pPr marL="3886200" indent="-228600" eaLnBrk="0" fontAlgn="base" hangingPunct="0">
              <a:spcBef>
                <a:spcPct val="0"/>
              </a:spcBef>
              <a:spcAft>
                <a:spcPct val="0"/>
              </a:spcAft>
              <a:defRPr>
                <a:solidFill>
                  <a:schemeClr val="tx1"/>
                </a:solidFill>
                <a:latin typeface="Helvetica 55 Roman" pitchFamily="2" charset="0"/>
                <a:cs typeface="Arial" charset="0"/>
              </a:defRPr>
            </a:lvl9pPr>
          </a:lstStyle>
          <a:p>
            <a:pPr algn="ctr" eaLnBrk="1" fontAlgn="auto" hangingPunct="1">
              <a:spcBef>
                <a:spcPts val="0"/>
              </a:spcBef>
              <a:spcAft>
                <a:spcPts val="0"/>
              </a:spcAft>
              <a:defRPr/>
            </a:pPr>
            <a:r>
              <a:rPr lang="fr-FR" sz="1100" dirty="0" smtClean="0">
                <a:latin typeface="Arial" panose="020B0604020202020204" pitchFamily="34" charset="0"/>
                <a:cs typeface="Arial" panose="020B0604020202020204" pitchFamily="34" charset="0"/>
              </a:rPr>
              <a:t>site</a:t>
            </a:r>
          </a:p>
        </p:txBody>
      </p:sp>
      <p:sp>
        <p:nvSpPr>
          <p:cNvPr id="13" name="Text Box 12"/>
          <p:cNvSpPr txBox="1">
            <a:spLocks noChangeArrowheads="1"/>
          </p:cNvSpPr>
          <p:nvPr/>
        </p:nvSpPr>
        <p:spPr bwMode="auto">
          <a:xfrm>
            <a:off x="3795411" y="4410050"/>
            <a:ext cx="686405" cy="261610"/>
          </a:xfrm>
          <a:prstGeom prst="rect">
            <a:avLst/>
          </a:prstGeom>
          <a:noFill/>
          <a:ln>
            <a:noFill/>
          </a:ln>
          <a:effectLst/>
          <a:extLst/>
        </p:spPr>
        <p:txBody>
          <a:bodyPr wrap="none">
            <a:spAutoFit/>
          </a:bodyPr>
          <a:lstStyle>
            <a:lvl1pPr eaLnBrk="0" hangingPunct="0">
              <a:defRPr>
                <a:solidFill>
                  <a:schemeClr val="tx1"/>
                </a:solidFill>
                <a:latin typeface="Helvetica 55 Roman" pitchFamily="2" charset="0"/>
                <a:cs typeface="Arial" charset="0"/>
              </a:defRPr>
            </a:lvl1pPr>
            <a:lvl2pPr marL="742950" indent="-285750" eaLnBrk="0" hangingPunct="0">
              <a:defRPr>
                <a:solidFill>
                  <a:schemeClr val="tx1"/>
                </a:solidFill>
                <a:latin typeface="Helvetica 55 Roman" pitchFamily="2" charset="0"/>
                <a:cs typeface="Arial" charset="0"/>
              </a:defRPr>
            </a:lvl2pPr>
            <a:lvl3pPr marL="1143000" indent="-228600" eaLnBrk="0" hangingPunct="0">
              <a:defRPr>
                <a:solidFill>
                  <a:schemeClr val="tx1"/>
                </a:solidFill>
                <a:latin typeface="Helvetica 55 Roman" pitchFamily="2" charset="0"/>
                <a:cs typeface="Arial" charset="0"/>
              </a:defRPr>
            </a:lvl3pPr>
            <a:lvl4pPr marL="1600200" indent="-228600" eaLnBrk="0" hangingPunct="0">
              <a:defRPr>
                <a:solidFill>
                  <a:schemeClr val="tx1"/>
                </a:solidFill>
                <a:latin typeface="Helvetica 55 Roman" pitchFamily="2" charset="0"/>
                <a:cs typeface="Arial" charset="0"/>
              </a:defRPr>
            </a:lvl4pPr>
            <a:lvl5pPr marL="2057400" indent="-228600" eaLnBrk="0" hangingPunct="0">
              <a:defRPr>
                <a:solidFill>
                  <a:schemeClr val="tx1"/>
                </a:solidFill>
                <a:latin typeface="Helvetica 55 Roman" pitchFamily="2" charset="0"/>
                <a:cs typeface="Arial" charset="0"/>
              </a:defRPr>
            </a:lvl5pPr>
            <a:lvl6pPr marL="2514600" indent="-228600" eaLnBrk="0" fontAlgn="base" hangingPunct="0">
              <a:spcBef>
                <a:spcPct val="0"/>
              </a:spcBef>
              <a:spcAft>
                <a:spcPct val="0"/>
              </a:spcAft>
              <a:defRPr>
                <a:solidFill>
                  <a:schemeClr val="tx1"/>
                </a:solidFill>
                <a:latin typeface="Helvetica 55 Roman" pitchFamily="2" charset="0"/>
                <a:cs typeface="Arial" charset="0"/>
              </a:defRPr>
            </a:lvl6pPr>
            <a:lvl7pPr marL="2971800" indent="-228600" eaLnBrk="0" fontAlgn="base" hangingPunct="0">
              <a:spcBef>
                <a:spcPct val="0"/>
              </a:spcBef>
              <a:spcAft>
                <a:spcPct val="0"/>
              </a:spcAft>
              <a:defRPr>
                <a:solidFill>
                  <a:schemeClr val="tx1"/>
                </a:solidFill>
                <a:latin typeface="Helvetica 55 Roman" pitchFamily="2" charset="0"/>
                <a:cs typeface="Arial" charset="0"/>
              </a:defRPr>
            </a:lvl7pPr>
            <a:lvl8pPr marL="3429000" indent="-228600" eaLnBrk="0" fontAlgn="base" hangingPunct="0">
              <a:spcBef>
                <a:spcPct val="0"/>
              </a:spcBef>
              <a:spcAft>
                <a:spcPct val="0"/>
              </a:spcAft>
              <a:defRPr>
                <a:solidFill>
                  <a:schemeClr val="tx1"/>
                </a:solidFill>
                <a:latin typeface="Helvetica 55 Roman" pitchFamily="2" charset="0"/>
                <a:cs typeface="Arial" charset="0"/>
              </a:defRPr>
            </a:lvl8pPr>
            <a:lvl9pPr marL="3886200" indent="-228600" eaLnBrk="0" fontAlgn="base" hangingPunct="0">
              <a:spcBef>
                <a:spcPct val="0"/>
              </a:spcBef>
              <a:spcAft>
                <a:spcPct val="0"/>
              </a:spcAft>
              <a:defRPr>
                <a:solidFill>
                  <a:schemeClr val="tx1"/>
                </a:solidFill>
                <a:latin typeface="Helvetica 55 Roman" pitchFamily="2" charset="0"/>
                <a:cs typeface="Arial" charset="0"/>
              </a:defRPr>
            </a:lvl9pPr>
          </a:lstStyle>
          <a:p>
            <a:pPr algn="ctr" eaLnBrk="1" fontAlgn="auto" hangingPunct="1">
              <a:spcBef>
                <a:spcPts val="0"/>
              </a:spcBef>
              <a:spcAft>
                <a:spcPts val="0"/>
              </a:spcAft>
              <a:defRPr/>
            </a:pPr>
            <a:r>
              <a:rPr lang="fr-FR" sz="1100" dirty="0" smtClean="0">
                <a:latin typeface="Arial" panose="020B0604020202020204" pitchFamily="34" charset="0"/>
                <a:cs typeface="Arial" panose="020B0604020202020204" pitchFamily="34" charset="0"/>
              </a:rPr>
              <a:t>matériel</a:t>
            </a:r>
          </a:p>
        </p:txBody>
      </p:sp>
      <p:sp>
        <p:nvSpPr>
          <p:cNvPr id="14" name="Text Box 12"/>
          <p:cNvSpPr txBox="1">
            <a:spLocks noChangeArrowheads="1"/>
          </p:cNvSpPr>
          <p:nvPr/>
        </p:nvSpPr>
        <p:spPr bwMode="auto">
          <a:xfrm>
            <a:off x="4669670" y="4400525"/>
            <a:ext cx="615873" cy="261610"/>
          </a:xfrm>
          <a:prstGeom prst="rect">
            <a:avLst/>
          </a:prstGeom>
          <a:noFill/>
          <a:ln>
            <a:noFill/>
          </a:ln>
          <a:effectLst/>
          <a:extLst/>
        </p:spPr>
        <p:txBody>
          <a:bodyPr wrap="none">
            <a:spAutoFit/>
          </a:bodyPr>
          <a:lstStyle>
            <a:lvl1pPr eaLnBrk="0" hangingPunct="0">
              <a:defRPr>
                <a:solidFill>
                  <a:schemeClr val="tx1"/>
                </a:solidFill>
                <a:latin typeface="Helvetica 55 Roman" pitchFamily="2" charset="0"/>
                <a:cs typeface="Arial" charset="0"/>
              </a:defRPr>
            </a:lvl1pPr>
            <a:lvl2pPr marL="742950" indent="-285750" eaLnBrk="0" hangingPunct="0">
              <a:defRPr>
                <a:solidFill>
                  <a:schemeClr val="tx1"/>
                </a:solidFill>
                <a:latin typeface="Helvetica 55 Roman" pitchFamily="2" charset="0"/>
                <a:cs typeface="Arial" charset="0"/>
              </a:defRPr>
            </a:lvl2pPr>
            <a:lvl3pPr marL="1143000" indent="-228600" eaLnBrk="0" hangingPunct="0">
              <a:defRPr>
                <a:solidFill>
                  <a:schemeClr val="tx1"/>
                </a:solidFill>
                <a:latin typeface="Helvetica 55 Roman" pitchFamily="2" charset="0"/>
                <a:cs typeface="Arial" charset="0"/>
              </a:defRPr>
            </a:lvl3pPr>
            <a:lvl4pPr marL="1600200" indent="-228600" eaLnBrk="0" hangingPunct="0">
              <a:defRPr>
                <a:solidFill>
                  <a:schemeClr val="tx1"/>
                </a:solidFill>
                <a:latin typeface="Helvetica 55 Roman" pitchFamily="2" charset="0"/>
                <a:cs typeface="Arial" charset="0"/>
              </a:defRPr>
            </a:lvl4pPr>
            <a:lvl5pPr marL="2057400" indent="-228600" eaLnBrk="0" hangingPunct="0">
              <a:defRPr>
                <a:solidFill>
                  <a:schemeClr val="tx1"/>
                </a:solidFill>
                <a:latin typeface="Helvetica 55 Roman" pitchFamily="2" charset="0"/>
                <a:cs typeface="Arial" charset="0"/>
              </a:defRPr>
            </a:lvl5pPr>
            <a:lvl6pPr marL="2514600" indent="-228600" eaLnBrk="0" fontAlgn="base" hangingPunct="0">
              <a:spcBef>
                <a:spcPct val="0"/>
              </a:spcBef>
              <a:spcAft>
                <a:spcPct val="0"/>
              </a:spcAft>
              <a:defRPr>
                <a:solidFill>
                  <a:schemeClr val="tx1"/>
                </a:solidFill>
                <a:latin typeface="Helvetica 55 Roman" pitchFamily="2" charset="0"/>
                <a:cs typeface="Arial" charset="0"/>
              </a:defRPr>
            </a:lvl6pPr>
            <a:lvl7pPr marL="2971800" indent="-228600" eaLnBrk="0" fontAlgn="base" hangingPunct="0">
              <a:spcBef>
                <a:spcPct val="0"/>
              </a:spcBef>
              <a:spcAft>
                <a:spcPct val="0"/>
              </a:spcAft>
              <a:defRPr>
                <a:solidFill>
                  <a:schemeClr val="tx1"/>
                </a:solidFill>
                <a:latin typeface="Helvetica 55 Roman" pitchFamily="2" charset="0"/>
                <a:cs typeface="Arial" charset="0"/>
              </a:defRPr>
            </a:lvl7pPr>
            <a:lvl8pPr marL="3429000" indent="-228600" eaLnBrk="0" fontAlgn="base" hangingPunct="0">
              <a:spcBef>
                <a:spcPct val="0"/>
              </a:spcBef>
              <a:spcAft>
                <a:spcPct val="0"/>
              </a:spcAft>
              <a:defRPr>
                <a:solidFill>
                  <a:schemeClr val="tx1"/>
                </a:solidFill>
                <a:latin typeface="Helvetica 55 Roman" pitchFamily="2" charset="0"/>
                <a:cs typeface="Arial" charset="0"/>
              </a:defRPr>
            </a:lvl8pPr>
            <a:lvl9pPr marL="3886200" indent="-228600" eaLnBrk="0" fontAlgn="base" hangingPunct="0">
              <a:spcBef>
                <a:spcPct val="0"/>
              </a:spcBef>
              <a:spcAft>
                <a:spcPct val="0"/>
              </a:spcAft>
              <a:defRPr>
                <a:solidFill>
                  <a:schemeClr val="tx1"/>
                </a:solidFill>
                <a:latin typeface="Helvetica 55 Roman" pitchFamily="2" charset="0"/>
                <a:cs typeface="Arial" charset="0"/>
              </a:defRPr>
            </a:lvl9pPr>
          </a:lstStyle>
          <a:p>
            <a:pPr algn="ctr" eaLnBrk="1" fontAlgn="auto" hangingPunct="1">
              <a:spcBef>
                <a:spcPts val="0"/>
              </a:spcBef>
              <a:spcAft>
                <a:spcPts val="0"/>
              </a:spcAft>
              <a:defRPr/>
            </a:pPr>
            <a:r>
              <a:rPr lang="fr-FR" sz="1100" dirty="0" smtClean="0">
                <a:latin typeface="Arial" panose="020B0604020202020204" pitchFamily="34" charset="0"/>
                <a:cs typeface="Arial" panose="020B0604020202020204" pitchFamily="34" charset="0"/>
              </a:rPr>
              <a:t>réseau</a:t>
            </a:r>
          </a:p>
        </p:txBody>
      </p:sp>
      <p:sp>
        <p:nvSpPr>
          <p:cNvPr id="15" name="Text Box 12"/>
          <p:cNvSpPr txBox="1">
            <a:spLocks noChangeArrowheads="1"/>
          </p:cNvSpPr>
          <p:nvPr/>
        </p:nvSpPr>
        <p:spPr bwMode="auto">
          <a:xfrm>
            <a:off x="5590404" y="4400525"/>
            <a:ext cx="619079" cy="261610"/>
          </a:xfrm>
          <a:prstGeom prst="rect">
            <a:avLst/>
          </a:prstGeom>
          <a:noFill/>
          <a:ln>
            <a:noFill/>
          </a:ln>
          <a:effectLst/>
          <a:extLst/>
        </p:spPr>
        <p:txBody>
          <a:bodyPr wrap="none">
            <a:spAutoFit/>
          </a:bodyPr>
          <a:lstStyle>
            <a:lvl1pPr eaLnBrk="0" hangingPunct="0">
              <a:defRPr>
                <a:solidFill>
                  <a:schemeClr val="tx1"/>
                </a:solidFill>
                <a:latin typeface="Helvetica 55 Roman" pitchFamily="2" charset="0"/>
                <a:cs typeface="Arial" charset="0"/>
              </a:defRPr>
            </a:lvl1pPr>
            <a:lvl2pPr marL="742950" indent="-285750" eaLnBrk="0" hangingPunct="0">
              <a:defRPr>
                <a:solidFill>
                  <a:schemeClr val="tx1"/>
                </a:solidFill>
                <a:latin typeface="Helvetica 55 Roman" pitchFamily="2" charset="0"/>
                <a:cs typeface="Arial" charset="0"/>
              </a:defRPr>
            </a:lvl2pPr>
            <a:lvl3pPr marL="1143000" indent="-228600" eaLnBrk="0" hangingPunct="0">
              <a:defRPr>
                <a:solidFill>
                  <a:schemeClr val="tx1"/>
                </a:solidFill>
                <a:latin typeface="Helvetica 55 Roman" pitchFamily="2" charset="0"/>
                <a:cs typeface="Arial" charset="0"/>
              </a:defRPr>
            </a:lvl3pPr>
            <a:lvl4pPr marL="1600200" indent="-228600" eaLnBrk="0" hangingPunct="0">
              <a:defRPr>
                <a:solidFill>
                  <a:schemeClr val="tx1"/>
                </a:solidFill>
                <a:latin typeface="Helvetica 55 Roman" pitchFamily="2" charset="0"/>
                <a:cs typeface="Arial" charset="0"/>
              </a:defRPr>
            </a:lvl4pPr>
            <a:lvl5pPr marL="2057400" indent="-228600" eaLnBrk="0" hangingPunct="0">
              <a:defRPr>
                <a:solidFill>
                  <a:schemeClr val="tx1"/>
                </a:solidFill>
                <a:latin typeface="Helvetica 55 Roman" pitchFamily="2" charset="0"/>
                <a:cs typeface="Arial" charset="0"/>
              </a:defRPr>
            </a:lvl5pPr>
            <a:lvl6pPr marL="2514600" indent="-228600" eaLnBrk="0" fontAlgn="base" hangingPunct="0">
              <a:spcBef>
                <a:spcPct val="0"/>
              </a:spcBef>
              <a:spcAft>
                <a:spcPct val="0"/>
              </a:spcAft>
              <a:defRPr>
                <a:solidFill>
                  <a:schemeClr val="tx1"/>
                </a:solidFill>
                <a:latin typeface="Helvetica 55 Roman" pitchFamily="2" charset="0"/>
                <a:cs typeface="Arial" charset="0"/>
              </a:defRPr>
            </a:lvl6pPr>
            <a:lvl7pPr marL="2971800" indent="-228600" eaLnBrk="0" fontAlgn="base" hangingPunct="0">
              <a:spcBef>
                <a:spcPct val="0"/>
              </a:spcBef>
              <a:spcAft>
                <a:spcPct val="0"/>
              </a:spcAft>
              <a:defRPr>
                <a:solidFill>
                  <a:schemeClr val="tx1"/>
                </a:solidFill>
                <a:latin typeface="Helvetica 55 Roman" pitchFamily="2" charset="0"/>
                <a:cs typeface="Arial" charset="0"/>
              </a:defRPr>
            </a:lvl7pPr>
            <a:lvl8pPr marL="3429000" indent="-228600" eaLnBrk="0" fontAlgn="base" hangingPunct="0">
              <a:spcBef>
                <a:spcPct val="0"/>
              </a:spcBef>
              <a:spcAft>
                <a:spcPct val="0"/>
              </a:spcAft>
              <a:defRPr>
                <a:solidFill>
                  <a:schemeClr val="tx1"/>
                </a:solidFill>
                <a:latin typeface="Helvetica 55 Roman" pitchFamily="2" charset="0"/>
                <a:cs typeface="Arial" charset="0"/>
              </a:defRPr>
            </a:lvl8pPr>
            <a:lvl9pPr marL="3886200" indent="-228600" eaLnBrk="0" fontAlgn="base" hangingPunct="0">
              <a:spcBef>
                <a:spcPct val="0"/>
              </a:spcBef>
              <a:spcAft>
                <a:spcPct val="0"/>
              </a:spcAft>
              <a:defRPr>
                <a:solidFill>
                  <a:schemeClr val="tx1"/>
                </a:solidFill>
                <a:latin typeface="Helvetica 55 Roman" pitchFamily="2" charset="0"/>
                <a:cs typeface="Arial" charset="0"/>
              </a:defRPr>
            </a:lvl9pPr>
          </a:lstStyle>
          <a:p>
            <a:pPr algn="ctr" eaLnBrk="1" fontAlgn="auto" hangingPunct="1">
              <a:spcBef>
                <a:spcPts val="0"/>
              </a:spcBef>
              <a:spcAft>
                <a:spcPts val="0"/>
              </a:spcAft>
              <a:defRPr/>
            </a:pPr>
            <a:r>
              <a:rPr lang="fr-FR" sz="1100" dirty="0" smtClean="0">
                <a:latin typeface="Arial" panose="020B0604020202020204" pitchFamily="34" charset="0"/>
                <a:cs typeface="Arial" panose="020B0604020202020204" pitchFamily="34" charset="0"/>
              </a:rPr>
              <a:t>logiciel</a:t>
            </a:r>
          </a:p>
        </p:txBody>
      </p:sp>
      <p:sp>
        <p:nvSpPr>
          <p:cNvPr id="16" name="Text Box 12"/>
          <p:cNvSpPr txBox="1">
            <a:spLocks noChangeArrowheads="1"/>
          </p:cNvSpPr>
          <p:nvPr/>
        </p:nvSpPr>
        <p:spPr bwMode="auto">
          <a:xfrm>
            <a:off x="6422222" y="4413225"/>
            <a:ext cx="954107" cy="261610"/>
          </a:xfrm>
          <a:prstGeom prst="rect">
            <a:avLst/>
          </a:prstGeom>
          <a:noFill/>
          <a:ln>
            <a:noFill/>
          </a:ln>
          <a:effectLst/>
          <a:extLst/>
        </p:spPr>
        <p:txBody>
          <a:bodyPr wrap="none">
            <a:spAutoFit/>
          </a:bodyPr>
          <a:lstStyle>
            <a:lvl1pPr eaLnBrk="0" hangingPunct="0">
              <a:defRPr>
                <a:solidFill>
                  <a:schemeClr val="tx1"/>
                </a:solidFill>
                <a:latin typeface="Helvetica 55 Roman" pitchFamily="2" charset="0"/>
                <a:cs typeface="Arial" charset="0"/>
              </a:defRPr>
            </a:lvl1pPr>
            <a:lvl2pPr marL="742950" indent="-285750" eaLnBrk="0" hangingPunct="0">
              <a:defRPr>
                <a:solidFill>
                  <a:schemeClr val="tx1"/>
                </a:solidFill>
                <a:latin typeface="Helvetica 55 Roman" pitchFamily="2" charset="0"/>
                <a:cs typeface="Arial" charset="0"/>
              </a:defRPr>
            </a:lvl2pPr>
            <a:lvl3pPr marL="1143000" indent="-228600" eaLnBrk="0" hangingPunct="0">
              <a:defRPr>
                <a:solidFill>
                  <a:schemeClr val="tx1"/>
                </a:solidFill>
                <a:latin typeface="Helvetica 55 Roman" pitchFamily="2" charset="0"/>
                <a:cs typeface="Arial" charset="0"/>
              </a:defRPr>
            </a:lvl3pPr>
            <a:lvl4pPr marL="1600200" indent="-228600" eaLnBrk="0" hangingPunct="0">
              <a:defRPr>
                <a:solidFill>
                  <a:schemeClr val="tx1"/>
                </a:solidFill>
                <a:latin typeface="Helvetica 55 Roman" pitchFamily="2" charset="0"/>
                <a:cs typeface="Arial" charset="0"/>
              </a:defRPr>
            </a:lvl4pPr>
            <a:lvl5pPr marL="2057400" indent="-228600" eaLnBrk="0" hangingPunct="0">
              <a:defRPr>
                <a:solidFill>
                  <a:schemeClr val="tx1"/>
                </a:solidFill>
                <a:latin typeface="Helvetica 55 Roman" pitchFamily="2" charset="0"/>
                <a:cs typeface="Arial" charset="0"/>
              </a:defRPr>
            </a:lvl5pPr>
            <a:lvl6pPr marL="2514600" indent="-228600" eaLnBrk="0" fontAlgn="base" hangingPunct="0">
              <a:spcBef>
                <a:spcPct val="0"/>
              </a:spcBef>
              <a:spcAft>
                <a:spcPct val="0"/>
              </a:spcAft>
              <a:defRPr>
                <a:solidFill>
                  <a:schemeClr val="tx1"/>
                </a:solidFill>
                <a:latin typeface="Helvetica 55 Roman" pitchFamily="2" charset="0"/>
                <a:cs typeface="Arial" charset="0"/>
              </a:defRPr>
            </a:lvl6pPr>
            <a:lvl7pPr marL="2971800" indent="-228600" eaLnBrk="0" fontAlgn="base" hangingPunct="0">
              <a:spcBef>
                <a:spcPct val="0"/>
              </a:spcBef>
              <a:spcAft>
                <a:spcPct val="0"/>
              </a:spcAft>
              <a:defRPr>
                <a:solidFill>
                  <a:schemeClr val="tx1"/>
                </a:solidFill>
                <a:latin typeface="Helvetica 55 Roman" pitchFamily="2" charset="0"/>
                <a:cs typeface="Arial" charset="0"/>
              </a:defRPr>
            </a:lvl7pPr>
            <a:lvl8pPr marL="3429000" indent="-228600" eaLnBrk="0" fontAlgn="base" hangingPunct="0">
              <a:spcBef>
                <a:spcPct val="0"/>
              </a:spcBef>
              <a:spcAft>
                <a:spcPct val="0"/>
              </a:spcAft>
              <a:defRPr>
                <a:solidFill>
                  <a:schemeClr val="tx1"/>
                </a:solidFill>
                <a:latin typeface="Helvetica 55 Roman" pitchFamily="2" charset="0"/>
                <a:cs typeface="Arial" charset="0"/>
              </a:defRPr>
            </a:lvl8pPr>
            <a:lvl9pPr marL="3886200" indent="-228600" eaLnBrk="0" fontAlgn="base" hangingPunct="0">
              <a:spcBef>
                <a:spcPct val="0"/>
              </a:spcBef>
              <a:spcAft>
                <a:spcPct val="0"/>
              </a:spcAft>
              <a:defRPr>
                <a:solidFill>
                  <a:schemeClr val="tx1"/>
                </a:solidFill>
                <a:latin typeface="Helvetica 55 Roman" pitchFamily="2" charset="0"/>
                <a:cs typeface="Arial" charset="0"/>
              </a:defRPr>
            </a:lvl9pPr>
          </a:lstStyle>
          <a:p>
            <a:pPr algn="ctr" eaLnBrk="1" fontAlgn="auto" hangingPunct="1">
              <a:spcBef>
                <a:spcPts val="0"/>
              </a:spcBef>
              <a:spcAft>
                <a:spcPts val="0"/>
              </a:spcAft>
              <a:defRPr/>
            </a:pPr>
            <a:r>
              <a:rPr lang="fr-FR" sz="1100" dirty="0" smtClean="0">
                <a:latin typeface="Arial" panose="020B0604020202020204" pitchFamily="34" charset="0"/>
                <a:cs typeface="Arial" panose="020B0604020202020204" pitchFamily="34" charset="0"/>
              </a:rPr>
              <a:t>organisation</a:t>
            </a:r>
          </a:p>
        </p:txBody>
      </p:sp>
      <p:sp>
        <p:nvSpPr>
          <p:cNvPr id="17" name="Rectangle 16"/>
          <p:cNvSpPr/>
          <p:nvPr/>
        </p:nvSpPr>
        <p:spPr>
          <a:xfrm>
            <a:off x="1498600" y="1971650"/>
            <a:ext cx="6046788" cy="1087438"/>
          </a:xfrm>
          <a:prstGeom prst="rect">
            <a:avLst/>
          </a:prstGeom>
          <a:noFill/>
          <a:ln w="952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dirty="0"/>
          </a:p>
        </p:txBody>
      </p:sp>
      <p:sp>
        <p:nvSpPr>
          <p:cNvPr id="18" name="Rectangle 17"/>
          <p:cNvSpPr/>
          <p:nvPr/>
        </p:nvSpPr>
        <p:spPr>
          <a:xfrm>
            <a:off x="1498600" y="3506763"/>
            <a:ext cx="6046788" cy="1270000"/>
          </a:xfrm>
          <a:prstGeom prst="rect">
            <a:avLst/>
          </a:prstGeom>
          <a:noFill/>
          <a:ln w="952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dirty="0"/>
          </a:p>
        </p:txBody>
      </p:sp>
      <p:sp>
        <p:nvSpPr>
          <p:cNvPr id="19" name="Text Box 12"/>
          <p:cNvSpPr txBox="1">
            <a:spLocks noChangeArrowheads="1"/>
          </p:cNvSpPr>
          <p:nvPr/>
        </p:nvSpPr>
        <p:spPr bwMode="auto">
          <a:xfrm>
            <a:off x="1504950" y="1971650"/>
            <a:ext cx="1355725" cy="277813"/>
          </a:xfrm>
          <a:prstGeom prst="rect">
            <a:avLst/>
          </a:prstGeom>
          <a:noFill/>
          <a:ln>
            <a:noFill/>
          </a:ln>
          <a:effectLst/>
          <a:extLst/>
        </p:spPr>
        <p:txBody>
          <a:bodyPr wrap="none">
            <a:spAutoFit/>
          </a:bodyPr>
          <a:lstStyle>
            <a:lvl1pPr eaLnBrk="0" hangingPunct="0">
              <a:defRPr>
                <a:solidFill>
                  <a:schemeClr val="tx1"/>
                </a:solidFill>
                <a:latin typeface="Helvetica 55 Roman" pitchFamily="2" charset="0"/>
                <a:cs typeface="Arial" charset="0"/>
              </a:defRPr>
            </a:lvl1pPr>
            <a:lvl2pPr marL="742950" indent="-285750" eaLnBrk="0" hangingPunct="0">
              <a:defRPr>
                <a:solidFill>
                  <a:schemeClr val="tx1"/>
                </a:solidFill>
                <a:latin typeface="Helvetica 55 Roman" pitchFamily="2" charset="0"/>
                <a:cs typeface="Arial" charset="0"/>
              </a:defRPr>
            </a:lvl2pPr>
            <a:lvl3pPr marL="1143000" indent="-228600" eaLnBrk="0" hangingPunct="0">
              <a:defRPr>
                <a:solidFill>
                  <a:schemeClr val="tx1"/>
                </a:solidFill>
                <a:latin typeface="Helvetica 55 Roman" pitchFamily="2" charset="0"/>
                <a:cs typeface="Arial" charset="0"/>
              </a:defRPr>
            </a:lvl3pPr>
            <a:lvl4pPr marL="1600200" indent="-228600" eaLnBrk="0" hangingPunct="0">
              <a:defRPr>
                <a:solidFill>
                  <a:schemeClr val="tx1"/>
                </a:solidFill>
                <a:latin typeface="Helvetica 55 Roman" pitchFamily="2" charset="0"/>
                <a:cs typeface="Arial" charset="0"/>
              </a:defRPr>
            </a:lvl4pPr>
            <a:lvl5pPr marL="2057400" indent="-228600" eaLnBrk="0" hangingPunct="0">
              <a:defRPr>
                <a:solidFill>
                  <a:schemeClr val="tx1"/>
                </a:solidFill>
                <a:latin typeface="Helvetica 55 Roman" pitchFamily="2" charset="0"/>
                <a:cs typeface="Arial" charset="0"/>
              </a:defRPr>
            </a:lvl5pPr>
            <a:lvl6pPr marL="2514600" indent="-228600" eaLnBrk="0" fontAlgn="base" hangingPunct="0">
              <a:spcBef>
                <a:spcPct val="0"/>
              </a:spcBef>
              <a:spcAft>
                <a:spcPct val="0"/>
              </a:spcAft>
              <a:defRPr>
                <a:solidFill>
                  <a:schemeClr val="tx1"/>
                </a:solidFill>
                <a:latin typeface="Helvetica 55 Roman" pitchFamily="2" charset="0"/>
                <a:cs typeface="Arial" charset="0"/>
              </a:defRPr>
            </a:lvl6pPr>
            <a:lvl7pPr marL="2971800" indent="-228600" eaLnBrk="0" fontAlgn="base" hangingPunct="0">
              <a:spcBef>
                <a:spcPct val="0"/>
              </a:spcBef>
              <a:spcAft>
                <a:spcPct val="0"/>
              </a:spcAft>
              <a:defRPr>
                <a:solidFill>
                  <a:schemeClr val="tx1"/>
                </a:solidFill>
                <a:latin typeface="Helvetica 55 Roman" pitchFamily="2" charset="0"/>
                <a:cs typeface="Arial" charset="0"/>
              </a:defRPr>
            </a:lvl7pPr>
            <a:lvl8pPr marL="3429000" indent="-228600" eaLnBrk="0" fontAlgn="base" hangingPunct="0">
              <a:spcBef>
                <a:spcPct val="0"/>
              </a:spcBef>
              <a:spcAft>
                <a:spcPct val="0"/>
              </a:spcAft>
              <a:defRPr>
                <a:solidFill>
                  <a:schemeClr val="tx1"/>
                </a:solidFill>
                <a:latin typeface="Helvetica 55 Roman" pitchFamily="2" charset="0"/>
                <a:cs typeface="Arial" charset="0"/>
              </a:defRPr>
            </a:lvl8pPr>
            <a:lvl9pPr marL="3886200" indent="-228600" eaLnBrk="0" fontAlgn="base" hangingPunct="0">
              <a:spcBef>
                <a:spcPct val="0"/>
              </a:spcBef>
              <a:spcAft>
                <a:spcPct val="0"/>
              </a:spcAft>
              <a:defRPr>
                <a:solidFill>
                  <a:schemeClr val="tx1"/>
                </a:solidFill>
                <a:latin typeface="Helvetica 55 Roman" pitchFamily="2" charset="0"/>
                <a:cs typeface="Arial" charset="0"/>
              </a:defRPr>
            </a:lvl9pPr>
          </a:lstStyle>
          <a:p>
            <a:pPr eaLnBrk="1" fontAlgn="auto" hangingPunct="1">
              <a:spcBef>
                <a:spcPts val="0"/>
              </a:spcBef>
              <a:spcAft>
                <a:spcPts val="0"/>
              </a:spcAft>
              <a:defRPr/>
            </a:pPr>
            <a:r>
              <a:rPr lang="fr-FR" sz="1200" b="1" dirty="0" smtClean="0">
                <a:solidFill>
                  <a:srgbClr val="922B3C"/>
                </a:solidFill>
                <a:latin typeface="+mn-lt"/>
              </a:rPr>
              <a:t>actifs primordiaux</a:t>
            </a:r>
          </a:p>
        </p:txBody>
      </p:sp>
      <p:sp>
        <p:nvSpPr>
          <p:cNvPr id="20" name="Text Box 12"/>
          <p:cNvSpPr txBox="1">
            <a:spLocks noChangeArrowheads="1"/>
          </p:cNvSpPr>
          <p:nvPr/>
        </p:nvSpPr>
        <p:spPr bwMode="auto">
          <a:xfrm>
            <a:off x="1498600" y="3519463"/>
            <a:ext cx="1165225" cy="276225"/>
          </a:xfrm>
          <a:prstGeom prst="rect">
            <a:avLst/>
          </a:prstGeom>
          <a:noFill/>
          <a:ln>
            <a:noFill/>
          </a:ln>
          <a:effectLst/>
          <a:extLst/>
        </p:spPr>
        <p:txBody>
          <a:bodyPr wrap="none">
            <a:spAutoFit/>
          </a:bodyPr>
          <a:lstStyle>
            <a:lvl1pPr eaLnBrk="0" hangingPunct="0">
              <a:defRPr>
                <a:solidFill>
                  <a:schemeClr val="tx1"/>
                </a:solidFill>
                <a:latin typeface="Helvetica 55 Roman" pitchFamily="2" charset="0"/>
                <a:cs typeface="Arial" charset="0"/>
              </a:defRPr>
            </a:lvl1pPr>
            <a:lvl2pPr marL="742950" indent="-285750" eaLnBrk="0" hangingPunct="0">
              <a:defRPr>
                <a:solidFill>
                  <a:schemeClr val="tx1"/>
                </a:solidFill>
                <a:latin typeface="Helvetica 55 Roman" pitchFamily="2" charset="0"/>
                <a:cs typeface="Arial" charset="0"/>
              </a:defRPr>
            </a:lvl2pPr>
            <a:lvl3pPr marL="1143000" indent="-228600" eaLnBrk="0" hangingPunct="0">
              <a:defRPr>
                <a:solidFill>
                  <a:schemeClr val="tx1"/>
                </a:solidFill>
                <a:latin typeface="Helvetica 55 Roman" pitchFamily="2" charset="0"/>
                <a:cs typeface="Arial" charset="0"/>
              </a:defRPr>
            </a:lvl3pPr>
            <a:lvl4pPr marL="1600200" indent="-228600" eaLnBrk="0" hangingPunct="0">
              <a:defRPr>
                <a:solidFill>
                  <a:schemeClr val="tx1"/>
                </a:solidFill>
                <a:latin typeface="Helvetica 55 Roman" pitchFamily="2" charset="0"/>
                <a:cs typeface="Arial" charset="0"/>
              </a:defRPr>
            </a:lvl4pPr>
            <a:lvl5pPr marL="2057400" indent="-228600" eaLnBrk="0" hangingPunct="0">
              <a:defRPr>
                <a:solidFill>
                  <a:schemeClr val="tx1"/>
                </a:solidFill>
                <a:latin typeface="Helvetica 55 Roman" pitchFamily="2" charset="0"/>
                <a:cs typeface="Arial" charset="0"/>
              </a:defRPr>
            </a:lvl5pPr>
            <a:lvl6pPr marL="2514600" indent="-228600" eaLnBrk="0" fontAlgn="base" hangingPunct="0">
              <a:spcBef>
                <a:spcPct val="0"/>
              </a:spcBef>
              <a:spcAft>
                <a:spcPct val="0"/>
              </a:spcAft>
              <a:defRPr>
                <a:solidFill>
                  <a:schemeClr val="tx1"/>
                </a:solidFill>
                <a:latin typeface="Helvetica 55 Roman" pitchFamily="2" charset="0"/>
                <a:cs typeface="Arial" charset="0"/>
              </a:defRPr>
            </a:lvl6pPr>
            <a:lvl7pPr marL="2971800" indent="-228600" eaLnBrk="0" fontAlgn="base" hangingPunct="0">
              <a:spcBef>
                <a:spcPct val="0"/>
              </a:spcBef>
              <a:spcAft>
                <a:spcPct val="0"/>
              </a:spcAft>
              <a:defRPr>
                <a:solidFill>
                  <a:schemeClr val="tx1"/>
                </a:solidFill>
                <a:latin typeface="Helvetica 55 Roman" pitchFamily="2" charset="0"/>
                <a:cs typeface="Arial" charset="0"/>
              </a:defRPr>
            </a:lvl7pPr>
            <a:lvl8pPr marL="3429000" indent="-228600" eaLnBrk="0" fontAlgn="base" hangingPunct="0">
              <a:spcBef>
                <a:spcPct val="0"/>
              </a:spcBef>
              <a:spcAft>
                <a:spcPct val="0"/>
              </a:spcAft>
              <a:defRPr>
                <a:solidFill>
                  <a:schemeClr val="tx1"/>
                </a:solidFill>
                <a:latin typeface="Helvetica 55 Roman" pitchFamily="2" charset="0"/>
                <a:cs typeface="Arial" charset="0"/>
              </a:defRPr>
            </a:lvl8pPr>
            <a:lvl9pPr marL="3886200" indent="-228600" eaLnBrk="0" fontAlgn="base" hangingPunct="0">
              <a:spcBef>
                <a:spcPct val="0"/>
              </a:spcBef>
              <a:spcAft>
                <a:spcPct val="0"/>
              </a:spcAft>
              <a:defRPr>
                <a:solidFill>
                  <a:schemeClr val="tx1"/>
                </a:solidFill>
                <a:latin typeface="Helvetica 55 Roman" pitchFamily="2" charset="0"/>
                <a:cs typeface="Arial" charset="0"/>
              </a:defRPr>
            </a:lvl9pPr>
          </a:lstStyle>
          <a:p>
            <a:pPr eaLnBrk="1" fontAlgn="auto" hangingPunct="1">
              <a:spcBef>
                <a:spcPts val="0"/>
              </a:spcBef>
              <a:spcAft>
                <a:spcPts val="0"/>
              </a:spcAft>
              <a:defRPr/>
            </a:pPr>
            <a:r>
              <a:rPr lang="fr-FR" sz="1200" b="1" dirty="0" smtClean="0">
                <a:solidFill>
                  <a:srgbClr val="922B3C"/>
                </a:solidFill>
                <a:latin typeface="+mn-lt"/>
              </a:rPr>
              <a:t>actifs supports</a:t>
            </a:r>
          </a:p>
        </p:txBody>
      </p:sp>
      <p:sp>
        <p:nvSpPr>
          <p:cNvPr id="21" name="Flèche vers le bas 20"/>
          <p:cNvSpPr/>
          <p:nvPr/>
        </p:nvSpPr>
        <p:spPr>
          <a:xfrm>
            <a:off x="3074988" y="3165450"/>
            <a:ext cx="322262" cy="277813"/>
          </a:xfrm>
          <a:prstGeom prst="downArrow">
            <a:avLst/>
          </a:prstGeom>
          <a:solidFill>
            <a:srgbClr val="C2BF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dirty="0"/>
          </a:p>
        </p:txBody>
      </p:sp>
      <p:sp>
        <p:nvSpPr>
          <p:cNvPr id="22" name="Flèche vers le bas 21"/>
          <p:cNvSpPr/>
          <p:nvPr/>
        </p:nvSpPr>
        <p:spPr>
          <a:xfrm>
            <a:off x="4300538" y="3165450"/>
            <a:ext cx="320675" cy="277813"/>
          </a:xfrm>
          <a:prstGeom prst="downArrow">
            <a:avLst/>
          </a:prstGeom>
          <a:solidFill>
            <a:srgbClr val="C2BF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dirty="0"/>
          </a:p>
        </p:txBody>
      </p:sp>
      <p:sp>
        <p:nvSpPr>
          <p:cNvPr id="23" name="Flèche vers le bas 22"/>
          <p:cNvSpPr/>
          <p:nvPr/>
        </p:nvSpPr>
        <p:spPr>
          <a:xfrm>
            <a:off x="5519738" y="3157513"/>
            <a:ext cx="320675" cy="277812"/>
          </a:xfrm>
          <a:prstGeom prst="downArrow">
            <a:avLst/>
          </a:prstGeom>
          <a:solidFill>
            <a:srgbClr val="C2BF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dirty="0"/>
          </a:p>
        </p:txBody>
      </p:sp>
      <p:sp>
        <p:nvSpPr>
          <p:cNvPr id="24" name="Text Box 12"/>
          <p:cNvSpPr txBox="1">
            <a:spLocks noChangeArrowheads="1"/>
          </p:cNvSpPr>
          <p:nvPr/>
        </p:nvSpPr>
        <p:spPr bwMode="auto">
          <a:xfrm>
            <a:off x="3791330" y="2608238"/>
            <a:ext cx="1366079" cy="430887"/>
          </a:xfrm>
          <a:prstGeom prst="rect">
            <a:avLst/>
          </a:prstGeom>
          <a:noFill/>
          <a:ln>
            <a:noFill/>
          </a:ln>
          <a:effectLst/>
          <a:extLst/>
        </p:spPr>
        <p:txBody>
          <a:bodyPr wrap="none">
            <a:spAutoFit/>
          </a:bodyPr>
          <a:lstStyle>
            <a:lvl1pPr eaLnBrk="0" hangingPunct="0">
              <a:defRPr>
                <a:solidFill>
                  <a:schemeClr val="tx1"/>
                </a:solidFill>
                <a:latin typeface="Helvetica 55 Roman" pitchFamily="2" charset="0"/>
                <a:cs typeface="Arial" charset="0"/>
              </a:defRPr>
            </a:lvl1pPr>
            <a:lvl2pPr marL="742950" indent="-285750" eaLnBrk="0" hangingPunct="0">
              <a:defRPr>
                <a:solidFill>
                  <a:schemeClr val="tx1"/>
                </a:solidFill>
                <a:latin typeface="Helvetica 55 Roman" pitchFamily="2" charset="0"/>
                <a:cs typeface="Arial" charset="0"/>
              </a:defRPr>
            </a:lvl2pPr>
            <a:lvl3pPr marL="1143000" indent="-228600" eaLnBrk="0" hangingPunct="0">
              <a:defRPr>
                <a:solidFill>
                  <a:schemeClr val="tx1"/>
                </a:solidFill>
                <a:latin typeface="Helvetica 55 Roman" pitchFamily="2" charset="0"/>
                <a:cs typeface="Arial" charset="0"/>
              </a:defRPr>
            </a:lvl3pPr>
            <a:lvl4pPr marL="1600200" indent="-228600" eaLnBrk="0" hangingPunct="0">
              <a:defRPr>
                <a:solidFill>
                  <a:schemeClr val="tx1"/>
                </a:solidFill>
                <a:latin typeface="Helvetica 55 Roman" pitchFamily="2" charset="0"/>
                <a:cs typeface="Arial" charset="0"/>
              </a:defRPr>
            </a:lvl4pPr>
            <a:lvl5pPr marL="2057400" indent="-228600" eaLnBrk="0" hangingPunct="0">
              <a:defRPr>
                <a:solidFill>
                  <a:schemeClr val="tx1"/>
                </a:solidFill>
                <a:latin typeface="Helvetica 55 Roman" pitchFamily="2" charset="0"/>
                <a:cs typeface="Arial" charset="0"/>
              </a:defRPr>
            </a:lvl5pPr>
            <a:lvl6pPr marL="2514600" indent="-228600" eaLnBrk="0" fontAlgn="base" hangingPunct="0">
              <a:spcBef>
                <a:spcPct val="0"/>
              </a:spcBef>
              <a:spcAft>
                <a:spcPct val="0"/>
              </a:spcAft>
              <a:defRPr>
                <a:solidFill>
                  <a:schemeClr val="tx1"/>
                </a:solidFill>
                <a:latin typeface="Helvetica 55 Roman" pitchFamily="2" charset="0"/>
                <a:cs typeface="Arial" charset="0"/>
              </a:defRPr>
            </a:lvl6pPr>
            <a:lvl7pPr marL="2971800" indent="-228600" eaLnBrk="0" fontAlgn="base" hangingPunct="0">
              <a:spcBef>
                <a:spcPct val="0"/>
              </a:spcBef>
              <a:spcAft>
                <a:spcPct val="0"/>
              </a:spcAft>
              <a:defRPr>
                <a:solidFill>
                  <a:schemeClr val="tx1"/>
                </a:solidFill>
                <a:latin typeface="Helvetica 55 Roman" pitchFamily="2" charset="0"/>
                <a:cs typeface="Arial" charset="0"/>
              </a:defRPr>
            </a:lvl7pPr>
            <a:lvl8pPr marL="3429000" indent="-228600" eaLnBrk="0" fontAlgn="base" hangingPunct="0">
              <a:spcBef>
                <a:spcPct val="0"/>
              </a:spcBef>
              <a:spcAft>
                <a:spcPct val="0"/>
              </a:spcAft>
              <a:defRPr>
                <a:solidFill>
                  <a:schemeClr val="tx1"/>
                </a:solidFill>
                <a:latin typeface="Helvetica 55 Roman" pitchFamily="2" charset="0"/>
                <a:cs typeface="Arial" charset="0"/>
              </a:defRPr>
            </a:lvl8pPr>
            <a:lvl9pPr marL="3886200" indent="-228600" eaLnBrk="0" fontAlgn="base" hangingPunct="0">
              <a:spcBef>
                <a:spcPct val="0"/>
              </a:spcBef>
              <a:spcAft>
                <a:spcPct val="0"/>
              </a:spcAft>
              <a:defRPr>
                <a:solidFill>
                  <a:schemeClr val="tx1"/>
                </a:solidFill>
                <a:latin typeface="Helvetica 55 Roman" pitchFamily="2" charset="0"/>
                <a:cs typeface="Arial" charset="0"/>
              </a:defRPr>
            </a:lvl9pPr>
          </a:lstStyle>
          <a:p>
            <a:pPr algn="ctr" eaLnBrk="1" fontAlgn="auto" hangingPunct="1">
              <a:spcBef>
                <a:spcPts val="0"/>
              </a:spcBef>
              <a:spcAft>
                <a:spcPts val="0"/>
              </a:spcAft>
              <a:defRPr/>
            </a:pPr>
            <a:r>
              <a:rPr lang="fr-FR" sz="1100" dirty="0" smtClean="0">
                <a:latin typeface="Arial" panose="020B0604020202020204" pitchFamily="34" charset="0"/>
                <a:cs typeface="Arial" panose="020B0604020202020204" pitchFamily="34" charset="0"/>
              </a:rPr>
              <a:t>processus métiers </a:t>
            </a:r>
          </a:p>
          <a:p>
            <a:pPr algn="ctr" eaLnBrk="1" fontAlgn="auto" hangingPunct="1">
              <a:spcBef>
                <a:spcPts val="0"/>
              </a:spcBef>
              <a:spcAft>
                <a:spcPts val="0"/>
              </a:spcAft>
              <a:defRPr/>
            </a:pPr>
            <a:r>
              <a:rPr lang="fr-FR" sz="1100" dirty="0" smtClean="0">
                <a:latin typeface="Arial" panose="020B0604020202020204" pitchFamily="34" charset="0"/>
                <a:cs typeface="Arial" panose="020B0604020202020204" pitchFamily="34" charset="0"/>
              </a:rPr>
              <a:t>et informations</a:t>
            </a:r>
          </a:p>
        </p:txBody>
      </p:sp>
      <p:pic>
        <p:nvPicPr>
          <p:cNvPr id="2050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37325" y="3894113"/>
            <a:ext cx="635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5" name="Picture 16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97013" y="4978375"/>
            <a:ext cx="493712"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6" name="ZoneTexte 26"/>
          <p:cNvSpPr txBox="1">
            <a:spLocks noChangeArrowheads="1"/>
          </p:cNvSpPr>
          <p:nvPr/>
        </p:nvSpPr>
        <p:spPr bwMode="auto">
          <a:xfrm>
            <a:off x="2051050" y="4921225"/>
            <a:ext cx="5483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dirty="0"/>
              <a:t>ISO/IEC 27005:2008</a:t>
            </a:r>
          </a:p>
        </p:txBody>
      </p:sp>
      <p:sp>
        <p:nvSpPr>
          <p:cNvPr id="28" name="Rectangle à coins arrondis 27"/>
          <p:cNvSpPr/>
          <p:nvPr/>
        </p:nvSpPr>
        <p:spPr>
          <a:xfrm>
            <a:off x="1497013" y="5445125"/>
            <a:ext cx="6048375" cy="708025"/>
          </a:xfrm>
          <a:prstGeom prst="roundRect">
            <a:avLst/>
          </a:prstGeom>
          <a:noFill/>
          <a:ln>
            <a:solidFill>
              <a:srgbClr val="922B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0508" name="Rectangle 28"/>
          <p:cNvSpPr>
            <a:spLocks noChangeArrowheads="1"/>
          </p:cNvSpPr>
          <p:nvPr/>
        </p:nvSpPr>
        <p:spPr bwMode="auto">
          <a:xfrm>
            <a:off x="1308100" y="5445125"/>
            <a:ext cx="64277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2000" b="1" dirty="0">
                <a:solidFill>
                  <a:srgbClr val="922B3C"/>
                </a:solidFill>
                <a:latin typeface="Arial" panose="020B0604020202020204" pitchFamily="34" charset="0"/>
                <a:cs typeface="Arial" panose="020B0604020202020204" pitchFamily="34" charset="0"/>
              </a:rPr>
              <a:t>La sécurité du S.I. consiste donc à assurer</a:t>
            </a:r>
            <a:br>
              <a:rPr lang="fr-FR" altLang="fr-FR" sz="2000" b="1" dirty="0">
                <a:solidFill>
                  <a:srgbClr val="922B3C"/>
                </a:solidFill>
                <a:latin typeface="Arial" panose="020B0604020202020204" pitchFamily="34" charset="0"/>
                <a:cs typeface="Arial" panose="020B0604020202020204" pitchFamily="34" charset="0"/>
              </a:rPr>
            </a:br>
            <a:r>
              <a:rPr lang="fr-FR" altLang="fr-FR" sz="2000" b="1" dirty="0">
                <a:solidFill>
                  <a:srgbClr val="922B3C"/>
                </a:solidFill>
                <a:latin typeface="Arial" panose="020B0604020202020204" pitchFamily="34" charset="0"/>
                <a:cs typeface="Arial" panose="020B0604020202020204" pitchFamily="34" charset="0"/>
              </a:rPr>
              <a:t>la sécurité de l’ensemble de ces biens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4. Panorama de quelques menaces</a:t>
            </a:r>
            <a:endParaRPr lang="fr-FR" dirty="0"/>
          </a:p>
        </p:txBody>
      </p:sp>
      <p:sp>
        <p:nvSpPr>
          <p:cNvPr id="46083" name="Espace réservé du contenu 2"/>
          <p:cNvSpPr>
            <a:spLocks noGrp="1"/>
          </p:cNvSpPr>
          <p:nvPr>
            <p:ph idx="1"/>
          </p:nvPr>
        </p:nvSpPr>
        <p:spPr/>
        <p:txBody>
          <a:bodyPr/>
          <a:lstStyle/>
          <a:p>
            <a:pPr marL="0" indent="0">
              <a:buNone/>
            </a:pPr>
            <a:r>
              <a:rPr lang="fr-FR" altLang="fr-FR" sz="1400" dirty="0" smtClean="0"/>
              <a:t>Les intrusions informatiques constituent des « </a:t>
            </a:r>
            <a:r>
              <a:rPr lang="fr-FR" altLang="fr-FR" sz="1400" u="sng" dirty="0" smtClean="0"/>
              <a:t>attaques ciblées</a:t>
            </a:r>
            <a:r>
              <a:rPr lang="fr-FR" altLang="fr-FR" sz="1400" dirty="0" smtClean="0"/>
              <a:t> » qui exploitent une ou des vulnérabilité(s) technique(s) pour dérober des informations confidentielles (ex. : mots de passe, carte bancaire…) ou prendre le contrôle des serveurs ou postes de travail</a:t>
            </a:r>
          </a:p>
          <a:p>
            <a:pPr marL="457200" lvl="1" indent="0">
              <a:buNone/>
            </a:pPr>
            <a:r>
              <a:rPr lang="fr-FR" altLang="fr-FR" sz="1200" b="1" dirty="0" smtClean="0"/>
              <a:t>Depuis le réseau Internet </a:t>
            </a:r>
            <a:r>
              <a:rPr lang="fr-FR" altLang="fr-FR" sz="1200" dirty="0" smtClean="0"/>
              <a:t>sur les ressources exposées : sites institutionnels, services de e-commerce, services d’accès distant, service de messagerie, etc.</a:t>
            </a:r>
          </a:p>
          <a:p>
            <a:pPr marL="457200" lvl="1" indent="0">
              <a:buNone/>
            </a:pPr>
            <a:r>
              <a:rPr lang="fr-FR" altLang="fr-FR" sz="1200" b="1" dirty="0" smtClean="0"/>
              <a:t>Depuis le réseau interne </a:t>
            </a:r>
            <a:r>
              <a:rPr lang="fr-FR" altLang="fr-FR" sz="1200" dirty="0" smtClean="0"/>
              <a:t>sur l’Active Directory ou les applications sensibles internes</a:t>
            </a:r>
          </a:p>
        </p:txBody>
      </p:sp>
      <p:sp>
        <p:nvSpPr>
          <p:cNvPr id="9" name="Espace réservé du texte 8"/>
          <p:cNvSpPr>
            <a:spLocks noGrp="1"/>
          </p:cNvSpPr>
          <p:nvPr>
            <p:ph type="body" sz="quarter" idx="10"/>
          </p:nvPr>
        </p:nvSpPr>
        <p:spPr/>
        <p:txBody>
          <a:bodyPr/>
          <a:lstStyle/>
          <a:p>
            <a:r>
              <a:rPr lang="fr-FR" dirty="0"/>
              <a:t>f</a:t>
            </a:r>
            <a:r>
              <a:rPr lang="fr-FR" dirty="0" smtClean="0"/>
              <a:t>. Violation </a:t>
            </a:r>
            <a:r>
              <a:rPr lang="fr-FR" dirty="0"/>
              <a:t>d’accès non autorisé : intrusion</a:t>
            </a:r>
          </a:p>
        </p:txBody>
      </p:sp>
      <p:sp>
        <p:nvSpPr>
          <p:cNvPr id="3" name="Espace réservé de la date 2"/>
          <p:cNvSpPr>
            <a:spLocks noGrp="1"/>
          </p:cNvSpPr>
          <p:nvPr>
            <p:ph type="dt" sz="half" idx="11"/>
          </p:nvPr>
        </p:nvSpPr>
        <p:spPr/>
        <p:txBody>
          <a:bodyPr/>
          <a:lstStyle/>
          <a:p>
            <a:fld id="{7E692DCF-BB8E-4C62-964A-3DAFB0C169F5}" type="datetime1">
              <a:rPr lang="fr-FR" smtClean="0"/>
              <a:pPr/>
              <a:t>16/02/2017</a:t>
            </a:fld>
            <a:endParaRPr lang="fr-FR" dirty="0"/>
          </a:p>
        </p:txBody>
      </p:sp>
      <p:sp>
        <p:nvSpPr>
          <p:cNvPr id="4" name="Espace réservé du pied de page 3"/>
          <p:cNvSpPr>
            <a:spLocks noGrp="1"/>
          </p:cNvSpPr>
          <p:nvPr>
            <p:ph type="ftr" sz="quarter" idx="12"/>
          </p:nvPr>
        </p:nvSpPr>
        <p:spPr/>
        <p:txBody>
          <a:bodyPr/>
          <a:lstStyle/>
          <a:p>
            <a:r>
              <a:rPr lang="fr-FR" smtClean="0"/>
              <a:t>Sensibilisation et initiation à la cybersécurité</a:t>
            </a:r>
            <a:endParaRPr lang="fr-FR"/>
          </a:p>
        </p:txBody>
      </p:sp>
      <p:grpSp>
        <p:nvGrpSpPr>
          <p:cNvPr id="46084" name="Groupe 2"/>
          <p:cNvGrpSpPr>
            <a:grpSpLocks/>
          </p:cNvGrpSpPr>
          <p:nvPr/>
        </p:nvGrpSpPr>
        <p:grpSpPr bwMode="auto">
          <a:xfrm>
            <a:off x="468313" y="3357563"/>
            <a:ext cx="8153400" cy="2552700"/>
            <a:chOff x="467544" y="3626378"/>
            <a:chExt cx="8154714" cy="2552565"/>
          </a:xfrm>
        </p:grpSpPr>
        <p:sp>
          <p:nvSpPr>
            <p:cNvPr id="25" name="Rectangle 24"/>
            <p:cNvSpPr/>
            <p:nvPr/>
          </p:nvSpPr>
          <p:spPr>
            <a:xfrm>
              <a:off x="524703" y="3626378"/>
              <a:ext cx="8097555" cy="2552565"/>
            </a:xfrm>
            <a:prstGeom prst="rect">
              <a:avLst/>
            </a:prstGeom>
            <a:noFill/>
            <a:ln w="12700">
              <a:solidFill>
                <a:srgbClr val="922B3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6088" name="ZoneTexte 25"/>
            <p:cNvSpPr txBox="1">
              <a:spLocks noChangeArrowheads="1"/>
            </p:cNvSpPr>
            <p:nvPr/>
          </p:nvSpPr>
          <p:spPr bwMode="auto">
            <a:xfrm>
              <a:off x="1369000" y="3803440"/>
              <a:ext cx="3447327" cy="46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200" dirty="0">
                  <a:latin typeface="Arial" panose="020B0604020202020204" pitchFamily="34" charset="0"/>
                  <a:cs typeface="Arial" panose="020B0604020202020204" pitchFamily="34" charset="0"/>
                </a:rPr>
                <a:t>des domaines Active Directory sont compromis en 2 heures </a:t>
              </a:r>
            </a:p>
          </p:txBody>
        </p:sp>
        <p:sp>
          <p:nvSpPr>
            <p:cNvPr id="46089" name="ZoneTexte 26"/>
            <p:cNvSpPr txBox="1">
              <a:spLocks noChangeArrowheads="1"/>
            </p:cNvSpPr>
            <p:nvPr/>
          </p:nvSpPr>
          <p:spPr bwMode="auto">
            <a:xfrm>
              <a:off x="682834" y="3769815"/>
              <a:ext cx="697739" cy="40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000" b="1" dirty="0">
                  <a:solidFill>
                    <a:srgbClr val="922B3C"/>
                  </a:solidFill>
                  <a:latin typeface="Arial" panose="020B0604020202020204" pitchFamily="34" charset="0"/>
                  <a:cs typeface="Arial" panose="020B0604020202020204" pitchFamily="34" charset="0"/>
                </a:rPr>
                <a:t>80%</a:t>
              </a:r>
              <a:endParaRPr lang="fr-FR" altLang="fr-FR" sz="1400" dirty="0">
                <a:solidFill>
                  <a:srgbClr val="922B3C"/>
                </a:solidFill>
                <a:latin typeface="Arial" panose="020B0604020202020204" pitchFamily="34" charset="0"/>
                <a:cs typeface="Arial" panose="020B0604020202020204" pitchFamily="34" charset="0"/>
              </a:endParaRPr>
            </a:p>
          </p:txBody>
        </p:sp>
        <p:sp>
          <p:nvSpPr>
            <p:cNvPr id="46090" name="ZoneTexte 27"/>
            <p:cNvSpPr txBox="1">
              <a:spLocks noChangeArrowheads="1"/>
            </p:cNvSpPr>
            <p:nvPr/>
          </p:nvSpPr>
          <p:spPr bwMode="auto">
            <a:xfrm>
              <a:off x="4177782" y="4319635"/>
              <a:ext cx="4104455" cy="46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200">
                  <a:latin typeface="Arial" panose="020B0604020202020204" pitchFamily="34" charset="0"/>
                  <a:cs typeface="Arial" panose="020B0604020202020204" pitchFamily="34" charset="0"/>
                </a:rPr>
                <a:t>des domaines Active Directory contiennent au moins 1 compte privilégié avec un mot de passe trivial</a:t>
              </a:r>
            </a:p>
          </p:txBody>
        </p:sp>
        <p:sp>
          <p:nvSpPr>
            <p:cNvPr id="46091" name="ZoneTexte 28"/>
            <p:cNvSpPr txBox="1">
              <a:spLocks noChangeArrowheads="1"/>
            </p:cNvSpPr>
            <p:nvPr/>
          </p:nvSpPr>
          <p:spPr bwMode="auto">
            <a:xfrm>
              <a:off x="3482090" y="4292518"/>
              <a:ext cx="697739" cy="40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000" b="1" dirty="0">
                  <a:solidFill>
                    <a:srgbClr val="922B3C"/>
                  </a:solidFill>
                  <a:latin typeface="Arial" panose="020B0604020202020204" pitchFamily="34" charset="0"/>
                  <a:cs typeface="Arial" panose="020B0604020202020204" pitchFamily="34" charset="0"/>
                </a:rPr>
                <a:t>75%</a:t>
              </a:r>
              <a:endParaRPr lang="fr-FR" altLang="fr-FR" sz="1400" dirty="0">
                <a:solidFill>
                  <a:srgbClr val="922B3C"/>
                </a:solidFill>
                <a:latin typeface="Arial" panose="020B0604020202020204" pitchFamily="34" charset="0"/>
                <a:cs typeface="Arial" panose="020B0604020202020204" pitchFamily="34" charset="0"/>
              </a:endParaRPr>
            </a:p>
          </p:txBody>
        </p:sp>
        <p:sp>
          <p:nvSpPr>
            <p:cNvPr id="46092" name="ZoneTexte 29"/>
            <p:cNvSpPr txBox="1">
              <a:spLocks noChangeArrowheads="1"/>
            </p:cNvSpPr>
            <p:nvPr/>
          </p:nvSpPr>
          <p:spPr bwMode="auto">
            <a:xfrm>
              <a:off x="1633119" y="4964019"/>
              <a:ext cx="4104455" cy="46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200">
                  <a:latin typeface="Arial" panose="020B0604020202020204" pitchFamily="34" charset="0"/>
                  <a:cs typeface="Arial" panose="020B0604020202020204" pitchFamily="34" charset="0"/>
                </a:rPr>
                <a:t>des entreprises sont affectées par un défaut de cloisonnement de ses réseaux</a:t>
              </a:r>
            </a:p>
          </p:txBody>
        </p:sp>
        <p:sp>
          <p:nvSpPr>
            <p:cNvPr id="46093" name="ZoneTexte 30"/>
            <p:cNvSpPr txBox="1">
              <a:spLocks noChangeArrowheads="1"/>
            </p:cNvSpPr>
            <p:nvPr/>
          </p:nvSpPr>
          <p:spPr bwMode="auto">
            <a:xfrm>
              <a:off x="946951" y="4940589"/>
              <a:ext cx="697739" cy="40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000" b="1" dirty="0">
                  <a:solidFill>
                    <a:srgbClr val="922B3C"/>
                  </a:solidFill>
                  <a:latin typeface="Arial" panose="020B0604020202020204" pitchFamily="34" charset="0"/>
                  <a:cs typeface="Arial" panose="020B0604020202020204" pitchFamily="34" charset="0"/>
                </a:rPr>
                <a:t>50%</a:t>
              </a:r>
              <a:endParaRPr lang="fr-FR" altLang="fr-FR" sz="1400" dirty="0">
                <a:solidFill>
                  <a:srgbClr val="922B3C"/>
                </a:solidFill>
                <a:latin typeface="Arial" panose="020B0604020202020204" pitchFamily="34" charset="0"/>
                <a:cs typeface="Arial" panose="020B0604020202020204" pitchFamily="34" charset="0"/>
              </a:endParaRPr>
            </a:p>
          </p:txBody>
        </p:sp>
        <p:sp>
          <p:nvSpPr>
            <p:cNvPr id="46094" name="ZoneTexte 31"/>
            <p:cNvSpPr txBox="1">
              <a:spLocks noChangeArrowheads="1"/>
            </p:cNvSpPr>
            <p:nvPr/>
          </p:nvSpPr>
          <p:spPr bwMode="auto">
            <a:xfrm>
              <a:off x="4705080" y="5660669"/>
              <a:ext cx="3840806" cy="46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200">
                  <a:latin typeface="Arial" panose="020B0604020202020204" pitchFamily="34" charset="0"/>
                  <a:cs typeface="Arial" panose="020B0604020202020204" pitchFamily="34" charset="0"/>
                </a:rPr>
                <a:t>des tests d’intrusion ne sont pas détectés par les équipes IT</a:t>
              </a:r>
            </a:p>
          </p:txBody>
        </p:sp>
        <p:sp>
          <p:nvSpPr>
            <p:cNvPr id="46095" name="ZoneTexte 32"/>
            <p:cNvSpPr txBox="1">
              <a:spLocks noChangeArrowheads="1"/>
            </p:cNvSpPr>
            <p:nvPr/>
          </p:nvSpPr>
          <p:spPr bwMode="auto">
            <a:xfrm>
              <a:off x="4018911" y="5667777"/>
              <a:ext cx="697739" cy="40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000" b="1" dirty="0">
                  <a:solidFill>
                    <a:srgbClr val="922B3C"/>
                  </a:solidFill>
                  <a:latin typeface="Arial" panose="020B0604020202020204" pitchFamily="34" charset="0"/>
                  <a:cs typeface="Arial" panose="020B0604020202020204" pitchFamily="34" charset="0"/>
                </a:rPr>
                <a:t>80%</a:t>
              </a:r>
              <a:endParaRPr lang="fr-FR" altLang="fr-FR" sz="1400" dirty="0">
                <a:solidFill>
                  <a:srgbClr val="922B3C"/>
                </a:solidFill>
                <a:latin typeface="Arial" panose="020B0604020202020204" pitchFamily="34" charset="0"/>
                <a:cs typeface="Arial" panose="020B0604020202020204" pitchFamily="34" charset="0"/>
              </a:endParaRPr>
            </a:p>
          </p:txBody>
        </p:sp>
        <p:sp>
          <p:nvSpPr>
            <p:cNvPr id="46096" name="ZoneTexte 33"/>
            <p:cNvSpPr txBox="1">
              <a:spLocks noChangeArrowheads="1"/>
            </p:cNvSpPr>
            <p:nvPr/>
          </p:nvSpPr>
          <p:spPr bwMode="auto">
            <a:xfrm>
              <a:off x="467544" y="5949280"/>
              <a:ext cx="4104455" cy="22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900" i="1" dirty="0" smtClean="0"/>
                <a:t>Sources : tests </a:t>
              </a:r>
              <a:r>
                <a:rPr lang="fr-FR" altLang="fr-FR" sz="900" i="1" dirty="0"/>
                <a:t>d’intrusion Orange Consulting 2012-2013 </a:t>
              </a:r>
            </a:p>
          </p:txBody>
        </p:sp>
      </p:grpSp>
      <p:sp>
        <p:nvSpPr>
          <p:cNvPr id="46085" name="Espace réservé du contenu 2"/>
          <p:cNvSpPr txBox="1">
            <a:spLocks/>
          </p:cNvSpPr>
          <p:nvPr/>
        </p:nvSpPr>
        <p:spPr bwMode="auto">
          <a:xfrm>
            <a:off x="523875" y="3068638"/>
            <a:ext cx="7769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 typeface="Arial" charset="0"/>
              <a:buNone/>
            </a:pPr>
            <a:r>
              <a:rPr lang="fr-FR" altLang="fr-FR" sz="1400" dirty="0">
                <a:latin typeface="Arial" panose="020B0604020202020204" pitchFamily="34" charset="0"/>
                <a:cs typeface="Arial" panose="020B0604020202020204" pitchFamily="34" charset="0"/>
              </a:rPr>
              <a:t>Quelques chiffres issus de tests d’intrusion menés sur de nombreux S.I</a:t>
            </a:r>
            <a:r>
              <a:rPr lang="fr-FR" altLang="fr-FR" sz="1400" dirty="0" smtClean="0">
                <a:latin typeface="Arial" panose="020B0604020202020204" pitchFamily="34" charset="0"/>
                <a:cs typeface="Arial" panose="020B0604020202020204" pitchFamily="34" charset="0"/>
              </a:rPr>
              <a:t>. :</a:t>
            </a:r>
            <a:endParaRPr lang="fr-FR" altLang="fr-FR" sz="1200" dirty="0">
              <a:latin typeface="Arial" panose="020B0604020202020204" pitchFamily="34" charset="0"/>
              <a:cs typeface="Arial" panose="020B0604020202020204" pitchFamily="34" charset="0"/>
            </a:endParaRPr>
          </a:p>
        </p:txBody>
      </p:sp>
      <p:sp>
        <p:nvSpPr>
          <p:cNvPr id="46086" name="ZoneTexte 3"/>
          <p:cNvSpPr txBox="1">
            <a:spLocks noChangeArrowheads="1"/>
          </p:cNvSpPr>
          <p:nvPr/>
        </p:nvSpPr>
        <p:spPr bwMode="auto">
          <a:xfrm>
            <a:off x="525464" y="6064969"/>
            <a:ext cx="818725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200" b="1" i="1" u="sng" dirty="0"/>
              <a:t>Active </a:t>
            </a:r>
            <a:r>
              <a:rPr lang="fr-FR" altLang="fr-FR" sz="1200" b="1" i="1" u="sng" dirty="0" smtClean="0"/>
              <a:t>Directory : </a:t>
            </a:r>
            <a:r>
              <a:rPr lang="fr-FR" altLang="fr-FR" sz="1200" dirty="0"/>
              <a:t>est un système d’annuaire sous Windows répertoriant les ressources </a:t>
            </a:r>
            <a:r>
              <a:rPr lang="fr-FR" altLang="fr-FR" sz="1200" dirty="0" smtClean="0"/>
              <a:t>du </a:t>
            </a:r>
            <a:r>
              <a:rPr lang="fr-FR" altLang="fr-FR" sz="1200" dirty="0"/>
              <a:t>réseau notamment les sites, les machines, les utilisateurs.</a:t>
            </a:r>
          </a:p>
        </p:txBody>
      </p:sp>
    </p:spTree>
    <p:extLst>
      <p:ext uri="{BB962C8B-B14F-4D97-AF65-F5344CB8AC3E}">
        <p14:creationId xmlns:p14="http://schemas.microsoft.com/office/powerpoint/2010/main" val="42354774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4. Panorama de quelques menaces</a:t>
            </a:r>
            <a:endParaRPr lang="fr-FR" dirty="0"/>
          </a:p>
        </p:txBody>
      </p:sp>
      <p:sp>
        <p:nvSpPr>
          <p:cNvPr id="10" name="Espace réservé du texte 9"/>
          <p:cNvSpPr>
            <a:spLocks noGrp="1"/>
          </p:cNvSpPr>
          <p:nvPr>
            <p:ph type="body" sz="quarter" idx="10"/>
          </p:nvPr>
        </p:nvSpPr>
        <p:spPr/>
        <p:txBody>
          <a:bodyPr/>
          <a:lstStyle/>
          <a:p>
            <a:r>
              <a:rPr lang="fr-FR" dirty="0"/>
              <a:t>g</a:t>
            </a:r>
            <a:r>
              <a:rPr lang="fr-FR" dirty="0" smtClean="0"/>
              <a:t>. Virus </a:t>
            </a:r>
            <a:r>
              <a:rPr lang="fr-FR" dirty="0"/>
              <a:t>informatique</a:t>
            </a:r>
          </a:p>
        </p:txBody>
      </p:sp>
      <p:sp>
        <p:nvSpPr>
          <p:cNvPr id="3" name="Espace réservé de la date 2"/>
          <p:cNvSpPr>
            <a:spLocks noGrp="1"/>
          </p:cNvSpPr>
          <p:nvPr>
            <p:ph type="dt" sz="half" idx="11"/>
          </p:nvPr>
        </p:nvSpPr>
        <p:spPr/>
        <p:txBody>
          <a:bodyPr/>
          <a:lstStyle/>
          <a:p>
            <a:fld id="{97482612-75D0-483C-B3BC-4F137558AF07}" type="datetime1">
              <a:rPr lang="fr-FR" smtClean="0"/>
              <a:pPr/>
              <a:t>16/02/2017</a:t>
            </a:fld>
            <a:endParaRPr lang="fr-FR" dirty="0"/>
          </a:p>
        </p:txBody>
      </p:sp>
      <p:sp>
        <p:nvSpPr>
          <p:cNvPr id="4" name="Espace réservé du pied de page 3"/>
          <p:cNvSpPr>
            <a:spLocks noGrp="1"/>
          </p:cNvSpPr>
          <p:nvPr>
            <p:ph type="ftr" sz="quarter" idx="12"/>
          </p:nvPr>
        </p:nvSpPr>
        <p:spPr/>
        <p:txBody>
          <a:bodyPr/>
          <a:lstStyle/>
          <a:p>
            <a:r>
              <a:rPr lang="fr-FR" smtClean="0"/>
              <a:t>Sensibilisation et initiation à la cybersécurité</a:t>
            </a:r>
            <a:endParaRPr lang="fr-FR"/>
          </a:p>
        </p:txBody>
      </p:sp>
      <p:sp>
        <p:nvSpPr>
          <p:cNvPr id="17" name="Espace réservé du texte 2"/>
          <p:cNvSpPr txBox="1">
            <a:spLocks/>
          </p:cNvSpPr>
          <p:nvPr/>
        </p:nvSpPr>
        <p:spPr>
          <a:xfrm>
            <a:off x="323528" y="1556792"/>
            <a:ext cx="8363272" cy="79208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fr-FR" sz="1200" dirty="0" smtClean="0">
                <a:latin typeface="Arial" panose="020B0604020202020204" pitchFamily="34" charset="0"/>
                <a:cs typeface="Arial" panose="020B0604020202020204" pitchFamily="34" charset="0"/>
              </a:rPr>
              <a:t>Les </a:t>
            </a:r>
            <a:r>
              <a:rPr lang="fr-FR" sz="1200" b="1" dirty="0" smtClean="0">
                <a:latin typeface="Arial" panose="020B0604020202020204" pitchFamily="34" charset="0"/>
                <a:cs typeface="Arial" panose="020B0604020202020204" pitchFamily="34" charset="0"/>
              </a:rPr>
              <a:t>virus informatiques </a:t>
            </a:r>
            <a:r>
              <a:rPr lang="fr-FR" sz="1200" dirty="0" smtClean="0">
                <a:latin typeface="Arial" panose="020B0604020202020204" pitchFamily="34" charset="0"/>
                <a:cs typeface="Arial" panose="020B0604020202020204" pitchFamily="34" charset="0"/>
              </a:rPr>
              <a:t>constituent des « </a:t>
            </a:r>
            <a:r>
              <a:rPr lang="fr-FR" sz="1200" u="sng" dirty="0" smtClean="0">
                <a:latin typeface="Arial" panose="020B0604020202020204" pitchFamily="34" charset="0"/>
                <a:cs typeface="Arial" panose="020B0604020202020204" pitchFamily="34" charset="0"/>
              </a:rPr>
              <a:t>attaques massives</a:t>
            </a:r>
            <a:r>
              <a:rPr lang="fr-FR" sz="1200" dirty="0" smtClean="0">
                <a:latin typeface="Arial" panose="020B0604020202020204" pitchFamily="34" charset="0"/>
                <a:cs typeface="Arial" panose="020B0604020202020204" pitchFamily="34" charset="0"/>
              </a:rPr>
              <a:t> » qui tendent… </a:t>
            </a:r>
          </a:p>
          <a:p>
            <a:pPr lvl="1" fontAlgn="auto">
              <a:spcAft>
                <a:spcPts val="0"/>
              </a:spcAft>
              <a:buFont typeface="Arial" panose="020B0604020202020204" pitchFamily="34" charset="0"/>
              <a:buChar char="•"/>
              <a:defRPr/>
            </a:pPr>
            <a:r>
              <a:rPr lang="fr-FR" sz="1200" dirty="0" smtClean="0">
                <a:latin typeface="Arial" panose="020B0604020202020204" pitchFamily="34" charset="0"/>
                <a:cs typeface="Arial" panose="020B0604020202020204" pitchFamily="34" charset="0"/>
              </a:rPr>
              <a:t>à devenir de plus en plus ciblés sur un </a:t>
            </a:r>
            <a:r>
              <a:rPr lang="fr-FR" sz="1200" b="1" dirty="0" smtClean="0">
                <a:latin typeface="Arial" panose="020B0604020202020204" pitchFamily="34" charset="0"/>
                <a:cs typeface="Arial" panose="020B0604020202020204" pitchFamily="34" charset="0"/>
              </a:rPr>
              <a:t>secteur d’activité </a:t>
            </a:r>
            <a:r>
              <a:rPr lang="fr-FR" sz="1200" dirty="0" smtClean="0">
                <a:latin typeface="Arial" panose="020B0604020202020204" pitchFamily="34" charset="0"/>
                <a:cs typeface="Arial" panose="020B0604020202020204" pitchFamily="34" charset="0"/>
              </a:rPr>
              <a:t>(télécommunication, banque, défense, énergie, etc</a:t>
            </a:r>
            <a:r>
              <a:rPr lang="fr-FR" sz="1200" dirty="0">
                <a:latin typeface="Arial" panose="020B0604020202020204" pitchFamily="34" charset="0"/>
                <a:cs typeface="Arial" panose="020B0604020202020204" pitchFamily="34" charset="0"/>
              </a:rPr>
              <a:t>.</a:t>
            </a:r>
            <a:r>
              <a:rPr lang="fr-FR" sz="1200" dirty="0" smtClean="0">
                <a:latin typeface="Arial" panose="020B0604020202020204" pitchFamily="34" charset="0"/>
                <a:cs typeface="Arial" panose="020B0604020202020204" pitchFamily="34" charset="0"/>
              </a:rPr>
              <a:t>)</a:t>
            </a:r>
          </a:p>
          <a:p>
            <a:pPr lvl="1" fontAlgn="auto">
              <a:spcAft>
                <a:spcPts val="0"/>
              </a:spcAft>
              <a:buFont typeface="Arial" panose="020B0604020202020204" pitchFamily="34" charset="0"/>
              <a:buChar char="•"/>
              <a:defRPr/>
            </a:pPr>
            <a:r>
              <a:rPr lang="fr-FR" sz="1200" dirty="0" smtClean="0">
                <a:latin typeface="Arial" panose="020B0604020202020204" pitchFamily="34" charset="0"/>
                <a:cs typeface="Arial" panose="020B0604020202020204" pitchFamily="34" charset="0"/>
              </a:rPr>
              <a:t>à devenir de plus en plus </a:t>
            </a:r>
            <a:r>
              <a:rPr lang="fr-FR" sz="1200" b="1" dirty="0" smtClean="0">
                <a:latin typeface="Arial" panose="020B0604020202020204" pitchFamily="34" charset="0"/>
                <a:cs typeface="Arial" panose="020B0604020202020204" pitchFamily="34" charset="0"/>
              </a:rPr>
              <a:t>sophistiqués</a:t>
            </a:r>
            <a:r>
              <a:rPr lang="fr-FR" sz="1200" dirty="0" smtClean="0">
                <a:latin typeface="Arial" panose="020B0604020202020204" pitchFamily="34" charset="0"/>
                <a:cs typeface="Arial" panose="020B0604020202020204" pitchFamily="34" charset="0"/>
              </a:rPr>
              <a:t> et </a:t>
            </a:r>
            <a:r>
              <a:rPr lang="fr-FR" sz="1200" b="1" dirty="0" smtClean="0">
                <a:latin typeface="Arial" panose="020B0604020202020204" pitchFamily="34" charset="0"/>
                <a:cs typeface="Arial" panose="020B0604020202020204" pitchFamily="34" charset="0"/>
              </a:rPr>
              <a:t>furtifs </a:t>
            </a:r>
          </a:p>
        </p:txBody>
      </p:sp>
      <p:grpSp>
        <p:nvGrpSpPr>
          <p:cNvPr id="47108" name="Groupe 17"/>
          <p:cNvGrpSpPr>
            <a:grpSpLocks/>
          </p:cNvGrpSpPr>
          <p:nvPr/>
        </p:nvGrpSpPr>
        <p:grpSpPr bwMode="auto">
          <a:xfrm>
            <a:off x="684213" y="2668588"/>
            <a:ext cx="2959100" cy="2590800"/>
            <a:chOff x="2392622" y="1061512"/>
            <a:chExt cx="4949825" cy="4859337"/>
          </a:xfrm>
        </p:grpSpPr>
        <p:grpSp>
          <p:nvGrpSpPr>
            <p:cNvPr id="47116" name="Groupe 46"/>
            <p:cNvGrpSpPr>
              <a:grpSpLocks/>
            </p:cNvGrpSpPr>
            <p:nvPr/>
          </p:nvGrpSpPr>
          <p:grpSpPr bwMode="auto">
            <a:xfrm>
              <a:off x="2392622" y="1061512"/>
              <a:ext cx="4949825" cy="4859337"/>
              <a:chOff x="6726238" y="4646613"/>
              <a:chExt cx="2046287" cy="2022475"/>
            </a:xfrm>
          </p:grpSpPr>
          <p:pic>
            <p:nvPicPr>
              <p:cNvPr id="35" name="Picture 5" descr="C:\Users\ZMHW7915\Documents\Icones\icones\rh.pn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26238" y="4646613"/>
                <a:ext cx="1651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 descr="C:\Users\ZMHW7915\Documents\Icones\icones\find_me_400x400_fe.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13638" y="5410200"/>
                <a:ext cx="1258887"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117" name="Groupe 81"/>
            <p:cNvGrpSpPr>
              <a:grpSpLocks/>
            </p:cNvGrpSpPr>
            <p:nvPr/>
          </p:nvGrpSpPr>
          <p:grpSpPr bwMode="auto">
            <a:xfrm>
              <a:off x="3882490" y="2844701"/>
              <a:ext cx="1503363" cy="1508125"/>
              <a:chOff x="6726238" y="4646613"/>
              <a:chExt cx="2046287" cy="2022475"/>
            </a:xfrm>
          </p:grpSpPr>
          <p:pic>
            <p:nvPicPr>
              <p:cNvPr id="47118" name="Picture 5" descr="C:\Users\ZMHW7915\Documents\Icones\icones\rh.png"/>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726238" y="4646613"/>
                <a:ext cx="1651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9" name="Picture 4" descr="C:\Users\ZMHW7915\Documents\Icones\icones\find_me_400x400_fe.png"/>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7513638" y="5410200"/>
                <a:ext cx="1258887"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8" name="Espace réservé du texte 2"/>
          <p:cNvSpPr txBox="1">
            <a:spLocks/>
          </p:cNvSpPr>
          <p:nvPr/>
        </p:nvSpPr>
        <p:spPr>
          <a:xfrm>
            <a:off x="4116388" y="2441575"/>
            <a:ext cx="4632325" cy="132238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fr-FR" sz="1100" dirty="0" smtClean="0">
                <a:latin typeface="Arial" panose="020B0604020202020204" pitchFamily="34" charset="0"/>
                <a:cs typeface="Arial" panose="020B0604020202020204" pitchFamily="34" charset="0"/>
              </a:rPr>
              <a:t>Les principaux vecteurs d’infection…</a:t>
            </a:r>
          </a:p>
          <a:p>
            <a:pPr fontAlgn="auto">
              <a:spcAft>
                <a:spcPts val="0"/>
              </a:spcAft>
              <a:defRPr/>
            </a:pPr>
            <a:r>
              <a:rPr lang="fr-FR" sz="1100" b="1" dirty="0" smtClean="0">
                <a:latin typeface="Arial" panose="020B0604020202020204" pitchFamily="34" charset="0"/>
                <a:cs typeface="Arial" panose="020B0604020202020204" pitchFamily="34" charset="0"/>
              </a:rPr>
              <a:t>Message</a:t>
            </a:r>
            <a:r>
              <a:rPr lang="fr-FR" sz="1100" dirty="0" smtClean="0">
                <a:latin typeface="Arial" panose="020B0604020202020204" pitchFamily="34" charset="0"/>
                <a:cs typeface="Arial" panose="020B0604020202020204" pitchFamily="34" charset="0"/>
              </a:rPr>
              <a:t> avec pièce-jointe</a:t>
            </a:r>
          </a:p>
          <a:p>
            <a:pPr fontAlgn="auto">
              <a:spcAft>
                <a:spcPts val="0"/>
              </a:spcAft>
              <a:defRPr/>
            </a:pPr>
            <a:r>
              <a:rPr lang="fr-FR" sz="1100" dirty="0" smtClean="0">
                <a:latin typeface="Arial" panose="020B0604020202020204" pitchFamily="34" charset="0"/>
                <a:cs typeface="Arial" panose="020B0604020202020204" pitchFamily="34" charset="0"/>
              </a:rPr>
              <a:t>Support amovible (</a:t>
            </a:r>
            <a:r>
              <a:rPr lang="fr-FR" sz="1100" b="1" dirty="0" smtClean="0">
                <a:latin typeface="Arial" panose="020B0604020202020204" pitchFamily="34" charset="0"/>
                <a:cs typeface="Arial" panose="020B0604020202020204" pitchFamily="34" charset="0"/>
              </a:rPr>
              <a:t>clé USB</a:t>
            </a:r>
            <a:r>
              <a:rPr lang="fr-FR" sz="1100" dirty="0" smtClean="0">
                <a:latin typeface="Arial" panose="020B0604020202020204" pitchFamily="34" charset="0"/>
                <a:cs typeface="Arial" panose="020B0604020202020204" pitchFamily="34" charset="0"/>
              </a:rPr>
              <a:t>…)</a:t>
            </a:r>
          </a:p>
          <a:p>
            <a:pPr fontAlgn="auto">
              <a:spcAft>
                <a:spcPts val="0"/>
              </a:spcAft>
              <a:defRPr/>
            </a:pPr>
            <a:r>
              <a:rPr lang="fr-FR" sz="1100" b="1" dirty="0" smtClean="0">
                <a:latin typeface="Arial" panose="020B0604020202020204" pitchFamily="34" charset="0"/>
                <a:cs typeface="Arial" panose="020B0604020202020204" pitchFamily="34" charset="0"/>
              </a:rPr>
              <a:t>Site Web </a:t>
            </a:r>
            <a:r>
              <a:rPr lang="fr-FR" sz="1100" dirty="0" smtClean="0">
                <a:latin typeface="Arial" panose="020B0604020202020204" pitchFamily="34" charset="0"/>
                <a:cs typeface="Arial" panose="020B0604020202020204" pitchFamily="34" charset="0"/>
              </a:rPr>
              <a:t>malveillant ou piratés</a:t>
            </a:r>
          </a:p>
          <a:p>
            <a:pPr fontAlgn="auto">
              <a:spcAft>
                <a:spcPts val="0"/>
              </a:spcAft>
              <a:defRPr/>
            </a:pPr>
            <a:r>
              <a:rPr lang="fr-FR" sz="1100" b="1" dirty="0" smtClean="0">
                <a:latin typeface="Arial" panose="020B0604020202020204" pitchFamily="34" charset="0"/>
                <a:cs typeface="Arial" panose="020B0604020202020204" pitchFamily="34" charset="0"/>
              </a:rPr>
              <a:t>Partages réseaux </a:t>
            </a:r>
            <a:r>
              <a:rPr lang="fr-FR" sz="1100" dirty="0" smtClean="0">
                <a:latin typeface="Arial" panose="020B0604020202020204" pitchFamily="34" charset="0"/>
                <a:cs typeface="Arial" panose="020B0604020202020204" pitchFamily="34" charset="0"/>
              </a:rPr>
              <a:t>ouverts, systèmes vulnérables…</a:t>
            </a:r>
            <a:endParaRPr lang="fr-FR" sz="800" dirty="0" smtClean="0">
              <a:latin typeface="Arial" panose="020B0604020202020204" pitchFamily="34" charset="0"/>
              <a:cs typeface="Arial" panose="020B0604020202020204" pitchFamily="34" charset="0"/>
            </a:endParaRPr>
          </a:p>
          <a:p>
            <a:pPr fontAlgn="auto">
              <a:spcAft>
                <a:spcPts val="0"/>
              </a:spcAft>
              <a:defRPr/>
            </a:pPr>
            <a:endParaRPr lang="fr-FR" sz="1400" dirty="0" smtClean="0">
              <a:latin typeface="Arial" panose="020B0604020202020204" pitchFamily="34" charset="0"/>
              <a:cs typeface="Arial" panose="020B0604020202020204" pitchFamily="34" charset="0"/>
            </a:endParaRPr>
          </a:p>
        </p:txBody>
      </p:sp>
      <p:sp>
        <p:nvSpPr>
          <p:cNvPr id="39" name="Espace réservé du texte 2"/>
          <p:cNvSpPr txBox="1">
            <a:spLocks/>
          </p:cNvSpPr>
          <p:nvPr/>
        </p:nvSpPr>
        <p:spPr>
          <a:xfrm>
            <a:off x="4116388" y="4064000"/>
            <a:ext cx="4632325" cy="260508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fr-FR" sz="1200" dirty="0" smtClean="0">
                <a:latin typeface="Arial" panose="020B0604020202020204" pitchFamily="34" charset="0"/>
                <a:cs typeface="Arial" panose="020B0604020202020204" pitchFamily="34" charset="0"/>
              </a:rPr>
              <a:t>… avec comme conséquences potentielles …</a:t>
            </a:r>
          </a:p>
          <a:p>
            <a:pPr fontAlgn="auto">
              <a:spcAft>
                <a:spcPts val="0"/>
              </a:spcAft>
              <a:defRPr/>
            </a:pPr>
            <a:r>
              <a:rPr lang="fr-FR" sz="1100" dirty="0">
                <a:latin typeface="Arial" panose="020B0604020202020204" pitchFamily="34" charset="0"/>
                <a:cs typeface="Arial" panose="020B0604020202020204" pitchFamily="34" charset="0"/>
              </a:rPr>
              <a:t>Installation d’un « </a:t>
            </a:r>
            <a:r>
              <a:rPr lang="fr-FR" sz="1100" b="1" dirty="0">
                <a:latin typeface="Arial" panose="020B0604020202020204" pitchFamily="34" charset="0"/>
                <a:cs typeface="Arial" panose="020B0604020202020204" pitchFamily="34" charset="0"/>
              </a:rPr>
              <a:t>cheval de Troie</a:t>
            </a:r>
            <a:r>
              <a:rPr lang="fr-FR" sz="1100" dirty="0">
                <a:latin typeface="Arial" panose="020B0604020202020204" pitchFamily="34" charset="0"/>
                <a:cs typeface="Arial" panose="020B0604020202020204" pitchFamily="34" charset="0"/>
              </a:rPr>
              <a:t> » pour accéder au poste </a:t>
            </a:r>
            <a:r>
              <a:rPr lang="fr-FR" sz="1100" dirty="0" smtClean="0">
                <a:latin typeface="Arial" panose="020B0604020202020204" pitchFamily="34" charset="0"/>
                <a:cs typeface="Arial" panose="020B0604020202020204" pitchFamily="34" charset="0"/>
              </a:rPr>
              <a:t>de travail à </a:t>
            </a:r>
            <a:r>
              <a:rPr lang="fr-FR" sz="1100" dirty="0">
                <a:latin typeface="Arial" panose="020B0604020202020204" pitchFamily="34" charset="0"/>
                <a:cs typeface="Arial" panose="020B0604020202020204" pitchFamily="34" charset="0"/>
              </a:rPr>
              <a:t>distance</a:t>
            </a:r>
          </a:p>
          <a:p>
            <a:pPr fontAlgn="auto">
              <a:spcAft>
                <a:spcPts val="0"/>
              </a:spcAft>
              <a:defRPr/>
            </a:pPr>
            <a:r>
              <a:rPr lang="fr-FR" sz="1100" b="1" dirty="0">
                <a:latin typeface="Arial" panose="020B0604020202020204" pitchFamily="34" charset="0"/>
                <a:cs typeface="Arial" panose="020B0604020202020204" pitchFamily="34" charset="0"/>
              </a:rPr>
              <a:t>Récupération de données </a:t>
            </a:r>
            <a:r>
              <a:rPr lang="fr-FR" sz="1100" dirty="0">
                <a:latin typeface="Arial" panose="020B0604020202020204" pitchFamily="34" charset="0"/>
                <a:cs typeface="Arial" panose="020B0604020202020204" pitchFamily="34" charset="0"/>
              </a:rPr>
              <a:t>ciblées </a:t>
            </a:r>
            <a:r>
              <a:rPr lang="fr-FR" sz="1100" dirty="0" smtClean="0">
                <a:latin typeface="Arial" panose="020B0604020202020204" pitchFamily="34" charset="0"/>
                <a:cs typeface="Arial" panose="020B0604020202020204" pitchFamily="34" charset="0"/>
              </a:rPr>
              <a:t>: cartes bancaires, identifiants/mots de passe…</a:t>
            </a:r>
          </a:p>
          <a:p>
            <a:pPr fontAlgn="auto">
              <a:spcAft>
                <a:spcPts val="0"/>
              </a:spcAft>
              <a:defRPr/>
            </a:pPr>
            <a:r>
              <a:rPr lang="fr-FR" sz="1100" b="1" dirty="0" smtClean="0">
                <a:latin typeface="Arial" panose="020B0604020202020204" pitchFamily="34" charset="0"/>
                <a:cs typeface="Arial" panose="020B0604020202020204" pitchFamily="34" charset="0"/>
              </a:rPr>
              <a:t>Surveillance à distance </a:t>
            </a:r>
            <a:r>
              <a:rPr lang="fr-FR" sz="1100" dirty="0" smtClean="0">
                <a:latin typeface="Arial" panose="020B0604020202020204" pitchFamily="34" charset="0"/>
                <a:cs typeface="Arial" panose="020B0604020202020204" pitchFamily="34" charset="0"/>
              </a:rPr>
              <a:t>des activités : capture des écrans, des échanges, du son ou de la vidéo !</a:t>
            </a:r>
          </a:p>
          <a:p>
            <a:pPr fontAlgn="auto">
              <a:spcAft>
                <a:spcPts val="0"/>
              </a:spcAft>
              <a:defRPr/>
            </a:pPr>
            <a:r>
              <a:rPr lang="fr-FR" sz="1100" b="1" dirty="0" smtClean="0">
                <a:latin typeface="Arial" panose="020B0604020202020204" pitchFamily="34" charset="0"/>
                <a:cs typeface="Arial" panose="020B0604020202020204" pitchFamily="34" charset="0"/>
              </a:rPr>
              <a:t>Destruction des données </a:t>
            </a:r>
            <a:r>
              <a:rPr lang="fr-FR" sz="1100" dirty="0" smtClean="0">
                <a:latin typeface="Arial" panose="020B0604020202020204" pitchFamily="34" charset="0"/>
                <a:cs typeface="Arial" panose="020B0604020202020204" pitchFamily="34" charset="0"/>
              </a:rPr>
              <a:t>des postes de travail</a:t>
            </a:r>
            <a:endParaRPr lang="fr-FR" sz="1100" b="1" dirty="0" smtClean="0">
              <a:latin typeface="Arial" panose="020B0604020202020204" pitchFamily="34" charset="0"/>
              <a:cs typeface="Arial" panose="020B0604020202020204" pitchFamily="34" charset="0"/>
            </a:endParaRPr>
          </a:p>
          <a:p>
            <a:pPr fontAlgn="auto">
              <a:spcAft>
                <a:spcPts val="0"/>
              </a:spcAft>
              <a:defRPr/>
            </a:pPr>
            <a:r>
              <a:rPr lang="fr-FR" sz="1100" b="1" dirty="0" smtClean="0">
                <a:latin typeface="Arial" panose="020B0604020202020204" pitchFamily="34" charset="0"/>
                <a:cs typeface="Arial" panose="020B0604020202020204" pitchFamily="34" charset="0"/>
              </a:rPr>
              <a:t>Chiffrement des données </a:t>
            </a:r>
            <a:r>
              <a:rPr lang="fr-FR" sz="1100" dirty="0" smtClean="0">
                <a:latin typeface="Arial" panose="020B0604020202020204" pitchFamily="34" charset="0"/>
                <a:cs typeface="Arial" panose="020B0604020202020204" pitchFamily="34" charset="0"/>
              </a:rPr>
              <a:t>pour une demande de rançon</a:t>
            </a:r>
          </a:p>
          <a:p>
            <a:pPr fontAlgn="auto">
              <a:spcAft>
                <a:spcPts val="0"/>
              </a:spcAft>
              <a:defRPr/>
            </a:pPr>
            <a:r>
              <a:rPr lang="fr-FR" sz="1100" dirty="0" smtClean="0">
                <a:latin typeface="Arial" panose="020B0604020202020204" pitchFamily="34" charset="0"/>
                <a:cs typeface="Arial" panose="020B0604020202020204" pitchFamily="34" charset="0"/>
              </a:rPr>
              <a:t>…</a:t>
            </a:r>
            <a:endParaRPr lang="fr-FR" sz="1100" dirty="0">
              <a:latin typeface="Arial" panose="020B0604020202020204" pitchFamily="34" charset="0"/>
              <a:cs typeface="Arial" panose="020B0604020202020204" pitchFamily="34" charset="0"/>
            </a:endParaRPr>
          </a:p>
        </p:txBody>
      </p:sp>
      <p:sp>
        <p:nvSpPr>
          <p:cNvPr id="40" name="Organigramme : Fusion 39"/>
          <p:cNvSpPr/>
          <p:nvPr/>
        </p:nvSpPr>
        <p:spPr>
          <a:xfrm>
            <a:off x="5883275" y="3744913"/>
            <a:ext cx="649288" cy="233362"/>
          </a:xfrm>
          <a:prstGeom prst="flowChartMerge">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pic>
        <p:nvPicPr>
          <p:cNvPr id="47112" name="Picture 25" descr="Newspap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150" y="5418138"/>
            <a:ext cx="6921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3" name="Rectangle 41"/>
          <p:cNvSpPr>
            <a:spLocks noChangeArrowheads="1"/>
          </p:cNvSpPr>
          <p:nvPr/>
        </p:nvSpPr>
        <p:spPr bwMode="auto">
          <a:xfrm>
            <a:off x="1493838" y="5445125"/>
            <a:ext cx="2286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100" i="1" dirty="0">
                <a:latin typeface="Arial" panose="020B0604020202020204" pitchFamily="34" charset="0"/>
                <a:cs typeface="Arial" panose="020B0604020202020204" pitchFamily="34" charset="0"/>
              </a:rPr>
              <a:t>Quelques virus récents et médiatiques : </a:t>
            </a:r>
            <a:r>
              <a:rPr lang="fr-FR" altLang="fr-FR" sz="1100" i="1" dirty="0" err="1">
                <a:latin typeface="Arial" panose="020B0604020202020204" pitchFamily="34" charset="0"/>
                <a:cs typeface="Arial" panose="020B0604020202020204" pitchFamily="34" charset="0"/>
              </a:rPr>
              <a:t>Citadel</a:t>
            </a:r>
            <a:r>
              <a:rPr lang="fr-FR" altLang="fr-FR" sz="1100" i="1" dirty="0">
                <a:latin typeface="Arial" panose="020B0604020202020204" pitchFamily="34" charset="0"/>
                <a:cs typeface="Arial" panose="020B0604020202020204" pitchFamily="34" charset="0"/>
              </a:rPr>
              <a:t>, </a:t>
            </a:r>
            <a:r>
              <a:rPr lang="fr-FR" altLang="fr-FR" sz="1100" i="1" dirty="0" err="1">
                <a:latin typeface="Arial" panose="020B0604020202020204" pitchFamily="34" charset="0"/>
                <a:cs typeface="Arial" panose="020B0604020202020204" pitchFamily="34" charset="0"/>
              </a:rPr>
              <a:t>Flame</a:t>
            </a:r>
            <a:r>
              <a:rPr lang="fr-FR" altLang="fr-FR" sz="1100" i="1" dirty="0">
                <a:latin typeface="Arial" panose="020B0604020202020204" pitchFamily="34" charset="0"/>
                <a:cs typeface="Arial" panose="020B0604020202020204" pitchFamily="34" charset="0"/>
              </a:rPr>
              <a:t>, </a:t>
            </a:r>
            <a:r>
              <a:rPr lang="fr-FR" altLang="fr-FR" sz="1100" i="1" dirty="0" err="1">
                <a:latin typeface="Arial" panose="020B0604020202020204" pitchFamily="34" charset="0"/>
                <a:cs typeface="Arial" panose="020B0604020202020204" pitchFamily="34" charset="0"/>
              </a:rPr>
              <a:t>Stuxnet</a:t>
            </a:r>
            <a:r>
              <a:rPr lang="fr-FR" altLang="fr-FR" sz="1100" i="1" dirty="0">
                <a:latin typeface="Arial" panose="020B0604020202020204" pitchFamily="34" charset="0"/>
                <a:cs typeface="Arial" panose="020B0604020202020204" pitchFamily="34" charset="0"/>
              </a:rPr>
              <a:t>, </a:t>
            </a:r>
            <a:r>
              <a:rPr lang="fr-FR" altLang="fr-FR" sz="1100" i="1" dirty="0" err="1">
                <a:latin typeface="Arial" panose="020B0604020202020204" pitchFamily="34" charset="0"/>
                <a:cs typeface="Arial" panose="020B0604020202020204" pitchFamily="34" charset="0"/>
              </a:rPr>
              <a:t>Duqu</a:t>
            </a:r>
            <a:r>
              <a:rPr lang="fr-FR" altLang="fr-FR" sz="1100" i="1" dirty="0">
                <a:latin typeface="Arial" panose="020B0604020202020204" pitchFamily="34" charset="0"/>
                <a:cs typeface="Arial" panose="020B0604020202020204" pitchFamily="34" charset="0"/>
              </a:rPr>
              <a:t>, </a:t>
            </a:r>
            <a:r>
              <a:rPr lang="fr-FR" altLang="fr-FR" sz="1100" i="1" dirty="0" err="1">
                <a:latin typeface="Arial" panose="020B0604020202020204" pitchFamily="34" charset="0"/>
                <a:cs typeface="Arial" panose="020B0604020202020204" pitchFamily="34" charset="0"/>
              </a:rPr>
              <a:t>Conficker</a:t>
            </a:r>
            <a:r>
              <a:rPr lang="fr-FR" altLang="fr-FR" sz="1100" i="1" dirty="0">
                <a:latin typeface="Arial" panose="020B0604020202020204" pitchFamily="34" charset="0"/>
                <a:cs typeface="Arial" panose="020B0604020202020204" pitchFamily="34" charset="0"/>
              </a:rPr>
              <a:t>, Zeus, </a:t>
            </a:r>
            <a:r>
              <a:rPr lang="fr-FR" altLang="fr-FR" sz="1100" i="1" dirty="0" err="1">
                <a:latin typeface="Arial" panose="020B0604020202020204" pitchFamily="34" charset="0"/>
                <a:cs typeface="Arial" panose="020B0604020202020204" pitchFamily="34" charset="0"/>
              </a:rPr>
              <a:t>Shamoon</a:t>
            </a:r>
            <a:r>
              <a:rPr lang="fr-FR" altLang="fr-FR" sz="1100" i="1" dirty="0">
                <a:latin typeface="Arial" panose="020B0604020202020204" pitchFamily="34" charset="0"/>
                <a:cs typeface="Arial" panose="020B0604020202020204" pitchFamily="34" charset="0"/>
              </a:rPr>
              <a:t> (</a:t>
            </a:r>
            <a:r>
              <a:rPr lang="fr-FR" altLang="fr-FR" sz="1100" i="1" dirty="0" err="1">
                <a:latin typeface="Arial" panose="020B0604020202020204" pitchFamily="34" charset="0"/>
                <a:cs typeface="Arial" panose="020B0604020202020204" pitchFamily="34" charset="0"/>
              </a:rPr>
              <a:t>Aramco</a:t>
            </a:r>
            <a:r>
              <a:rPr lang="fr-FR" altLang="fr-FR" sz="1100" i="1" dirty="0" smtClean="0">
                <a:latin typeface="Arial" panose="020B0604020202020204" pitchFamily="34" charset="0"/>
                <a:cs typeface="Arial" panose="020B0604020202020204" pitchFamily="34" charset="0"/>
              </a:rPr>
              <a:t>)…</a:t>
            </a:r>
            <a:endParaRPr lang="fr-FR" altLang="fr-FR" sz="1100" i="1" dirty="0">
              <a:latin typeface="Arial" panose="020B0604020202020204" pitchFamily="34" charset="0"/>
              <a:cs typeface="Arial" panose="020B0604020202020204" pitchFamily="34" charset="0"/>
            </a:endParaRPr>
          </a:p>
        </p:txBody>
      </p:sp>
      <p:cxnSp>
        <p:nvCxnSpPr>
          <p:cNvPr id="43" name="Connecteur droit 42"/>
          <p:cNvCxnSpPr/>
          <p:nvPr/>
        </p:nvCxnSpPr>
        <p:spPr>
          <a:xfrm>
            <a:off x="4067175" y="2489200"/>
            <a:ext cx="0" cy="1141413"/>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4067175" y="4173538"/>
            <a:ext cx="0" cy="226060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1267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9220"/>
            <a:ext cx="8712968" cy="971508"/>
          </a:xfrm>
        </p:spPr>
        <p:txBody>
          <a:bodyPr/>
          <a:lstStyle/>
          <a:p>
            <a:r>
              <a:rPr lang="fr-FR" dirty="0" smtClean="0"/>
              <a:t>4. Panorama de quelques menaces</a:t>
            </a:r>
            <a:endParaRPr lang="fr-FR" dirty="0"/>
          </a:p>
        </p:txBody>
      </p:sp>
      <p:sp>
        <p:nvSpPr>
          <p:cNvPr id="10" name="Espace réservé du texte 9"/>
          <p:cNvSpPr>
            <a:spLocks noGrp="1"/>
          </p:cNvSpPr>
          <p:nvPr>
            <p:ph type="body" sz="quarter" idx="10"/>
          </p:nvPr>
        </p:nvSpPr>
        <p:spPr/>
        <p:txBody>
          <a:bodyPr/>
          <a:lstStyle/>
          <a:p>
            <a:r>
              <a:rPr lang="fr-FR" dirty="0"/>
              <a:t>h</a:t>
            </a:r>
            <a:r>
              <a:rPr lang="fr-FR" dirty="0" smtClean="0"/>
              <a:t>. Déni </a:t>
            </a:r>
            <a:r>
              <a:rPr lang="fr-FR" dirty="0"/>
              <a:t>de service </a:t>
            </a:r>
            <a:r>
              <a:rPr lang="fr-FR" dirty="0" smtClean="0"/>
              <a:t>distribué (</a:t>
            </a:r>
            <a:r>
              <a:rPr lang="fr-FR" dirty="0" err="1" smtClean="0"/>
              <a:t>DDoS</a:t>
            </a:r>
            <a:r>
              <a:rPr lang="fr-FR" dirty="0" smtClean="0"/>
              <a:t>)</a:t>
            </a:r>
            <a:endParaRPr lang="fr-FR" dirty="0"/>
          </a:p>
        </p:txBody>
      </p:sp>
      <p:sp>
        <p:nvSpPr>
          <p:cNvPr id="3" name="Espace réservé de la date 2"/>
          <p:cNvSpPr>
            <a:spLocks noGrp="1"/>
          </p:cNvSpPr>
          <p:nvPr>
            <p:ph type="dt" sz="half" idx="11"/>
          </p:nvPr>
        </p:nvSpPr>
        <p:spPr/>
        <p:txBody>
          <a:bodyPr/>
          <a:lstStyle/>
          <a:p>
            <a:fld id="{58B487AE-2A42-447D-AF4E-F6C5537C8AA8}" type="datetime1">
              <a:rPr lang="fr-FR" smtClean="0"/>
              <a:pPr/>
              <a:t>16/02/2017</a:t>
            </a:fld>
            <a:endParaRPr lang="fr-FR" dirty="0"/>
          </a:p>
        </p:txBody>
      </p:sp>
      <p:sp>
        <p:nvSpPr>
          <p:cNvPr id="4" name="Espace réservé du pied de page 3"/>
          <p:cNvSpPr>
            <a:spLocks noGrp="1"/>
          </p:cNvSpPr>
          <p:nvPr>
            <p:ph type="ftr" sz="quarter" idx="12"/>
          </p:nvPr>
        </p:nvSpPr>
        <p:spPr/>
        <p:txBody>
          <a:bodyPr/>
          <a:lstStyle/>
          <a:p>
            <a:r>
              <a:rPr lang="fr-FR" smtClean="0"/>
              <a:t>Sensibilisation et initiation à la cybersécurité</a:t>
            </a:r>
            <a:endParaRPr lang="fr-FR"/>
          </a:p>
        </p:txBody>
      </p:sp>
      <p:sp>
        <p:nvSpPr>
          <p:cNvPr id="48131" name="Espace réservé du texte 2"/>
          <p:cNvSpPr txBox="1">
            <a:spLocks/>
          </p:cNvSpPr>
          <p:nvPr/>
        </p:nvSpPr>
        <p:spPr bwMode="auto">
          <a:xfrm>
            <a:off x="457200" y="1845940"/>
            <a:ext cx="82296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Font typeface="Arial" charset="0"/>
              <a:buNone/>
            </a:pPr>
            <a:r>
              <a:rPr lang="fr-FR" altLang="fr-FR" sz="1400" dirty="0" smtClean="0">
                <a:solidFill>
                  <a:srgbClr val="000000"/>
                </a:solidFill>
                <a:latin typeface="Arial" panose="020B0604020202020204" pitchFamily="34" charset="0"/>
                <a:cs typeface="Arial" panose="020B0604020202020204" pitchFamily="34" charset="0"/>
              </a:rPr>
              <a:t>La </a:t>
            </a:r>
            <a:r>
              <a:rPr lang="fr-FR" altLang="fr-FR" sz="1400" b="1" dirty="0" smtClean="0">
                <a:solidFill>
                  <a:srgbClr val="000000"/>
                </a:solidFill>
                <a:latin typeface="Arial" panose="020B0604020202020204" pitchFamily="34" charset="0"/>
                <a:cs typeface="Arial" panose="020B0604020202020204" pitchFamily="34" charset="0"/>
              </a:rPr>
              <a:t>déni de service distribué</a:t>
            </a:r>
            <a:r>
              <a:rPr lang="fr-FR" altLang="fr-FR" sz="1400" dirty="0" smtClean="0">
                <a:solidFill>
                  <a:srgbClr val="000000"/>
                </a:solidFill>
                <a:latin typeface="Arial" panose="020B0604020202020204" pitchFamily="34" charset="0"/>
                <a:cs typeface="Arial" panose="020B0604020202020204" pitchFamily="34" charset="0"/>
              </a:rPr>
              <a:t> (</a:t>
            </a:r>
            <a:r>
              <a:rPr lang="fr-FR" altLang="fr-FR" sz="1400" dirty="0" err="1" smtClean="0">
                <a:solidFill>
                  <a:srgbClr val="000000"/>
                </a:solidFill>
                <a:latin typeface="Arial" panose="020B0604020202020204" pitchFamily="34" charset="0"/>
                <a:cs typeface="Arial" panose="020B0604020202020204" pitchFamily="34" charset="0"/>
              </a:rPr>
              <a:t>DDoS</a:t>
            </a:r>
            <a:r>
              <a:rPr lang="fr-FR" altLang="fr-FR" sz="1400" dirty="0" smtClean="0">
                <a:solidFill>
                  <a:srgbClr val="000000"/>
                </a:solidFill>
                <a:latin typeface="Arial" panose="020B0604020202020204" pitchFamily="34" charset="0"/>
                <a:cs typeface="Arial" panose="020B0604020202020204" pitchFamily="34" charset="0"/>
              </a:rPr>
              <a:t>) constituent une « </a:t>
            </a:r>
            <a:r>
              <a:rPr lang="fr-FR" altLang="fr-FR" sz="1400" u="sng" dirty="0" smtClean="0">
                <a:solidFill>
                  <a:srgbClr val="000000"/>
                </a:solidFill>
                <a:latin typeface="Arial" panose="020B0604020202020204" pitchFamily="34" charset="0"/>
                <a:cs typeface="Arial" panose="020B0604020202020204" pitchFamily="34" charset="0"/>
              </a:rPr>
              <a:t>attaque ciblée</a:t>
            </a:r>
            <a:r>
              <a:rPr lang="fr-FR" altLang="fr-FR" sz="1400" dirty="0" smtClean="0">
                <a:solidFill>
                  <a:srgbClr val="000000"/>
                </a:solidFill>
                <a:latin typeface="Arial" panose="020B0604020202020204" pitchFamily="34" charset="0"/>
                <a:cs typeface="Arial" panose="020B0604020202020204" pitchFamily="34" charset="0"/>
              </a:rPr>
              <a:t> » qui consiste à saturer un site Web de requêtes pour le mettre « hors-service » à l’aide de « </a:t>
            </a:r>
            <a:r>
              <a:rPr lang="fr-FR" altLang="fr-FR" sz="1400" b="1" dirty="0" err="1" smtClean="0">
                <a:solidFill>
                  <a:srgbClr val="000000"/>
                </a:solidFill>
                <a:latin typeface="Arial" panose="020B0604020202020204" pitchFamily="34" charset="0"/>
                <a:cs typeface="Arial" panose="020B0604020202020204" pitchFamily="34" charset="0"/>
              </a:rPr>
              <a:t>botnets</a:t>
            </a:r>
            <a:r>
              <a:rPr lang="fr-FR" altLang="fr-FR" sz="1400" dirty="0" smtClean="0">
                <a:solidFill>
                  <a:srgbClr val="000000"/>
                </a:solidFill>
                <a:latin typeface="Arial" panose="020B0604020202020204" pitchFamily="34" charset="0"/>
                <a:cs typeface="Arial" panose="020B0604020202020204" pitchFamily="34" charset="0"/>
              </a:rPr>
              <a:t> », réseaux d’ordinateurs infectés et contrôlés par les attaquants</a:t>
            </a:r>
          </a:p>
          <a:p>
            <a:pPr algn="just" eaLnBrk="1" hangingPunct="1">
              <a:buNone/>
            </a:pPr>
            <a:endParaRPr lang="fr-FR" altLang="fr-FR" sz="1400" dirty="0" smtClean="0">
              <a:solidFill>
                <a:srgbClr val="000000"/>
              </a:solidFill>
              <a:latin typeface="Arial" panose="020B0604020202020204" pitchFamily="34" charset="0"/>
              <a:cs typeface="Arial" panose="020B0604020202020204" pitchFamily="34" charset="0"/>
            </a:endParaRPr>
          </a:p>
          <a:p>
            <a:pPr algn="just" eaLnBrk="1" hangingPunct="1">
              <a:buNone/>
            </a:pPr>
            <a:r>
              <a:rPr lang="fr-FR" altLang="fr-FR" sz="1400" dirty="0" smtClean="0">
                <a:solidFill>
                  <a:srgbClr val="000000"/>
                </a:solidFill>
                <a:latin typeface="Arial" panose="020B0604020202020204" pitchFamily="34" charset="0"/>
                <a:cs typeface="Arial" panose="020B0604020202020204" pitchFamily="34" charset="0"/>
              </a:rPr>
              <a:t>… une menace majeure et en augmentation </a:t>
            </a:r>
          </a:p>
          <a:p>
            <a:pPr algn="just" eaLnBrk="1" hangingPunct="1">
              <a:buNone/>
            </a:pPr>
            <a:r>
              <a:rPr lang="fr-FR" altLang="fr-FR" sz="1400" dirty="0" smtClean="0">
                <a:solidFill>
                  <a:srgbClr val="000000"/>
                </a:solidFill>
                <a:latin typeface="Arial" panose="020B0604020202020204" pitchFamily="34" charset="0"/>
                <a:cs typeface="Arial" panose="020B0604020202020204" pitchFamily="34" charset="0"/>
              </a:rPr>
              <a:t>pour les sites Internet</a:t>
            </a:r>
          </a:p>
          <a:p>
            <a:pPr algn="just" eaLnBrk="1" hangingPunct="1">
              <a:buFont typeface="Arial" charset="0"/>
              <a:buNone/>
            </a:pPr>
            <a:endParaRPr lang="fr-FR" altLang="fr-FR" sz="1400" dirty="0">
              <a:solidFill>
                <a:srgbClr val="000000"/>
              </a:solidFill>
              <a:latin typeface="Arial" panose="020B0604020202020204" pitchFamily="34" charset="0"/>
              <a:cs typeface="Arial" panose="020B0604020202020204" pitchFamily="34" charset="0"/>
            </a:endParaRPr>
          </a:p>
        </p:txBody>
      </p:sp>
      <p:pic>
        <p:nvPicPr>
          <p:cNvPr id="24" name="Picture 6"/>
          <p:cNvPicPr>
            <a:picLocks noChangeAspect="1" noChangeArrowheads="1"/>
          </p:cNvPicPr>
          <p:nvPr/>
        </p:nvPicPr>
        <p:blipFill>
          <a:blip r:embed="rId3"/>
          <a:srcRect/>
          <a:stretch>
            <a:fillRect/>
          </a:stretch>
        </p:blipFill>
        <p:spPr bwMode="auto">
          <a:xfrm>
            <a:off x="5651500" y="2638425"/>
            <a:ext cx="2747963" cy="1057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4"/>
          <a:srcRect/>
          <a:stretch>
            <a:fillRect/>
          </a:stretch>
        </p:blipFill>
        <p:spPr bwMode="auto">
          <a:xfrm>
            <a:off x="4911725" y="3067050"/>
            <a:ext cx="2432050" cy="14747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8"/>
          <p:cNvPicPr>
            <a:picLocks noChangeAspect="1" noChangeArrowheads="1"/>
          </p:cNvPicPr>
          <p:nvPr/>
        </p:nvPicPr>
        <p:blipFill>
          <a:blip r:embed="rId5"/>
          <a:srcRect/>
          <a:stretch>
            <a:fillRect/>
          </a:stretch>
        </p:blipFill>
        <p:spPr bwMode="auto">
          <a:xfrm>
            <a:off x="6257925" y="3695700"/>
            <a:ext cx="2417763" cy="1223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Image 26"/>
          <p:cNvPicPr>
            <a:picLocks noChangeAspect="1"/>
          </p:cNvPicPr>
          <p:nvPr/>
        </p:nvPicPr>
        <p:blipFill>
          <a:blip r:embed="rId6"/>
          <a:stretch>
            <a:fillRect/>
          </a:stretch>
        </p:blipFill>
        <p:spPr>
          <a:xfrm>
            <a:off x="4637088" y="4254500"/>
            <a:ext cx="2022475" cy="1601788"/>
          </a:xfrm>
          <a:prstGeom prst="rect">
            <a:avLst/>
          </a:prstGeom>
          <a:ln>
            <a:noFill/>
          </a:ln>
          <a:effectLst>
            <a:outerShdw blurRad="292100" dist="139700" dir="2700000" algn="tl" rotWithShape="0">
              <a:srgbClr val="333333">
                <a:alpha val="65000"/>
              </a:srgbClr>
            </a:outerShdw>
          </a:effectLst>
        </p:spPr>
      </p:pic>
      <p:pic>
        <p:nvPicPr>
          <p:cNvPr id="29" name="Picture 36" descr="C:\Users\ZMHW7915\Documents\GRAPHIQUE ELEMENTS\icones\multiple_timezone_clock_widget_400x400_fe.png"/>
          <p:cNvPicPr>
            <a:picLocks noChangeAspect="1" noChangeArrowheads="1"/>
          </p:cNvPicPr>
          <p:nvPr/>
        </p:nvPicPr>
        <p:blipFill>
          <a:blip r:embed="rId7" cstate="print">
            <a:duotone>
              <a:srgbClr val="4F81B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57202" y="3482410"/>
            <a:ext cx="666456" cy="666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
          <p:cNvPicPr>
            <a:picLocks noChangeAspect="1"/>
          </p:cNvPicPr>
          <p:nvPr/>
        </p:nvPicPr>
        <p:blipFill>
          <a:blip r:embed="rId8" cstate="print">
            <a:duotone>
              <a:prstClr val="black"/>
              <a:srgbClr val="1F497D">
                <a:tint val="45000"/>
                <a:satMod val="400000"/>
              </a:srgbClr>
            </a:duotone>
            <a:extLst>
              <a:ext uri="{28A0092B-C50C-407E-A947-70E740481C1C}">
                <a14:useLocalDpi xmlns:a14="http://schemas.microsoft.com/office/drawing/2010/main" val="0"/>
              </a:ext>
            </a:extLst>
          </a:blip>
          <a:srcRect/>
          <a:stretch>
            <a:fillRect/>
          </a:stretch>
        </p:blipFill>
        <p:spPr bwMode="auto">
          <a:xfrm>
            <a:off x="457203" y="4365104"/>
            <a:ext cx="658414" cy="658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39" name="Groupe 30"/>
          <p:cNvGrpSpPr>
            <a:grpSpLocks noChangeAspect="1"/>
          </p:cNvGrpSpPr>
          <p:nvPr/>
        </p:nvGrpSpPr>
        <p:grpSpPr bwMode="auto">
          <a:xfrm>
            <a:off x="452438" y="5300663"/>
            <a:ext cx="604837" cy="565150"/>
            <a:chOff x="2457382" y="4495557"/>
            <a:chExt cx="1446212" cy="1349375"/>
          </a:xfrm>
        </p:grpSpPr>
        <p:grpSp>
          <p:nvGrpSpPr>
            <p:cNvPr id="48143" name="Groupe 2"/>
            <p:cNvGrpSpPr>
              <a:grpSpLocks/>
            </p:cNvGrpSpPr>
            <p:nvPr/>
          </p:nvGrpSpPr>
          <p:grpSpPr bwMode="auto">
            <a:xfrm>
              <a:off x="2457382" y="4495557"/>
              <a:ext cx="1446212" cy="1349375"/>
              <a:chOff x="1860298" y="3630613"/>
              <a:chExt cx="1446935" cy="1349375"/>
            </a:xfrm>
          </p:grpSpPr>
          <p:pic>
            <p:nvPicPr>
              <p:cNvPr id="48147" name="Picture 37" descr="C:\Users\ZMHW7915\Documents\GRAPHIQUE ELEMENTS\icones\Internal_storage_400x400_fe.png"/>
              <p:cNvPicPr>
                <a:picLocks noChangeAspect="1" noChangeArrowheads="1"/>
              </p:cNvPicPr>
              <p:nvPr/>
            </p:nvPicPr>
            <p:blipFill>
              <a:blip r:embed="rId9">
                <a:grayscl/>
                <a:extLst>
                  <a:ext uri="{28A0092B-C50C-407E-A947-70E740481C1C}">
                    <a14:useLocalDpi xmlns:a14="http://schemas.microsoft.com/office/drawing/2010/main" val="0"/>
                  </a:ext>
                </a:extLst>
              </a:blip>
              <a:srcRect/>
              <a:stretch>
                <a:fillRect/>
              </a:stretch>
            </p:blipFill>
            <p:spPr bwMode="auto">
              <a:xfrm>
                <a:off x="1860298" y="3630613"/>
                <a:ext cx="144693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8" name="Picture 38" descr="C:\Users\ZMHW7915\Documents\GRAPHIQUE ELEMENTS\icones\mobile_data_400x400_f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35935" y="3724993"/>
                <a:ext cx="842963" cy="110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144" name="Groupe 33"/>
            <p:cNvGrpSpPr>
              <a:grpSpLocks/>
            </p:cNvGrpSpPr>
            <p:nvPr/>
          </p:nvGrpSpPr>
          <p:grpSpPr bwMode="auto">
            <a:xfrm>
              <a:off x="2457382" y="5130915"/>
              <a:ext cx="1446212" cy="701317"/>
              <a:chOff x="1860298" y="4278671"/>
              <a:chExt cx="1446935" cy="701317"/>
            </a:xfrm>
          </p:grpSpPr>
          <p:pic>
            <p:nvPicPr>
              <p:cNvPr id="34" name="Picture 37" descr="C:\Users\ZMHW7915\Documents\GRAPHIQUE ELEMENTS\icones\Internal_storage_400x400_fe.png"/>
              <p:cNvPicPr>
                <a:picLocks noChangeAspect="1" noChangeArrowheads="1"/>
              </p:cNvPicPr>
              <p:nvPr/>
            </p:nvPicPr>
            <p:blipFill rotWithShape="1">
              <a:blip r:embed="rId11" cstate="print">
                <a:duotone>
                  <a:prstClr val="black"/>
                  <a:srgbClr val="1F497D">
                    <a:tint val="45000"/>
                    <a:satMod val="400000"/>
                  </a:srgbClr>
                </a:duotone>
                <a:extLst>
                  <a:ext uri="{28A0092B-C50C-407E-A947-70E740481C1C}">
                    <a14:useLocalDpi xmlns:a14="http://schemas.microsoft.com/office/drawing/2010/main" val="0"/>
                  </a:ext>
                </a:extLst>
              </a:blip>
              <a:srcRect/>
              <a:stretch/>
            </p:blipFill>
            <p:spPr bwMode="auto">
              <a:xfrm>
                <a:off x="1860298" y="4278671"/>
                <a:ext cx="1446935" cy="70131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8" descr="C:\Users\ZMHW7915\Documents\GRAPHIQUE ELEMENTS\icones\mobile_data_400x400_fe.png"/>
              <p:cNvPicPr>
                <a:picLocks noChangeAspect="1" noChangeArrowheads="1"/>
              </p:cNvPicPr>
              <p:nvPr/>
            </p:nvPicPr>
            <p:blipFill rotWithShape="1">
              <a:blip r:embed="rId12" cstate="print">
                <a:duotone>
                  <a:prstClr val="black"/>
                  <a:srgbClr val="1F497D">
                    <a:tint val="45000"/>
                    <a:satMod val="400000"/>
                  </a:srgbClr>
                </a:duotone>
                <a:extLst>
                  <a:ext uri="{28A0092B-C50C-407E-A947-70E740481C1C}">
                    <a14:useLocalDpi xmlns:a14="http://schemas.microsoft.com/office/drawing/2010/main" val="0"/>
                  </a:ext>
                </a:extLst>
              </a:blip>
              <a:srcRect/>
              <a:stretch/>
            </p:blipFill>
            <p:spPr bwMode="auto">
              <a:xfrm>
                <a:off x="2335935" y="4278671"/>
                <a:ext cx="842963" cy="553679"/>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8140" name="Espace réservé du texte 2"/>
          <p:cNvSpPr txBox="1">
            <a:spLocks/>
          </p:cNvSpPr>
          <p:nvPr/>
        </p:nvSpPr>
        <p:spPr bwMode="auto">
          <a:xfrm>
            <a:off x="1187450" y="3622675"/>
            <a:ext cx="3240088"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 typeface="Arial" charset="0"/>
              <a:buNone/>
            </a:pPr>
            <a:r>
              <a:rPr lang="fr-FR" altLang="fr-FR" sz="1200" b="1" dirty="0">
                <a:solidFill>
                  <a:srgbClr val="000000"/>
                </a:solidFill>
                <a:latin typeface="Arial" panose="020B0604020202020204" pitchFamily="34" charset="0"/>
                <a:cs typeface="Arial" panose="020B0604020202020204" pitchFamily="34" charset="0"/>
              </a:rPr>
              <a:t>34,5 heures </a:t>
            </a:r>
          </a:p>
          <a:p>
            <a:pPr eaLnBrk="1" hangingPunct="1">
              <a:buFont typeface="Arial" charset="0"/>
              <a:buNone/>
            </a:pPr>
            <a:r>
              <a:rPr lang="fr-FR" altLang="fr-FR" sz="1200" dirty="0">
                <a:solidFill>
                  <a:srgbClr val="000000"/>
                </a:solidFill>
                <a:latin typeface="Arial" panose="020B0604020202020204" pitchFamily="34" charset="0"/>
                <a:cs typeface="Arial" panose="020B0604020202020204" pitchFamily="34" charset="0"/>
              </a:rPr>
              <a:t>durée moyenne d’une attaque</a:t>
            </a:r>
          </a:p>
        </p:txBody>
      </p:sp>
      <p:sp>
        <p:nvSpPr>
          <p:cNvPr id="48" name="Espace réservé du texte 2"/>
          <p:cNvSpPr txBox="1">
            <a:spLocks/>
          </p:cNvSpPr>
          <p:nvPr/>
        </p:nvSpPr>
        <p:spPr>
          <a:xfrm>
            <a:off x="1187450" y="4448175"/>
            <a:ext cx="3240088" cy="5270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fr-FR" sz="1200" b="1" dirty="0">
                <a:solidFill>
                  <a:prstClr val="black"/>
                </a:solidFill>
                <a:latin typeface="Arial" panose="020B0604020202020204" pitchFamily="34" charset="0"/>
                <a:cs typeface="Arial" panose="020B0604020202020204" pitchFamily="34" charset="0"/>
              </a:rPr>
              <a:t>48,25 Gbps </a:t>
            </a:r>
          </a:p>
          <a:p>
            <a:pPr marL="0" indent="0" fontAlgn="auto">
              <a:spcAft>
                <a:spcPts val="0"/>
              </a:spcAft>
              <a:buFont typeface="Arial" pitchFamily="34" charset="0"/>
              <a:buNone/>
              <a:defRPr/>
            </a:pPr>
            <a:r>
              <a:rPr lang="fr-FR" sz="1200" dirty="0" smtClean="0">
                <a:solidFill>
                  <a:prstClr val="black"/>
                </a:solidFill>
                <a:latin typeface="Arial" panose="020B0604020202020204" pitchFamily="34" charset="0"/>
                <a:cs typeface="Arial" panose="020B0604020202020204" pitchFamily="34" charset="0"/>
              </a:rPr>
              <a:t>bande passante moyenne d’une attaque</a:t>
            </a:r>
          </a:p>
        </p:txBody>
      </p:sp>
      <p:sp>
        <p:nvSpPr>
          <p:cNvPr id="48142" name="Espace réservé du texte 2"/>
          <p:cNvSpPr txBox="1">
            <a:spLocks/>
          </p:cNvSpPr>
          <p:nvPr/>
        </p:nvSpPr>
        <p:spPr bwMode="auto">
          <a:xfrm>
            <a:off x="1187450" y="5300663"/>
            <a:ext cx="33845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 typeface="Arial" charset="0"/>
              <a:buNone/>
            </a:pPr>
            <a:r>
              <a:rPr lang="fr-FR" altLang="fr-FR" sz="1200" b="1">
                <a:solidFill>
                  <a:srgbClr val="000000"/>
                </a:solidFill>
                <a:latin typeface="Arial" panose="020B0604020202020204" pitchFamily="34" charset="0"/>
                <a:cs typeface="Arial" panose="020B0604020202020204" pitchFamily="34" charset="0"/>
              </a:rPr>
              <a:t>75 % </a:t>
            </a:r>
            <a:r>
              <a:rPr lang="fr-FR" altLang="fr-FR" sz="1200">
                <a:solidFill>
                  <a:srgbClr val="000000"/>
                </a:solidFill>
                <a:latin typeface="Arial" panose="020B0604020202020204" pitchFamily="34" charset="0"/>
                <a:cs typeface="Arial" panose="020B0604020202020204" pitchFamily="34" charset="0"/>
              </a:rPr>
              <a:t>des attaques au niveau infrastructure</a:t>
            </a:r>
          </a:p>
          <a:p>
            <a:pPr eaLnBrk="1" hangingPunct="1">
              <a:buFont typeface="Arial" charset="0"/>
              <a:buNone/>
            </a:pPr>
            <a:r>
              <a:rPr lang="fr-FR" altLang="fr-FR" sz="1200" b="1">
                <a:solidFill>
                  <a:srgbClr val="000000"/>
                </a:solidFill>
                <a:latin typeface="Arial" panose="020B0604020202020204" pitchFamily="34" charset="0"/>
                <a:cs typeface="Arial" panose="020B0604020202020204" pitchFamily="34" charset="0"/>
              </a:rPr>
              <a:t>25% </a:t>
            </a:r>
            <a:r>
              <a:rPr lang="fr-FR" altLang="fr-FR" sz="1200">
                <a:solidFill>
                  <a:srgbClr val="000000"/>
                </a:solidFill>
                <a:latin typeface="Arial" panose="020B0604020202020204" pitchFamily="34" charset="0"/>
                <a:cs typeface="Arial" panose="020B0604020202020204" pitchFamily="34" charset="0"/>
              </a:rPr>
              <a:t>des attaques au niveau application</a:t>
            </a:r>
          </a:p>
        </p:txBody>
      </p:sp>
    </p:spTree>
    <p:extLst>
      <p:ext uri="{BB962C8B-B14F-4D97-AF65-F5344CB8AC3E}">
        <p14:creationId xmlns:p14="http://schemas.microsoft.com/office/powerpoint/2010/main" val="31861889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5" y="2937123"/>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4688" y="2937123"/>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463" y="2937123"/>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8338" y="2937123"/>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lstStyle/>
          <a:p>
            <a:r>
              <a:rPr lang="fr-FR" dirty="0" smtClean="0"/>
              <a:t>4. Panorama de quelques menaces</a:t>
            </a:r>
            <a:endParaRPr lang="fr-FR" dirty="0"/>
          </a:p>
        </p:txBody>
      </p:sp>
      <p:sp>
        <p:nvSpPr>
          <p:cNvPr id="10" name="Espace réservé du texte 9"/>
          <p:cNvSpPr>
            <a:spLocks noGrp="1"/>
          </p:cNvSpPr>
          <p:nvPr>
            <p:ph type="body" sz="quarter" idx="10"/>
          </p:nvPr>
        </p:nvSpPr>
        <p:spPr/>
        <p:txBody>
          <a:bodyPr/>
          <a:lstStyle/>
          <a:p>
            <a:r>
              <a:rPr lang="fr-FR" dirty="0"/>
              <a:t>i</a:t>
            </a:r>
            <a:r>
              <a:rPr lang="fr-FR" dirty="0" smtClean="0"/>
              <a:t>. </a:t>
            </a:r>
            <a:r>
              <a:rPr lang="fr-FR" dirty="0"/>
              <a:t>Illustration</a:t>
            </a:r>
            <a:r>
              <a:rPr lang="fr-FR" dirty="0" smtClean="0"/>
              <a:t> </a:t>
            </a:r>
            <a:r>
              <a:rPr lang="fr-FR" dirty="0"/>
              <a:t>d’un </a:t>
            </a:r>
            <a:r>
              <a:rPr lang="fr-FR" dirty="0" smtClean="0"/>
              <a:t>réseau de </a:t>
            </a:r>
            <a:r>
              <a:rPr lang="fr-FR" dirty="0" err="1" smtClean="0"/>
              <a:t>botnets</a:t>
            </a:r>
            <a:endParaRPr lang="fr-FR" dirty="0"/>
          </a:p>
        </p:txBody>
      </p:sp>
      <p:sp>
        <p:nvSpPr>
          <p:cNvPr id="3" name="Espace réservé de la date 2"/>
          <p:cNvSpPr>
            <a:spLocks noGrp="1"/>
          </p:cNvSpPr>
          <p:nvPr>
            <p:ph type="dt" sz="half" idx="11"/>
          </p:nvPr>
        </p:nvSpPr>
        <p:spPr/>
        <p:txBody>
          <a:bodyPr/>
          <a:lstStyle/>
          <a:p>
            <a:fld id="{F1253792-9416-4AF9-B1C0-0F470B188792}" type="datetime1">
              <a:rPr lang="fr-FR" smtClean="0"/>
              <a:pPr/>
              <a:t>16/02/2017</a:t>
            </a:fld>
            <a:endParaRPr lang="fr-FR" dirty="0"/>
          </a:p>
        </p:txBody>
      </p:sp>
      <p:sp>
        <p:nvSpPr>
          <p:cNvPr id="4" name="Espace réservé du pied de page 3"/>
          <p:cNvSpPr>
            <a:spLocks noGrp="1"/>
          </p:cNvSpPr>
          <p:nvPr>
            <p:ph type="ftr" sz="quarter" idx="12"/>
          </p:nvPr>
        </p:nvSpPr>
        <p:spPr/>
        <p:txBody>
          <a:bodyPr/>
          <a:lstStyle/>
          <a:p>
            <a:r>
              <a:rPr lang="fr-FR" smtClean="0"/>
              <a:t>Sensibilisation et initiation à la cybersécurité</a:t>
            </a:r>
            <a:endParaRPr lang="fr-FR"/>
          </a:p>
        </p:txBody>
      </p:sp>
      <p:pic>
        <p:nvPicPr>
          <p:cNvPr id="491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5004" y="1484784"/>
            <a:ext cx="66675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6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2460" y="5629994"/>
            <a:ext cx="92392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61" name="Picture 39"/>
          <p:cNvPicPr>
            <a:picLocks noChangeAspect="1" noChangeArrowheads="1"/>
          </p:cNvPicPr>
          <p:nvPr/>
        </p:nvPicPr>
        <p:blipFill>
          <a:blip r:embed="rId5">
            <a:extLst>
              <a:ext uri="{28A0092B-C50C-407E-A947-70E740481C1C}">
                <a14:useLocalDpi xmlns:a14="http://schemas.microsoft.com/office/drawing/2010/main" val="0"/>
              </a:ext>
            </a:extLst>
          </a:blip>
          <a:srcRect r="-534"/>
          <a:stretch>
            <a:fillRect/>
          </a:stretch>
        </p:blipFill>
        <p:spPr bwMode="auto">
          <a:xfrm>
            <a:off x="5219700" y="5846763"/>
            <a:ext cx="365125" cy="484187"/>
          </a:xfrm>
          <a:prstGeom prst="rect">
            <a:avLst/>
          </a:prstGeom>
          <a:noFill/>
          <a:ln>
            <a:noFill/>
          </a:ln>
          <a:effectLst/>
          <a:extLst>
            <a:ext uri="{909E8E84-426E-40DD-AFC4-6F175D3DCCD1}">
              <a14:hiddenFill xmlns:a14="http://schemas.microsoft.com/office/drawing/2010/main">
                <a:blipFill dpi="0" rotWithShape="0">
                  <a:blip/>
                  <a:srcRect r="-53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62" name="Picture 145" descr="nurse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5475" y="2995861"/>
            <a:ext cx="45878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3" name="Picture 155" descr="user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2950" y="2995861"/>
            <a:ext cx="4889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4" name="Picture 157" descr="work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3400" y="2995861"/>
            <a:ext cx="449263"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5" name="Picture 158" descr="businessman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59438" y="3011736"/>
            <a:ext cx="458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325" y="2937123"/>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67" name="Picture 36" descr="user casual ma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9963" y="3026023"/>
            <a:ext cx="3143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71789" y="4305275"/>
            <a:ext cx="67627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69"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32029" y="4221088"/>
            <a:ext cx="67627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3" name="Connecteur droit avec flèche 52"/>
          <p:cNvCxnSpPr/>
          <p:nvPr/>
        </p:nvCxnSpPr>
        <p:spPr>
          <a:xfrm flipH="1" flipV="1">
            <a:off x="5219700" y="4941168"/>
            <a:ext cx="1134268" cy="688826"/>
          </a:xfrm>
          <a:prstGeom prst="straightConnector1">
            <a:avLst/>
          </a:prstGeom>
          <a:ln>
            <a:solidFill>
              <a:srgbClr val="922B3C"/>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p:nvPr/>
        </p:nvCxnSpPr>
        <p:spPr>
          <a:xfrm flipV="1">
            <a:off x="6357664" y="5084763"/>
            <a:ext cx="374992" cy="560114"/>
          </a:xfrm>
          <a:prstGeom prst="straightConnector1">
            <a:avLst/>
          </a:prstGeom>
          <a:ln>
            <a:solidFill>
              <a:srgbClr val="922B3C"/>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5" name="Connecteur droit avec flèche 54"/>
          <p:cNvCxnSpPr/>
          <p:nvPr/>
        </p:nvCxnSpPr>
        <p:spPr>
          <a:xfrm flipH="1" flipV="1">
            <a:off x="3945607" y="3645024"/>
            <a:ext cx="937419" cy="576065"/>
          </a:xfrm>
          <a:prstGeom prst="straightConnector1">
            <a:avLst/>
          </a:prstGeom>
          <a:ln>
            <a:solidFill>
              <a:srgbClr val="922B3C"/>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a:endCxn id="49154" idx="2"/>
          </p:cNvCxnSpPr>
          <p:nvPr/>
        </p:nvCxnSpPr>
        <p:spPr>
          <a:xfrm flipH="1" flipV="1">
            <a:off x="4817938" y="3861048"/>
            <a:ext cx="130176" cy="360040"/>
          </a:xfrm>
          <a:prstGeom prst="straightConnector1">
            <a:avLst/>
          </a:prstGeom>
          <a:ln>
            <a:solidFill>
              <a:srgbClr val="922B3C"/>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p:nvPr/>
        </p:nvCxnSpPr>
        <p:spPr>
          <a:xfrm flipV="1">
            <a:off x="4948113" y="3767121"/>
            <a:ext cx="660266" cy="453968"/>
          </a:xfrm>
          <a:prstGeom prst="straightConnector1">
            <a:avLst/>
          </a:prstGeom>
          <a:ln>
            <a:solidFill>
              <a:srgbClr val="922B3C"/>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8" name="Connecteur droit avec flèche 57"/>
          <p:cNvCxnSpPr/>
          <p:nvPr/>
        </p:nvCxnSpPr>
        <p:spPr>
          <a:xfrm flipH="1" flipV="1">
            <a:off x="6970166" y="3825044"/>
            <a:ext cx="148059" cy="396044"/>
          </a:xfrm>
          <a:prstGeom prst="straightConnector1">
            <a:avLst/>
          </a:prstGeom>
          <a:ln>
            <a:solidFill>
              <a:srgbClr val="922B3C"/>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p:nvPr/>
        </p:nvCxnSpPr>
        <p:spPr>
          <a:xfrm flipV="1">
            <a:off x="7194425" y="3767121"/>
            <a:ext cx="913606" cy="453967"/>
          </a:xfrm>
          <a:prstGeom prst="straightConnector1">
            <a:avLst/>
          </a:prstGeom>
          <a:ln>
            <a:solidFill>
              <a:srgbClr val="922B3C"/>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49177" name="Picture 42" descr="bomb"/>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8438" y="2835523"/>
            <a:ext cx="414337"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8" name="Picture 42" descr="bomb"/>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48113" y="2835523"/>
            <a:ext cx="414337"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9" name="Picture 42" descr="bomb"/>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27613" y="2835523"/>
            <a:ext cx="414337"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0" name="Picture 42" descr="bomb"/>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64275" y="2825998"/>
            <a:ext cx="4143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1" name="Picture 42" descr="bomb"/>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50150" y="2825998"/>
            <a:ext cx="4143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Espace réservé du texte 2"/>
          <p:cNvSpPr txBox="1">
            <a:spLocks/>
          </p:cNvSpPr>
          <p:nvPr/>
        </p:nvSpPr>
        <p:spPr>
          <a:xfrm>
            <a:off x="6762750" y="6032500"/>
            <a:ext cx="2232669" cy="2984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fr-FR" sz="1200" dirty="0" smtClean="0">
                <a:solidFill>
                  <a:prstClr val="black"/>
                </a:solidFill>
                <a:latin typeface="Arial" panose="020B0604020202020204" pitchFamily="34" charset="0"/>
                <a:cs typeface="Arial" panose="020B0604020202020204" pitchFamily="34" charset="0"/>
              </a:rPr>
              <a:t>Attaquant contrôlant le </a:t>
            </a:r>
            <a:r>
              <a:rPr lang="fr-FR" sz="1200" dirty="0" err="1" smtClean="0">
                <a:solidFill>
                  <a:prstClr val="black"/>
                </a:solidFill>
                <a:latin typeface="Arial" panose="020B0604020202020204" pitchFamily="34" charset="0"/>
                <a:cs typeface="Arial" panose="020B0604020202020204" pitchFamily="34" charset="0"/>
              </a:rPr>
              <a:t>botnet</a:t>
            </a:r>
            <a:endParaRPr lang="fr-FR" sz="1200" dirty="0" smtClean="0">
              <a:solidFill>
                <a:prstClr val="black"/>
              </a:solidFill>
              <a:latin typeface="Arial" panose="020B0604020202020204" pitchFamily="34" charset="0"/>
              <a:cs typeface="Arial" panose="020B0604020202020204" pitchFamily="34" charset="0"/>
            </a:endParaRPr>
          </a:p>
        </p:txBody>
      </p:sp>
      <p:sp>
        <p:nvSpPr>
          <p:cNvPr id="49188" name="Espace réservé du texte 2"/>
          <p:cNvSpPr txBox="1">
            <a:spLocks/>
          </p:cNvSpPr>
          <p:nvPr/>
        </p:nvSpPr>
        <p:spPr bwMode="auto">
          <a:xfrm>
            <a:off x="7373144" y="4323631"/>
            <a:ext cx="1770856"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 typeface="Arial" charset="0"/>
              <a:buNone/>
            </a:pPr>
            <a:r>
              <a:rPr lang="fr-FR" altLang="fr-FR" sz="1200" dirty="0" smtClean="0">
                <a:solidFill>
                  <a:srgbClr val="000000"/>
                </a:solidFill>
                <a:latin typeface="Arial" panose="020B0604020202020204" pitchFamily="34" charset="0"/>
                <a:cs typeface="Arial" panose="020B0604020202020204" pitchFamily="34" charset="0"/>
              </a:rPr>
              <a:t>Serveurs </a:t>
            </a:r>
            <a:r>
              <a:rPr lang="fr-FR" altLang="fr-FR" sz="1200" dirty="0">
                <a:solidFill>
                  <a:srgbClr val="000000"/>
                </a:solidFill>
                <a:latin typeface="Arial" panose="020B0604020202020204" pitchFamily="34" charset="0"/>
                <a:cs typeface="Arial" panose="020B0604020202020204" pitchFamily="34" charset="0"/>
              </a:rPr>
              <a:t>de commande</a:t>
            </a:r>
          </a:p>
          <a:p>
            <a:pPr eaLnBrk="1" hangingPunct="1">
              <a:buFont typeface="Arial" charset="0"/>
              <a:buNone/>
            </a:pPr>
            <a:r>
              <a:rPr lang="fr-FR" altLang="fr-FR" sz="1200" dirty="0">
                <a:solidFill>
                  <a:srgbClr val="000000"/>
                </a:solidFill>
                <a:latin typeface="Arial" panose="020B0604020202020204" pitchFamily="34" charset="0"/>
                <a:cs typeface="Arial" panose="020B0604020202020204" pitchFamily="34" charset="0"/>
              </a:rPr>
              <a:t>(relais)</a:t>
            </a:r>
          </a:p>
        </p:txBody>
      </p:sp>
      <p:sp>
        <p:nvSpPr>
          <p:cNvPr id="75" name="Espace réservé du texte 2"/>
          <p:cNvSpPr txBox="1">
            <a:spLocks/>
          </p:cNvSpPr>
          <p:nvPr/>
        </p:nvSpPr>
        <p:spPr>
          <a:xfrm>
            <a:off x="899592" y="2676509"/>
            <a:ext cx="1905000" cy="109061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auto">
              <a:spcAft>
                <a:spcPts val="0"/>
              </a:spcAft>
              <a:buFont typeface="Arial" pitchFamily="34" charset="0"/>
              <a:buNone/>
              <a:defRPr/>
            </a:pPr>
            <a:r>
              <a:rPr lang="fr-FR" sz="1200" dirty="0" smtClean="0">
                <a:solidFill>
                  <a:prstClr val="black"/>
                </a:solidFill>
                <a:latin typeface="Arial" panose="020B0604020202020204" pitchFamily="34" charset="0"/>
                <a:cs typeface="Arial" panose="020B0604020202020204" pitchFamily="34" charset="0"/>
              </a:rPr>
              <a:t>Milliers ou millions d’ordinateurs infectés, prêts à attaquer une cible sur ordre de l’attaquant</a:t>
            </a:r>
          </a:p>
        </p:txBody>
      </p:sp>
      <p:sp>
        <p:nvSpPr>
          <p:cNvPr id="76" name="Espace réservé du texte 2"/>
          <p:cNvSpPr txBox="1">
            <a:spLocks/>
          </p:cNvSpPr>
          <p:nvPr/>
        </p:nvSpPr>
        <p:spPr>
          <a:xfrm>
            <a:off x="6212102" y="1650831"/>
            <a:ext cx="1633537" cy="3000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fr-FR" sz="1200" b="1" dirty="0" smtClean="0">
                <a:solidFill>
                  <a:srgbClr val="922B3C"/>
                </a:solidFill>
                <a:latin typeface="Arial" panose="020B0604020202020204" pitchFamily="34" charset="0"/>
                <a:cs typeface="Arial" panose="020B0604020202020204" pitchFamily="34" charset="0"/>
              </a:rPr>
              <a:t>Cible de l’attaque</a:t>
            </a:r>
          </a:p>
        </p:txBody>
      </p:sp>
      <p:sp>
        <p:nvSpPr>
          <p:cNvPr id="49191" name="Espace réservé du texte 2"/>
          <p:cNvSpPr txBox="1">
            <a:spLocks/>
          </p:cNvSpPr>
          <p:nvPr/>
        </p:nvSpPr>
        <p:spPr bwMode="auto">
          <a:xfrm>
            <a:off x="73025" y="4797152"/>
            <a:ext cx="40386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Font typeface="Arial" charset="0"/>
              <a:buNone/>
            </a:pPr>
            <a:r>
              <a:rPr lang="fr-FR" altLang="fr-FR" sz="1400" dirty="0">
                <a:solidFill>
                  <a:srgbClr val="000000"/>
                </a:solidFill>
                <a:latin typeface="Arial" panose="020B0604020202020204" pitchFamily="34" charset="0"/>
                <a:cs typeface="Arial" panose="020B0604020202020204" pitchFamily="34" charset="0"/>
              </a:rPr>
              <a:t>Un </a:t>
            </a:r>
            <a:r>
              <a:rPr lang="fr-FR" altLang="fr-FR" sz="1400" b="1" dirty="0" err="1">
                <a:solidFill>
                  <a:srgbClr val="922B3C"/>
                </a:solidFill>
                <a:latin typeface="Arial" panose="020B0604020202020204" pitchFamily="34" charset="0"/>
                <a:cs typeface="Arial" panose="020B0604020202020204" pitchFamily="34" charset="0"/>
              </a:rPr>
              <a:t>botnet</a:t>
            </a:r>
            <a:r>
              <a:rPr lang="fr-FR" altLang="fr-FR" sz="1400" dirty="0">
                <a:solidFill>
                  <a:srgbClr val="922B3C"/>
                </a:solidFill>
                <a:latin typeface="Arial" panose="020B0604020202020204" pitchFamily="34" charset="0"/>
                <a:cs typeface="Arial" panose="020B0604020202020204" pitchFamily="34" charset="0"/>
              </a:rPr>
              <a:t> </a:t>
            </a:r>
            <a:r>
              <a:rPr lang="fr-FR" altLang="fr-FR" sz="1400" dirty="0">
                <a:solidFill>
                  <a:srgbClr val="000000"/>
                </a:solidFill>
                <a:latin typeface="Arial" panose="020B0604020202020204" pitchFamily="34" charset="0"/>
                <a:cs typeface="Arial" panose="020B0604020202020204" pitchFamily="34" charset="0"/>
              </a:rPr>
              <a:t>est un ensemble de systèmes contrôlables par un attaquant via des serveurs de commande. Les propriétaires de ces systèmes ne savent pas que leur PC participe à un </a:t>
            </a:r>
            <a:r>
              <a:rPr lang="fr-FR" altLang="fr-FR" sz="1400" dirty="0" err="1">
                <a:solidFill>
                  <a:srgbClr val="000000"/>
                </a:solidFill>
                <a:latin typeface="Arial" panose="020B0604020202020204" pitchFamily="34" charset="0"/>
                <a:cs typeface="Arial" panose="020B0604020202020204" pitchFamily="34" charset="0"/>
              </a:rPr>
              <a:t>botnet</a:t>
            </a:r>
            <a:r>
              <a:rPr lang="fr-FR" altLang="fr-FR" sz="1400" dirty="0">
                <a:solidFill>
                  <a:srgbClr val="000000"/>
                </a:solidFill>
                <a:latin typeface="Arial" panose="020B0604020202020204" pitchFamily="34" charset="0"/>
                <a:cs typeface="Arial" panose="020B0604020202020204" pitchFamily="34" charset="0"/>
              </a:rPr>
              <a:t> (leur PC a été compromis au préalable et à leur insu via l’exploitation d’une vulnérabilité) </a:t>
            </a:r>
          </a:p>
        </p:txBody>
      </p:sp>
      <p:cxnSp>
        <p:nvCxnSpPr>
          <p:cNvPr id="100" name="Connecteur droit avec flèche 99"/>
          <p:cNvCxnSpPr/>
          <p:nvPr/>
        </p:nvCxnSpPr>
        <p:spPr>
          <a:xfrm flipV="1">
            <a:off x="3907382" y="2276872"/>
            <a:ext cx="1312318" cy="539215"/>
          </a:xfrm>
          <a:prstGeom prst="straightConnector1">
            <a:avLst/>
          </a:prstGeom>
          <a:ln w="38100">
            <a:solidFill>
              <a:srgbClr val="922B3C"/>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3" name="Connecteur droit avec flèche 102"/>
          <p:cNvCxnSpPr/>
          <p:nvPr/>
        </p:nvCxnSpPr>
        <p:spPr>
          <a:xfrm flipV="1">
            <a:off x="5004048" y="2399184"/>
            <a:ext cx="398214" cy="537939"/>
          </a:xfrm>
          <a:prstGeom prst="straightConnector1">
            <a:avLst/>
          </a:prstGeom>
          <a:ln w="38100">
            <a:solidFill>
              <a:srgbClr val="922B3C"/>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6" name="Connecteur droit avec flèche 105"/>
          <p:cNvCxnSpPr>
            <a:endCxn id="49159" idx="2"/>
          </p:cNvCxnSpPr>
          <p:nvPr/>
        </p:nvCxnSpPr>
        <p:spPr>
          <a:xfrm flipH="1" flipV="1">
            <a:off x="5608379" y="2399184"/>
            <a:ext cx="475789" cy="537939"/>
          </a:xfrm>
          <a:prstGeom prst="straightConnector1">
            <a:avLst/>
          </a:prstGeom>
          <a:ln w="38100">
            <a:solidFill>
              <a:srgbClr val="922B3C"/>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9" name="Connecteur droit avec flèche 108"/>
          <p:cNvCxnSpPr>
            <a:stCxn id="49156" idx="0"/>
          </p:cNvCxnSpPr>
          <p:nvPr/>
        </p:nvCxnSpPr>
        <p:spPr>
          <a:xfrm flipH="1" flipV="1">
            <a:off x="5894263" y="2276872"/>
            <a:ext cx="1300163" cy="660251"/>
          </a:xfrm>
          <a:prstGeom prst="straightConnector1">
            <a:avLst/>
          </a:prstGeom>
          <a:ln w="38100">
            <a:solidFill>
              <a:srgbClr val="922B3C"/>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2" name="Connecteur droit avec flèche 111"/>
          <p:cNvCxnSpPr>
            <a:stCxn id="49157" idx="0"/>
          </p:cNvCxnSpPr>
          <p:nvPr/>
        </p:nvCxnSpPr>
        <p:spPr>
          <a:xfrm flipH="1" flipV="1">
            <a:off x="5946650" y="2132856"/>
            <a:ext cx="2533651" cy="804267"/>
          </a:xfrm>
          <a:prstGeom prst="straightConnector1">
            <a:avLst/>
          </a:prstGeom>
          <a:ln w="38100">
            <a:solidFill>
              <a:srgbClr val="922B3C"/>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88692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Titre 5"/>
          <p:cNvSpPr>
            <a:spLocks noGrp="1"/>
          </p:cNvSpPr>
          <p:nvPr>
            <p:ph type="title"/>
          </p:nvPr>
        </p:nvSpPr>
        <p:spPr/>
        <p:txBody>
          <a:bodyPr/>
          <a:lstStyle/>
          <a:p>
            <a:r>
              <a:rPr lang="fr-FR" dirty="0" smtClean="0"/>
              <a:t>5. Le droit des T.I.C. et l’organisation de la cybersécurité en France</a:t>
            </a:r>
            <a:endParaRPr lang="fr-FR" dirty="0"/>
          </a:p>
        </p:txBody>
      </p:sp>
      <p:sp>
        <p:nvSpPr>
          <p:cNvPr id="7" name="Espace réservé du texte 6"/>
          <p:cNvSpPr>
            <a:spLocks noGrp="1"/>
          </p:cNvSpPr>
          <p:nvPr>
            <p:ph type="body" sz="quarter" idx="13"/>
          </p:nvPr>
        </p:nvSpPr>
        <p:spPr>
          <a:xfrm>
            <a:off x="468313" y="3716338"/>
            <a:ext cx="8207375" cy="2736998"/>
          </a:xfrm>
        </p:spPr>
        <p:txBody>
          <a:bodyPr>
            <a:normAutofit/>
          </a:bodyPr>
          <a:lstStyle/>
          <a:p>
            <a:pPr marL="457200" indent="-457200" algn="l" eaLnBrk="1" fontAlgn="ctr" hangingPunct="1">
              <a:spcAft>
                <a:spcPts val="0"/>
              </a:spcAft>
              <a:buFont typeface="+mj-lt"/>
              <a:buAutoNum type="alphaLcParenR"/>
              <a:defRPr/>
            </a:pPr>
            <a:r>
              <a:rPr lang="fr-FR" dirty="0" smtClean="0"/>
              <a:t>L’organisation </a:t>
            </a:r>
            <a:r>
              <a:rPr lang="fr-FR" dirty="0"/>
              <a:t>de la sécurité en France</a:t>
            </a:r>
          </a:p>
          <a:p>
            <a:pPr marL="457200" indent="-457200" algn="l" eaLnBrk="1" fontAlgn="ctr" hangingPunct="1">
              <a:spcAft>
                <a:spcPts val="0"/>
              </a:spcAft>
              <a:buFont typeface="+mj-lt"/>
              <a:buAutoNum type="alphaLcParenR"/>
              <a:defRPr/>
            </a:pPr>
            <a:r>
              <a:rPr lang="fr-FR" dirty="0" smtClean="0"/>
              <a:t>Le contexte </a:t>
            </a:r>
            <a:r>
              <a:rPr lang="fr-FR" dirty="0"/>
              <a:t>juridique</a:t>
            </a:r>
          </a:p>
          <a:p>
            <a:pPr marL="457200" indent="-457200" algn="l" eaLnBrk="1" fontAlgn="ctr" hangingPunct="1">
              <a:spcAft>
                <a:spcPts val="0"/>
              </a:spcAft>
              <a:buFont typeface="+mj-lt"/>
              <a:buAutoNum type="alphaLcParenR"/>
              <a:defRPr/>
            </a:pPr>
            <a:r>
              <a:rPr lang="fr-FR" dirty="0" smtClean="0"/>
              <a:t>Le droits </a:t>
            </a:r>
            <a:r>
              <a:rPr lang="fr-FR" dirty="0"/>
              <a:t>des </a:t>
            </a:r>
            <a:r>
              <a:rPr lang="fr-FR" dirty="0" smtClean="0"/>
              <a:t>T.I.C.</a:t>
            </a:r>
            <a:endParaRPr lang="fr-FR" dirty="0"/>
          </a:p>
          <a:p>
            <a:pPr marL="457200" indent="-457200" algn="l" eaLnBrk="1" fontAlgn="ctr" hangingPunct="1">
              <a:spcAft>
                <a:spcPts val="0"/>
              </a:spcAft>
              <a:buFont typeface="+mj-lt"/>
              <a:buAutoNum type="alphaLcParenR"/>
              <a:defRPr/>
            </a:pPr>
            <a:r>
              <a:rPr lang="fr-FR" dirty="0" smtClean="0"/>
              <a:t>La lutte </a:t>
            </a:r>
            <a:r>
              <a:rPr lang="fr-FR" dirty="0"/>
              <a:t>contre la cybercriminalité en </a:t>
            </a:r>
            <a:r>
              <a:rPr lang="fr-FR" dirty="0" smtClean="0"/>
              <a:t>France</a:t>
            </a:r>
            <a:endParaRPr lang="fr-FR" dirty="0"/>
          </a:p>
          <a:p>
            <a:pPr marL="457200" indent="-457200" algn="l" eaLnBrk="1" fontAlgn="ctr" hangingPunct="1">
              <a:spcAft>
                <a:spcPts val="0"/>
              </a:spcAft>
              <a:buFont typeface="+mj-lt"/>
              <a:buAutoNum type="alphaLcParenR"/>
              <a:defRPr/>
            </a:pPr>
            <a:r>
              <a:rPr lang="fr-FR" dirty="0" smtClean="0"/>
              <a:t>Le </a:t>
            </a:r>
            <a:r>
              <a:rPr lang="fr-FR" dirty="0"/>
              <a:t>rôle de la CNIL : La protection des données à caractère </a:t>
            </a:r>
            <a:r>
              <a:rPr lang="fr-FR" dirty="0" smtClean="0"/>
              <a:t>personnel</a:t>
            </a:r>
            <a:endParaRPr lang="fr-FR" dirty="0"/>
          </a:p>
        </p:txBody>
      </p:sp>
    </p:spTree>
    <p:extLst>
      <p:ext uri="{BB962C8B-B14F-4D97-AF65-F5344CB8AC3E}">
        <p14:creationId xmlns:p14="http://schemas.microsoft.com/office/powerpoint/2010/main" val="18079566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1"/>
          <p:cNvSpPr>
            <a:spLocks noGrp="1"/>
          </p:cNvSpPr>
          <p:nvPr>
            <p:ph type="title"/>
          </p:nvPr>
        </p:nvSpPr>
        <p:spPr/>
        <p:txBody>
          <a:bodyPr/>
          <a:lstStyle/>
          <a:p>
            <a:r>
              <a:rPr lang="fr-FR" dirty="0"/>
              <a:t>5. Le droit des T.I.C. et l’organisation de la cybersécurité en France</a:t>
            </a:r>
            <a:endParaRPr lang="fr-FR" altLang="fr-FR" dirty="0" smtClean="0"/>
          </a:p>
        </p:txBody>
      </p:sp>
      <p:sp>
        <p:nvSpPr>
          <p:cNvPr id="9" name="Espace réservé du texte 8"/>
          <p:cNvSpPr>
            <a:spLocks noGrp="1"/>
          </p:cNvSpPr>
          <p:nvPr>
            <p:ph type="body" sz="quarter" idx="10"/>
          </p:nvPr>
        </p:nvSpPr>
        <p:spPr/>
        <p:txBody>
          <a:bodyPr/>
          <a:lstStyle/>
          <a:p>
            <a:r>
              <a:rPr lang="fr-FR" altLang="fr-FR" dirty="0" smtClean="0"/>
              <a:t>a. L’organisation </a:t>
            </a:r>
            <a:r>
              <a:rPr lang="fr-FR" altLang="fr-FR" dirty="0"/>
              <a:t>de la sécurité en France</a:t>
            </a:r>
            <a:endParaRPr lang="fr-FR" dirty="0"/>
          </a:p>
        </p:txBody>
      </p:sp>
      <p:sp>
        <p:nvSpPr>
          <p:cNvPr id="2" name="Espace réservé de la date 1"/>
          <p:cNvSpPr>
            <a:spLocks noGrp="1"/>
          </p:cNvSpPr>
          <p:nvPr>
            <p:ph type="dt" sz="half" idx="11"/>
          </p:nvPr>
        </p:nvSpPr>
        <p:spPr/>
        <p:txBody>
          <a:bodyPr/>
          <a:lstStyle/>
          <a:p>
            <a:fld id="{002761AA-ED38-4E40-8941-176C2EC59DB3}" type="datetime1">
              <a:rPr lang="fr-FR" smtClean="0"/>
              <a:pPr/>
              <a:t>16/02/2017</a:t>
            </a:fld>
            <a:endParaRPr lang="fr-FR" dirty="0"/>
          </a:p>
        </p:txBody>
      </p:sp>
      <p:sp>
        <p:nvSpPr>
          <p:cNvPr id="3" name="Espace réservé du pied de page 2"/>
          <p:cNvSpPr>
            <a:spLocks noGrp="1"/>
          </p:cNvSpPr>
          <p:nvPr>
            <p:ph type="ftr" sz="quarter" idx="12"/>
          </p:nvPr>
        </p:nvSpPr>
        <p:spPr/>
        <p:txBody>
          <a:bodyPr/>
          <a:lstStyle/>
          <a:p>
            <a:r>
              <a:rPr lang="fr-FR" smtClean="0"/>
              <a:t>Sensibilisation et initiation à la cybersécurité</a:t>
            </a:r>
            <a:endParaRPr lang="fr-FR"/>
          </a:p>
        </p:txBody>
      </p:sp>
      <p:sp>
        <p:nvSpPr>
          <p:cNvPr id="37" name="Espace réservé du texte 2"/>
          <p:cNvSpPr txBox="1">
            <a:spLocks/>
          </p:cNvSpPr>
          <p:nvPr/>
        </p:nvSpPr>
        <p:spPr>
          <a:xfrm>
            <a:off x="1187450" y="1772816"/>
            <a:ext cx="6769100" cy="6477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fr-FR" sz="1800" b="1" dirty="0" smtClean="0">
                <a:solidFill>
                  <a:srgbClr val="E72747"/>
                </a:solidFill>
                <a:latin typeface="Arial" panose="020B0604020202020204" pitchFamily="34" charset="0"/>
                <a:cs typeface="Arial" panose="020B0604020202020204" pitchFamily="34" charset="0"/>
              </a:rPr>
              <a:t>Cyberdéfense </a:t>
            </a:r>
            <a:r>
              <a:rPr lang="fr-FR" sz="1800" b="1" dirty="0">
                <a:solidFill>
                  <a:srgbClr val="E72747"/>
                </a:solidFill>
                <a:latin typeface="Arial" panose="020B0604020202020204" pitchFamily="34" charset="0"/>
                <a:cs typeface="Arial" panose="020B0604020202020204" pitchFamily="34" charset="0"/>
              </a:rPr>
              <a:t>: un</a:t>
            </a:r>
            <a:r>
              <a:rPr lang="fr-FR" sz="1800" b="1" dirty="0">
                <a:solidFill>
                  <a:schemeClr val="accent2"/>
                </a:solidFill>
                <a:latin typeface="Arial" panose="020B0604020202020204" pitchFamily="34" charset="0"/>
                <a:cs typeface="Arial" panose="020B0604020202020204" pitchFamily="34" charset="0"/>
              </a:rPr>
              <a:t> </a:t>
            </a:r>
            <a:r>
              <a:rPr lang="fr-FR" sz="1800" b="1" dirty="0">
                <a:solidFill>
                  <a:srgbClr val="E72747"/>
                </a:solidFill>
                <a:latin typeface="Arial" panose="020B0604020202020204" pitchFamily="34" charset="0"/>
                <a:cs typeface="Arial" panose="020B0604020202020204" pitchFamily="34" charset="0"/>
              </a:rPr>
              <a:t>véritable enjeu de sécurité nationale </a:t>
            </a:r>
          </a:p>
        </p:txBody>
      </p:sp>
      <p:pic>
        <p:nvPicPr>
          <p:cNvPr id="512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2362820"/>
            <a:ext cx="1549400" cy="214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2013" y="2362820"/>
            <a:ext cx="1801812" cy="214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9388" y="2250108"/>
            <a:ext cx="1722437" cy="214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1825" y="2362820"/>
            <a:ext cx="3001963" cy="1519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5661" y="4423018"/>
            <a:ext cx="1606550" cy="1944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09" name="Rectangle 2"/>
          <p:cNvSpPr>
            <a:spLocks noChangeArrowheads="1"/>
          </p:cNvSpPr>
          <p:nvPr/>
        </p:nvSpPr>
        <p:spPr bwMode="auto">
          <a:xfrm>
            <a:off x="41433" y="4509120"/>
            <a:ext cx="733887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fr-FR" altLang="fr-FR" sz="1400" dirty="0">
                <a:latin typeface="Arial" panose="020B0604020202020204" pitchFamily="34" charset="0"/>
                <a:cs typeface="Arial" panose="020B0604020202020204" pitchFamily="34" charset="0"/>
              </a:rPr>
              <a:t>« </a:t>
            </a:r>
            <a:r>
              <a:rPr lang="fr-FR" altLang="fr-FR" sz="1400" b="1" dirty="0">
                <a:solidFill>
                  <a:srgbClr val="E72747"/>
                </a:solidFill>
                <a:latin typeface="Arial" panose="020B0604020202020204" pitchFamily="34" charset="0"/>
                <a:cs typeface="Arial" panose="020B0604020202020204" pitchFamily="34" charset="0"/>
              </a:rPr>
              <a:t>Les cyberattaques</a:t>
            </a:r>
            <a:r>
              <a:rPr lang="fr-FR" altLang="fr-FR" sz="1400" i="1" dirty="0">
                <a:latin typeface="Arial" panose="020B0604020202020204" pitchFamily="34" charset="0"/>
                <a:cs typeface="Arial" panose="020B0604020202020204" pitchFamily="34" charset="0"/>
              </a:rPr>
              <a:t>, parce qu’elles n’ont pas, jusqu’à présent, causé la mort d’hommes, n’ont pas dans l’opinion l’impact d’actes terroristes. Cependant, dès aujourd’hui, et plus encore à l’horizon du Livre blanc, elles constituent </a:t>
            </a:r>
            <a:r>
              <a:rPr lang="fr-FR" altLang="fr-FR" sz="1400" b="1" dirty="0">
                <a:solidFill>
                  <a:srgbClr val="E72747"/>
                </a:solidFill>
                <a:latin typeface="Arial" panose="020B0604020202020204" pitchFamily="34" charset="0"/>
                <a:cs typeface="Arial" panose="020B0604020202020204" pitchFamily="34" charset="0"/>
              </a:rPr>
              <a:t>une menace majeure, à forte probabilité et à fort </a:t>
            </a:r>
            <a:r>
              <a:rPr lang="fr-FR" altLang="fr-FR" sz="1400" b="1" i="1" dirty="0">
                <a:solidFill>
                  <a:srgbClr val="E72747"/>
                </a:solidFill>
                <a:latin typeface="Arial" panose="020B0604020202020204" pitchFamily="34" charset="0"/>
                <a:cs typeface="Arial" panose="020B0604020202020204" pitchFamily="34" charset="0"/>
              </a:rPr>
              <a:t>impact potentiel </a:t>
            </a:r>
            <a:r>
              <a:rPr lang="fr-FR" altLang="fr-FR" sz="1400" i="1" dirty="0">
                <a:latin typeface="Arial" panose="020B0604020202020204" pitchFamily="34" charset="0"/>
                <a:cs typeface="Arial" panose="020B0604020202020204" pitchFamily="34" charset="0"/>
              </a:rPr>
              <a:t>» (Chapitre 4, Les priorités stratégiques, livre blanc 2013)</a:t>
            </a:r>
          </a:p>
          <a:p>
            <a:pPr algn="just" eaLnBrk="1" hangingPunct="1">
              <a:spcBef>
                <a:spcPct val="0"/>
              </a:spcBef>
              <a:buFontTx/>
              <a:buNone/>
            </a:pPr>
            <a:r>
              <a:rPr lang="fr-FR" altLang="fr-FR" sz="1400" i="1" dirty="0">
                <a:latin typeface="Arial" panose="020B0604020202020204" pitchFamily="34" charset="0"/>
                <a:cs typeface="Arial" panose="020B0604020202020204" pitchFamily="34" charset="0"/>
              </a:rPr>
              <a:t> </a:t>
            </a:r>
            <a:endParaRPr lang="fr-FR" altLang="fr-FR" sz="1400" dirty="0">
              <a:latin typeface="Arial" panose="020B0604020202020204" pitchFamily="34" charset="0"/>
              <a:cs typeface="Arial" panose="020B0604020202020204" pitchFamily="34" charset="0"/>
            </a:endParaRPr>
          </a:p>
          <a:p>
            <a:pPr algn="just" eaLnBrk="1" hangingPunct="1">
              <a:spcBef>
                <a:spcPct val="0"/>
              </a:spcBef>
              <a:buFontTx/>
              <a:buNone/>
            </a:pPr>
            <a:r>
              <a:rPr lang="fr-FR" altLang="fr-FR" sz="1400" i="1" dirty="0">
                <a:latin typeface="Arial" panose="020B0604020202020204" pitchFamily="34" charset="0"/>
                <a:cs typeface="Arial" panose="020B0604020202020204" pitchFamily="34" charset="0"/>
              </a:rPr>
              <a:t>« Le développement de capacités de cyberdéfense militaire fera l’objet </a:t>
            </a:r>
            <a:r>
              <a:rPr lang="fr-FR" altLang="fr-FR" sz="1400" b="1" i="1" dirty="0">
                <a:solidFill>
                  <a:srgbClr val="E72747"/>
                </a:solidFill>
                <a:latin typeface="Arial" panose="020B0604020202020204" pitchFamily="34" charset="0"/>
                <a:cs typeface="Arial" panose="020B0604020202020204" pitchFamily="34" charset="0"/>
              </a:rPr>
              <a:t>d’un effort marqué </a:t>
            </a:r>
            <a:r>
              <a:rPr lang="fr-FR" altLang="fr-FR" sz="1400" i="1" dirty="0">
                <a:latin typeface="Arial" panose="020B0604020202020204" pitchFamily="34" charset="0"/>
                <a:cs typeface="Arial" panose="020B0604020202020204" pitchFamily="34" charset="0"/>
              </a:rPr>
              <a:t>» (Chapitre 7, Les moyens de la stratégie, , livre blanc 2013) </a:t>
            </a:r>
            <a:endParaRPr lang="fr-FR" altLang="fr-F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16203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1"/>
          <p:cNvSpPr>
            <a:spLocks noGrp="1"/>
          </p:cNvSpPr>
          <p:nvPr>
            <p:ph type="title"/>
          </p:nvPr>
        </p:nvSpPr>
        <p:spPr/>
        <p:txBody>
          <a:bodyPr/>
          <a:lstStyle/>
          <a:p>
            <a:r>
              <a:rPr lang="fr-FR" dirty="0"/>
              <a:t>5. Le droit des T.I.C. et l’organisation de la cybersécurité en France</a:t>
            </a:r>
            <a:endParaRPr lang="fr-FR" altLang="fr-FR" dirty="0" smtClean="0"/>
          </a:p>
        </p:txBody>
      </p:sp>
      <p:sp>
        <p:nvSpPr>
          <p:cNvPr id="13" name="Espace réservé du texte 12"/>
          <p:cNvSpPr>
            <a:spLocks noGrp="1"/>
          </p:cNvSpPr>
          <p:nvPr>
            <p:ph type="body" sz="quarter" idx="10"/>
          </p:nvPr>
        </p:nvSpPr>
        <p:spPr/>
        <p:txBody>
          <a:bodyPr/>
          <a:lstStyle/>
          <a:p>
            <a:r>
              <a:rPr lang="fr-FR" altLang="fr-FR" dirty="0" smtClean="0"/>
              <a:t>a. L’organisation </a:t>
            </a:r>
            <a:r>
              <a:rPr lang="fr-FR" altLang="fr-FR" dirty="0"/>
              <a:t>de la sécurité en France</a:t>
            </a:r>
            <a:endParaRPr lang="fr-FR" dirty="0"/>
          </a:p>
        </p:txBody>
      </p:sp>
      <p:sp>
        <p:nvSpPr>
          <p:cNvPr id="2" name="Espace réservé de la date 1"/>
          <p:cNvSpPr>
            <a:spLocks noGrp="1"/>
          </p:cNvSpPr>
          <p:nvPr>
            <p:ph type="dt" sz="half" idx="11"/>
          </p:nvPr>
        </p:nvSpPr>
        <p:spPr/>
        <p:txBody>
          <a:bodyPr/>
          <a:lstStyle/>
          <a:p>
            <a:fld id="{367B46E1-9EDD-4018-B168-9B1FFAC750A3}" type="datetime1">
              <a:rPr lang="fr-FR" smtClean="0"/>
              <a:pPr/>
              <a:t>16/02/2017</a:t>
            </a:fld>
            <a:endParaRPr lang="fr-FR" dirty="0"/>
          </a:p>
        </p:txBody>
      </p:sp>
      <p:sp>
        <p:nvSpPr>
          <p:cNvPr id="3" name="Espace réservé du pied de page 2"/>
          <p:cNvSpPr>
            <a:spLocks noGrp="1"/>
          </p:cNvSpPr>
          <p:nvPr>
            <p:ph type="ftr" sz="quarter" idx="12"/>
          </p:nvPr>
        </p:nvSpPr>
        <p:spPr/>
        <p:txBody>
          <a:bodyPr/>
          <a:lstStyle/>
          <a:p>
            <a:r>
              <a:rPr lang="fr-FR" smtClean="0"/>
              <a:t>Sensibilisation et initiation à la cybersécurité</a:t>
            </a:r>
            <a:endParaRPr lang="fr-FR"/>
          </a:p>
        </p:txBody>
      </p:sp>
      <p:sp>
        <p:nvSpPr>
          <p:cNvPr id="7" name="Rectangle à coins arrondis 6"/>
          <p:cNvSpPr/>
          <p:nvPr/>
        </p:nvSpPr>
        <p:spPr>
          <a:xfrm>
            <a:off x="2916238" y="1824936"/>
            <a:ext cx="2447925" cy="451936"/>
          </a:xfrm>
          <a:prstGeom prst="roundRect">
            <a:avLst/>
          </a:prstGeom>
          <a:solidFill>
            <a:schemeClr val="bg1"/>
          </a:solidFill>
          <a:ln w="12700">
            <a:solidFill>
              <a:srgbClr val="922B3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400" b="1" dirty="0">
                <a:solidFill>
                  <a:srgbClr val="922B3C"/>
                </a:solidFill>
                <a:latin typeface="Arial" panose="020B0604020202020204" pitchFamily="34" charset="0"/>
                <a:cs typeface="Arial" panose="020B0604020202020204" pitchFamily="34" charset="0"/>
              </a:rPr>
              <a:t>Premier Ministre</a:t>
            </a:r>
          </a:p>
        </p:txBody>
      </p:sp>
      <p:sp>
        <p:nvSpPr>
          <p:cNvPr id="8" name="Rectangle à coins arrondis 7"/>
          <p:cNvSpPr/>
          <p:nvPr/>
        </p:nvSpPr>
        <p:spPr>
          <a:xfrm>
            <a:off x="2914650" y="2636838"/>
            <a:ext cx="2447925" cy="746125"/>
          </a:xfrm>
          <a:prstGeom prst="roundRect">
            <a:avLst/>
          </a:prstGeom>
          <a:solidFill>
            <a:schemeClr val="bg1"/>
          </a:solidFill>
          <a:ln w="12700">
            <a:solidFill>
              <a:srgbClr val="922B3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400" b="1" dirty="0">
                <a:solidFill>
                  <a:srgbClr val="922B3C"/>
                </a:solidFill>
                <a:latin typeface="Arial" panose="020B0604020202020204" pitchFamily="34" charset="0"/>
                <a:cs typeface="Arial" panose="020B0604020202020204" pitchFamily="34" charset="0"/>
              </a:rPr>
              <a:t>Secrétaire général de la défense et de la sécurité nationale (SGDSN)</a:t>
            </a:r>
          </a:p>
        </p:txBody>
      </p:sp>
      <p:sp>
        <p:nvSpPr>
          <p:cNvPr id="9" name="Rectangle à coins arrondis 8"/>
          <p:cNvSpPr/>
          <p:nvPr/>
        </p:nvSpPr>
        <p:spPr>
          <a:xfrm>
            <a:off x="2916238" y="3860800"/>
            <a:ext cx="2447925" cy="746125"/>
          </a:xfrm>
          <a:prstGeom prst="roundRect">
            <a:avLst/>
          </a:prstGeom>
          <a:solidFill>
            <a:schemeClr val="bg1"/>
          </a:solidFill>
          <a:ln w="12700">
            <a:solidFill>
              <a:srgbClr val="922B3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400" b="1" dirty="0">
                <a:solidFill>
                  <a:srgbClr val="922B3C"/>
                </a:solidFill>
                <a:latin typeface="Arial" panose="020B0604020202020204" pitchFamily="34" charset="0"/>
                <a:cs typeface="Arial" panose="020B0604020202020204" pitchFamily="34" charset="0"/>
              </a:rPr>
              <a:t>Agence nationale de la sécurité des systèmes d’information (ANSSI)</a:t>
            </a:r>
          </a:p>
        </p:txBody>
      </p:sp>
      <p:sp>
        <p:nvSpPr>
          <p:cNvPr id="12" name="Rectangle à coins arrondis 11"/>
          <p:cNvSpPr/>
          <p:nvPr/>
        </p:nvSpPr>
        <p:spPr>
          <a:xfrm>
            <a:off x="6084888" y="2460625"/>
            <a:ext cx="2447925" cy="2422525"/>
          </a:xfrm>
          <a:prstGeom prst="roundRect">
            <a:avLst>
              <a:gd name="adj" fmla="val 4233"/>
            </a:avLst>
          </a:prstGeom>
          <a:solidFill>
            <a:schemeClr val="bg1"/>
          </a:solidFill>
          <a:ln w="12700">
            <a:solidFill>
              <a:srgbClr val="922B3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400" b="1" dirty="0">
              <a:solidFill>
                <a:schemeClr val="tx2"/>
              </a:solidFill>
              <a:latin typeface="Arial" panose="020B0604020202020204" pitchFamily="34" charset="0"/>
              <a:cs typeface="Arial" panose="020B0604020202020204" pitchFamily="34" charset="0"/>
            </a:endParaRPr>
          </a:p>
        </p:txBody>
      </p:sp>
      <p:sp>
        <p:nvSpPr>
          <p:cNvPr id="52231" name="ZoneTexte 12"/>
          <p:cNvSpPr txBox="1">
            <a:spLocks noChangeArrowheads="1"/>
          </p:cNvSpPr>
          <p:nvPr/>
        </p:nvSpPr>
        <p:spPr bwMode="auto">
          <a:xfrm>
            <a:off x="6767513" y="2511425"/>
            <a:ext cx="10810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600" b="1">
                <a:solidFill>
                  <a:srgbClr val="922B3C"/>
                </a:solidFill>
              </a:rPr>
              <a:t>Ministères</a:t>
            </a:r>
          </a:p>
        </p:txBody>
      </p:sp>
      <p:sp>
        <p:nvSpPr>
          <p:cNvPr id="52232" name="ZoneTexte 13"/>
          <p:cNvSpPr txBox="1">
            <a:spLocks noChangeArrowheads="1"/>
          </p:cNvSpPr>
          <p:nvPr/>
        </p:nvSpPr>
        <p:spPr bwMode="auto">
          <a:xfrm>
            <a:off x="6084888" y="3067050"/>
            <a:ext cx="24479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600" b="1" dirty="0">
                <a:solidFill>
                  <a:srgbClr val="922B3C"/>
                </a:solidFill>
              </a:rPr>
              <a:t>Défense</a:t>
            </a:r>
          </a:p>
          <a:p>
            <a:pPr algn="ctr" eaLnBrk="1" hangingPunct="1">
              <a:spcBef>
                <a:spcPct val="0"/>
              </a:spcBef>
              <a:buFontTx/>
              <a:buNone/>
            </a:pPr>
            <a:r>
              <a:rPr lang="fr-FR" altLang="fr-FR" sz="1600" b="1" dirty="0">
                <a:solidFill>
                  <a:srgbClr val="922B3C"/>
                </a:solidFill>
              </a:rPr>
              <a:t>Intérieur</a:t>
            </a:r>
          </a:p>
          <a:p>
            <a:pPr algn="ctr" eaLnBrk="1" hangingPunct="1">
              <a:spcBef>
                <a:spcPct val="0"/>
              </a:spcBef>
              <a:buFontTx/>
              <a:buNone/>
            </a:pPr>
            <a:r>
              <a:rPr lang="fr-FR" altLang="fr-FR" sz="1600" b="1" dirty="0">
                <a:solidFill>
                  <a:srgbClr val="922B3C"/>
                </a:solidFill>
              </a:rPr>
              <a:t>Affaires étrangères</a:t>
            </a:r>
          </a:p>
          <a:p>
            <a:pPr algn="ctr" eaLnBrk="1" hangingPunct="1">
              <a:spcBef>
                <a:spcPct val="0"/>
              </a:spcBef>
              <a:buFontTx/>
              <a:buNone/>
            </a:pPr>
            <a:r>
              <a:rPr lang="fr-FR" altLang="fr-FR" sz="1600" b="1" dirty="0">
                <a:solidFill>
                  <a:srgbClr val="922B3C"/>
                </a:solidFill>
              </a:rPr>
              <a:t>Economie</a:t>
            </a:r>
          </a:p>
          <a:p>
            <a:pPr algn="ctr" eaLnBrk="1" hangingPunct="1">
              <a:spcBef>
                <a:spcPct val="0"/>
              </a:spcBef>
              <a:buFontTx/>
              <a:buNone/>
            </a:pPr>
            <a:r>
              <a:rPr lang="fr-FR" altLang="fr-FR" sz="1600" b="1" dirty="0">
                <a:solidFill>
                  <a:srgbClr val="922B3C"/>
                </a:solidFill>
              </a:rPr>
              <a:t>Budget</a:t>
            </a:r>
          </a:p>
          <a:p>
            <a:pPr algn="ctr" eaLnBrk="1" hangingPunct="1">
              <a:spcBef>
                <a:spcPct val="0"/>
              </a:spcBef>
              <a:buFontTx/>
              <a:buNone/>
            </a:pPr>
            <a:r>
              <a:rPr lang="fr-FR" altLang="fr-FR" sz="1600" b="1" dirty="0">
                <a:solidFill>
                  <a:srgbClr val="922B3C"/>
                </a:solidFill>
              </a:rPr>
              <a:t>Industrie</a:t>
            </a:r>
          </a:p>
          <a:p>
            <a:pPr algn="ctr" eaLnBrk="1" hangingPunct="1">
              <a:spcBef>
                <a:spcPct val="0"/>
              </a:spcBef>
              <a:buFontTx/>
              <a:buNone/>
            </a:pPr>
            <a:r>
              <a:rPr lang="fr-FR" altLang="fr-FR" sz="1600" b="1" dirty="0">
                <a:solidFill>
                  <a:srgbClr val="922B3C"/>
                </a:solidFill>
              </a:rPr>
              <a:t>…</a:t>
            </a:r>
          </a:p>
        </p:txBody>
      </p:sp>
      <p:cxnSp>
        <p:nvCxnSpPr>
          <p:cNvPr id="16" name="Connecteur droit 15"/>
          <p:cNvCxnSpPr/>
          <p:nvPr/>
        </p:nvCxnSpPr>
        <p:spPr>
          <a:xfrm>
            <a:off x="6084888" y="3054350"/>
            <a:ext cx="2447925" cy="0"/>
          </a:xfrm>
          <a:prstGeom prst="line">
            <a:avLst/>
          </a:prstGeom>
          <a:ln>
            <a:solidFill>
              <a:srgbClr val="922B3C"/>
            </a:solidFill>
          </a:ln>
        </p:spPr>
        <p:style>
          <a:lnRef idx="1">
            <a:schemeClr val="accent1"/>
          </a:lnRef>
          <a:fillRef idx="0">
            <a:schemeClr val="accent1"/>
          </a:fillRef>
          <a:effectRef idx="0">
            <a:schemeClr val="accent1"/>
          </a:effectRef>
          <a:fontRef idx="minor">
            <a:schemeClr val="tx1"/>
          </a:fontRef>
        </p:style>
      </p:cxnSp>
      <p:sp>
        <p:nvSpPr>
          <p:cNvPr id="17" name="Rectangle à coins arrondis 16"/>
          <p:cNvSpPr/>
          <p:nvPr/>
        </p:nvSpPr>
        <p:spPr>
          <a:xfrm>
            <a:off x="6084888" y="4938713"/>
            <a:ext cx="2447925" cy="938212"/>
          </a:xfrm>
          <a:prstGeom prst="roundRect">
            <a:avLst>
              <a:gd name="adj" fmla="val 7182"/>
            </a:avLst>
          </a:prstGeom>
          <a:solidFill>
            <a:schemeClr val="bg1"/>
          </a:solidFill>
          <a:ln w="12700">
            <a:solidFill>
              <a:srgbClr val="922B3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400" b="1" dirty="0">
                <a:solidFill>
                  <a:srgbClr val="922B3C"/>
                </a:solidFill>
                <a:latin typeface="Arial" panose="020B0604020202020204" pitchFamily="34" charset="0"/>
                <a:cs typeface="Arial" panose="020B0604020202020204" pitchFamily="34" charset="0"/>
              </a:rPr>
              <a:t>Hauts fonctionnaires de défense et de sécurité (HFDS)</a:t>
            </a:r>
          </a:p>
        </p:txBody>
      </p:sp>
      <p:cxnSp>
        <p:nvCxnSpPr>
          <p:cNvPr id="21" name="Connecteur droit avec flèche 20"/>
          <p:cNvCxnSpPr>
            <a:stCxn id="7" idx="3"/>
          </p:cNvCxnSpPr>
          <p:nvPr/>
        </p:nvCxnSpPr>
        <p:spPr>
          <a:xfrm>
            <a:off x="5364163" y="2050904"/>
            <a:ext cx="1943893" cy="0"/>
          </a:xfrm>
          <a:prstGeom prst="straightConnector1">
            <a:avLst/>
          </a:prstGeom>
          <a:ln w="38100">
            <a:solidFill>
              <a:srgbClr val="922B3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endCxn id="12" idx="0"/>
          </p:cNvCxnSpPr>
          <p:nvPr/>
        </p:nvCxnSpPr>
        <p:spPr>
          <a:xfrm>
            <a:off x="7308851" y="2050904"/>
            <a:ext cx="0" cy="409721"/>
          </a:xfrm>
          <a:prstGeom prst="straightConnector1">
            <a:avLst/>
          </a:prstGeom>
          <a:ln w="38100">
            <a:solidFill>
              <a:srgbClr val="922B3C"/>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stCxn id="7" idx="2"/>
            <a:endCxn id="8" idx="0"/>
          </p:cNvCxnSpPr>
          <p:nvPr/>
        </p:nvCxnSpPr>
        <p:spPr>
          <a:xfrm flipH="1">
            <a:off x="4138613" y="2276872"/>
            <a:ext cx="1588" cy="359966"/>
          </a:xfrm>
          <a:prstGeom prst="straightConnector1">
            <a:avLst/>
          </a:prstGeom>
          <a:ln w="38100">
            <a:solidFill>
              <a:srgbClr val="922B3C"/>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a:stCxn id="8" idx="2"/>
            <a:endCxn id="9" idx="0"/>
          </p:cNvCxnSpPr>
          <p:nvPr/>
        </p:nvCxnSpPr>
        <p:spPr>
          <a:xfrm>
            <a:off x="4138613" y="3382963"/>
            <a:ext cx="1587" cy="477837"/>
          </a:xfrm>
          <a:prstGeom prst="straightConnector1">
            <a:avLst/>
          </a:prstGeom>
          <a:ln w="38100">
            <a:solidFill>
              <a:srgbClr val="922B3C"/>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a:stCxn id="9" idx="3"/>
          </p:cNvCxnSpPr>
          <p:nvPr/>
        </p:nvCxnSpPr>
        <p:spPr>
          <a:xfrm flipV="1">
            <a:off x="5364163" y="4233863"/>
            <a:ext cx="720725" cy="0"/>
          </a:xfrm>
          <a:prstGeom prst="straightConnector1">
            <a:avLst/>
          </a:prstGeom>
          <a:ln w="38100">
            <a:solidFill>
              <a:srgbClr val="922B3C"/>
            </a:solidFill>
            <a:tailEnd type="arrow"/>
          </a:ln>
        </p:spPr>
        <p:style>
          <a:lnRef idx="1">
            <a:schemeClr val="accent1"/>
          </a:lnRef>
          <a:fillRef idx="0">
            <a:schemeClr val="accent1"/>
          </a:fillRef>
          <a:effectRef idx="0">
            <a:schemeClr val="accent1"/>
          </a:effectRef>
          <a:fontRef idx="minor">
            <a:schemeClr val="tx1"/>
          </a:fontRef>
        </p:style>
      </p:cxnSp>
      <p:sp>
        <p:nvSpPr>
          <p:cNvPr id="37" name="Espace réservé du texte 2"/>
          <p:cNvSpPr txBox="1">
            <a:spLocks/>
          </p:cNvSpPr>
          <p:nvPr/>
        </p:nvSpPr>
        <p:spPr>
          <a:xfrm>
            <a:off x="4230687" y="1484784"/>
            <a:ext cx="2987675" cy="26777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fr-FR" sz="1100" dirty="0" smtClean="0">
                <a:solidFill>
                  <a:prstClr val="black"/>
                </a:solidFill>
                <a:latin typeface="Arial" panose="020B0604020202020204" pitchFamily="34" charset="0"/>
                <a:cs typeface="Arial" panose="020B0604020202020204" pitchFamily="34" charset="0"/>
              </a:rPr>
              <a:t>Organisation interministérielle :</a:t>
            </a:r>
          </a:p>
        </p:txBody>
      </p:sp>
      <p:sp>
        <p:nvSpPr>
          <p:cNvPr id="40" name="Espace réservé du texte 2"/>
          <p:cNvSpPr txBox="1">
            <a:spLocks/>
          </p:cNvSpPr>
          <p:nvPr/>
        </p:nvSpPr>
        <p:spPr>
          <a:xfrm>
            <a:off x="144463" y="2743200"/>
            <a:ext cx="2771775" cy="6477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auto">
              <a:spcAft>
                <a:spcPts val="0"/>
              </a:spcAft>
              <a:buFont typeface="Arial" pitchFamily="34" charset="0"/>
              <a:buNone/>
              <a:defRPr/>
            </a:pPr>
            <a:r>
              <a:rPr lang="fr-FR" sz="1200" dirty="0" smtClean="0">
                <a:solidFill>
                  <a:prstClr val="black"/>
                </a:solidFill>
                <a:latin typeface="Arial" panose="020B0604020202020204" pitchFamily="34" charset="0"/>
                <a:cs typeface="Arial" panose="020B0604020202020204" pitchFamily="34" charset="0"/>
              </a:rPr>
              <a:t>Pilotage </a:t>
            </a:r>
            <a:r>
              <a:rPr lang="fr-FR" sz="1200" dirty="0">
                <a:solidFill>
                  <a:prstClr val="black"/>
                </a:solidFill>
                <a:latin typeface="Arial" panose="020B0604020202020204" pitchFamily="34" charset="0"/>
                <a:cs typeface="Arial" panose="020B0604020202020204" pitchFamily="34" charset="0"/>
              </a:rPr>
              <a:t>de la politique nationale en matière de sécurité des systèmes d’information</a:t>
            </a:r>
            <a:endParaRPr lang="fr-FR" sz="1200" dirty="0" smtClean="0">
              <a:solidFill>
                <a:prstClr val="black"/>
              </a:solidFill>
              <a:latin typeface="Arial" panose="020B0604020202020204" pitchFamily="34" charset="0"/>
              <a:cs typeface="Arial" panose="020B0604020202020204" pitchFamily="34" charset="0"/>
            </a:endParaRPr>
          </a:p>
        </p:txBody>
      </p:sp>
      <p:sp>
        <p:nvSpPr>
          <p:cNvPr id="41" name="Espace réservé du texte 2"/>
          <p:cNvSpPr txBox="1">
            <a:spLocks/>
          </p:cNvSpPr>
          <p:nvPr/>
        </p:nvSpPr>
        <p:spPr>
          <a:xfrm>
            <a:off x="395536" y="4723606"/>
            <a:ext cx="4930775" cy="136842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fr-FR" sz="1200" dirty="0" smtClean="0">
                <a:solidFill>
                  <a:prstClr val="black"/>
                </a:solidFill>
                <a:latin typeface="Arial" panose="020B0604020202020204" pitchFamily="34" charset="0"/>
                <a:cs typeface="Arial" panose="020B0604020202020204" pitchFamily="34" charset="0"/>
              </a:rPr>
              <a:t>Proposition des </a:t>
            </a:r>
            <a:r>
              <a:rPr lang="fr-FR" sz="1200" dirty="0">
                <a:solidFill>
                  <a:prstClr val="black"/>
                </a:solidFill>
                <a:latin typeface="Arial" panose="020B0604020202020204" pitchFamily="34" charset="0"/>
                <a:cs typeface="Arial" panose="020B0604020202020204" pitchFamily="34" charset="0"/>
              </a:rPr>
              <a:t>règles à appliquer pour la protection des </a:t>
            </a:r>
            <a:r>
              <a:rPr lang="fr-FR" sz="1200" dirty="0" smtClean="0">
                <a:solidFill>
                  <a:prstClr val="black"/>
                </a:solidFill>
                <a:latin typeface="Arial" panose="020B0604020202020204" pitchFamily="34" charset="0"/>
                <a:cs typeface="Arial" panose="020B0604020202020204" pitchFamily="34" charset="0"/>
              </a:rPr>
              <a:t>S.I. </a:t>
            </a:r>
            <a:r>
              <a:rPr lang="fr-FR" sz="1200" dirty="0">
                <a:solidFill>
                  <a:prstClr val="black"/>
                </a:solidFill>
                <a:latin typeface="Arial" panose="020B0604020202020204" pitchFamily="34" charset="0"/>
                <a:cs typeface="Arial" panose="020B0604020202020204" pitchFamily="34" charset="0"/>
              </a:rPr>
              <a:t>de </a:t>
            </a:r>
            <a:r>
              <a:rPr lang="fr-FR" sz="1200" dirty="0" smtClean="0">
                <a:solidFill>
                  <a:prstClr val="black"/>
                </a:solidFill>
                <a:latin typeface="Arial" panose="020B0604020202020204" pitchFamily="34" charset="0"/>
                <a:cs typeface="Arial" panose="020B0604020202020204" pitchFamily="34" charset="0"/>
              </a:rPr>
              <a:t>l’État. Vérification de </a:t>
            </a:r>
            <a:r>
              <a:rPr lang="fr-FR" sz="1200" dirty="0">
                <a:solidFill>
                  <a:prstClr val="black"/>
                </a:solidFill>
                <a:latin typeface="Arial" panose="020B0604020202020204" pitchFamily="34" charset="0"/>
                <a:cs typeface="Arial" panose="020B0604020202020204" pitchFamily="34" charset="0"/>
              </a:rPr>
              <a:t>l’application des mesures </a:t>
            </a:r>
            <a:r>
              <a:rPr lang="fr-FR" sz="1200" dirty="0" smtClean="0">
                <a:solidFill>
                  <a:prstClr val="black"/>
                </a:solidFill>
                <a:latin typeface="Arial" panose="020B0604020202020204" pitchFamily="34" charset="0"/>
                <a:cs typeface="Arial" panose="020B0604020202020204" pitchFamily="34" charset="0"/>
              </a:rPr>
              <a:t>adoptées</a:t>
            </a:r>
          </a:p>
          <a:p>
            <a:pPr marL="0" indent="0" fontAlgn="auto">
              <a:spcAft>
                <a:spcPts val="0"/>
              </a:spcAft>
              <a:buFont typeface="Arial" pitchFamily="34" charset="0"/>
              <a:buNone/>
              <a:defRPr/>
            </a:pPr>
            <a:r>
              <a:rPr lang="fr-FR" sz="1200" dirty="0" smtClean="0">
                <a:solidFill>
                  <a:prstClr val="black"/>
                </a:solidFill>
                <a:latin typeface="Arial" panose="020B0604020202020204" pitchFamily="34" charset="0"/>
                <a:cs typeface="Arial" panose="020B0604020202020204" pitchFamily="34" charset="0"/>
              </a:rPr>
              <a:t>Conseil/soutien Sécurité aux administrations</a:t>
            </a:r>
          </a:p>
          <a:p>
            <a:pPr marL="0" indent="0" fontAlgn="auto">
              <a:spcAft>
                <a:spcPts val="0"/>
              </a:spcAft>
              <a:buFont typeface="Arial" pitchFamily="34" charset="0"/>
              <a:buNone/>
              <a:defRPr/>
            </a:pPr>
            <a:r>
              <a:rPr lang="fr-FR" sz="1200" dirty="0" smtClean="0">
                <a:solidFill>
                  <a:prstClr val="black"/>
                </a:solidFill>
                <a:latin typeface="Arial" panose="020B0604020202020204" pitchFamily="34" charset="0"/>
                <a:cs typeface="Arial" panose="020B0604020202020204" pitchFamily="34" charset="0"/>
              </a:rPr>
              <a:t>Information du public</a:t>
            </a:r>
          </a:p>
          <a:p>
            <a:pPr marL="0" indent="0" fontAlgn="auto">
              <a:spcAft>
                <a:spcPts val="0"/>
              </a:spcAft>
              <a:buFont typeface="Arial" pitchFamily="34" charset="0"/>
              <a:buNone/>
              <a:defRPr/>
            </a:pPr>
            <a:r>
              <a:rPr lang="fr-FR" sz="1200" dirty="0" smtClean="0">
                <a:solidFill>
                  <a:prstClr val="black"/>
                </a:solidFill>
                <a:latin typeface="Arial" panose="020B0604020202020204" pitchFamily="34" charset="0"/>
                <a:cs typeface="Arial" panose="020B0604020202020204" pitchFamily="34" charset="0"/>
              </a:rPr>
              <a:t>Contribution au développement de Services de confiance</a:t>
            </a:r>
          </a:p>
          <a:p>
            <a:pPr marL="0" indent="0" fontAlgn="auto">
              <a:spcAft>
                <a:spcPts val="0"/>
              </a:spcAft>
              <a:buFont typeface="Arial" pitchFamily="34" charset="0"/>
              <a:buNone/>
              <a:defRPr/>
            </a:pPr>
            <a:r>
              <a:rPr lang="fr-FR" sz="1200" dirty="0" smtClean="0">
                <a:solidFill>
                  <a:prstClr val="black"/>
                </a:solidFill>
                <a:latin typeface="Arial" panose="020B0604020202020204" pitchFamily="34" charset="0"/>
                <a:cs typeface="Arial" panose="020B0604020202020204" pitchFamily="34" charset="0"/>
              </a:rPr>
              <a:t>…</a:t>
            </a:r>
          </a:p>
        </p:txBody>
      </p:sp>
      <p:sp>
        <p:nvSpPr>
          <p:cNvPr id="52243" name="Rectangle 18"/>
          <p:cNvSpPr>
            <a:spLocks noChangeArrowheads="1"/>
          </p:cNvSpPr>
          <p:nvPr/>
        </p:nvSpPr>
        <p:spPr bwMode="auto">
          <a:xfrm>
            <a:off x="5726113" y="5910263"/>
            <a:ext cx="3429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200" dirty="0" smtClean="0">
                <a:latin typeface="Arial" panose="020B0604020202020204" pitchFamily="34" charset="0"/>
                <a:cs typeface="Arial" panose="020B0604020202020204" pitchFamily="34" charset="0"/>
              </a:rPr>
              <a:t>Coordination </a:t>
            </a:r>
            <a:r>
              <a:rPr lang="fr-FR" altLang="fr-FR" sz="1200" dirty="0">
                <a:latin typeface="Arial" panose="020B0604020202020204" pitchFamily="34" charset="0"/>
                <a:cs typeface="Arial" panose="020B0604020202020204" pitchFamily="34" charset="0"/>
              </a:rPr>
              <a:t>de la préparation des mesures de défense (Vigipirate) et chargés de la sécurité des systèmes d'information</a:t>
            </a:r>
          </a:p>
        </p:txBody>
      </p:sp>
    </p:spTree>
    <p:extLst>
      <p:ext uri="{BB962C8B-B14F-4D97-AF65-F5344CB8AC3E}">
        <p14:creationId xmlns:p14="http://schemas.microsoft.com/office/powerpoint/2010/main" val="11013058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5. Le droit des T.I.C. et l’organisation de la cybersécurité en France</a:t>
            </a:r>
          </a:p>
        </p:txBody>
      </p:sp>
      <p:sp>
        <p:nvSpPr>
          <p:cNvPr id="4" name="Espace réservé du texte 3"/>
          <p:cNvSpPr>
            <a:spLocks noGrp="1"/>
          </p:cNvSpPr>
          <p:nvPr>
            <p:ph type="body" sz="quarter" idx="10"/>
          </p:nvPr>
        </p:nvSpPr>
        <p:spPr/>
        <p:txBody>
          <a:bodyPr/>
          <a:lstStyle/>
          <a:p>
            <a:r>
              <a:rPr lang="fr-FR" altLang="fr-FR" dirty="0"/>
              <a:t>a. L’organisation de la sécurité en </a:t>
            </a:r>
            <a:r>
              <a:rPr lang="fr-FR" altLang="fr-FR" dirty="0" smtClean="0"/>
              <a:t>France</a:t>
            </a:r>
            <a:endParaRPr lang="fr-FR" dirty="0"/>
          </a:p>
        </p:txBody>
      </p:sp>
      <p:sp>
        <p:nvSpPr>
          <p:cNvPr id="5" name="Espace réservé de la date 4"/>
          <p:cNvSpPr>
            <a:spLocks noGrp="1"/>
          </p:cNvSpPr>
          <p:nvPr>
            <p:ph type="dt" sz="half" idx="11"/>
          </p:nvPr>
        </p:nvSpPr>
        <p:spPr/>
        <p:txBody>
          <a:bodyPr/>
          <a:lstStyle/>
          <a:p>
            <a:pPr>
              <a:defRPr/>
            </a:pPr>
            <a:fld id="{0A9BB7D2-BAEC-42C3-9824-31AD995652F0}" type="datetime1">
              <a:rPr lang="fr-FR" smtClean="0"/>
              <a:t>16/02/2017</a:t>
            </a:fld>
            <a:endParaRPr lang="fr-FR" dirty="0"/>
          </a:p>
        </p:txBody>
      </p:sp>
      <p:sp>
        <p:nvSpPr>
          <p:cNvPr id="6" name="Espace réservé du pied de page 5"/>
          <p:cNvSpPr>
            <a:spLocks noGrp="1"/>
          </p:cNvSpPr>
          <p:nvPr>
            <p:ph type="ftr" sz="quarter" idx="12"/>
          </p:nvPr>
        </p:nvSpPr>
        <p:spPr/>
        <p:txBody>
          <a:bodyPr/>
          <a:lstStyle/>
          <a:p>
            <a:pPr>
              <a:defRPr/>
            </a:pPr>
            <a:r>
              <a:rPr lang="fr-FR" smtClean="0"/>
              <a:t>Sensibilisation et initiation à la cybersécurité</a:t>
            </a:r>
            <a:endParaRPr lang="fr-FR" dirty="0"/>
          </a:p>
        </p:txBody>
      </p:sp>
      <p:sp>
        <p:nvSpPr>
          <p:cNvPr id="7" name="Espace réservé du numéro de diapositive 6"/>
          <p:cNvSpPr>
            <a:spLocks noGrp="1"/>
          </p:cNvSpPr>
          <p:nvPr>
            <p:ph type="sldNum" sz="quarter" idx="13"/>
          </p:nvPr>
        </p:nvSpPr>
        <p:spPr/>
        <p:txBody>
          <a:bodyPr/>
          <a:lstStyle/>
          <a:p>
            <a:pPr>
              <a:defRPr/>
            </a:pPr>
            <a:fld id="{DAC45385-D604-40AE-9F53-03BDB8FC03CC}" type="slidenum">
              <a:rPr lang="fr-FR" smtClean="0"/>
              <a:pPr>
                <a:defRPr/>
              </a:pPr>
              <a:t>57</a:t>
            </a:fld>
            <a:endParaRPr lang="fr-FR" dirty="0"/>
          </a:p>
        </p:txBody>
      </p:sp>
      <p:pic>
        <p:nvPicPr>
          <p:cNvPr id="3" name="Picture 2" descr="\\intranet.fr\sgdsn\utilisateurs_mercure\bureaux\chavanne\organisation-cyb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588" y="1484784"/>
            <a:ext cx="7416824" cy="4923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4750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re 1"/>
          <p:cNvSpPr>
            <a:spLocks noGrp="1"/>
          </p:cNvSpPr>
          <p:nvPr>
            <p:ph type="title"/>
          </p:nvPr>
        </p:nvSpPr>
        <p:spPr/>
        <p:txBody>
          <a:bodyPr/>
          <a:lstStyle/>
          <a:p>
            <a:r>
              <a:rPr lang="fr-FR" dirty="0"/>
              <a:t>5. Le droit des T.I.C. et l’organisation de la cybersécurité en France</a:t>
            </a:r>
            <a:endParaRPr lang="fr-FR" altLang="fr-FR" dirty="0" smtClean="0"/>
          </a:p>
        </p:txBody>
      </p:sp>
      <p:sp>
        <p:nvSpPr>
          <p:cNvPr id="53251" name="Espace réservé du contenu 2"/>
          <p:cNvSpPr>
            <a:spLocks noGrp="1"/>
          </p:cNvSpPr>
          <p:nvPr>
            <p:ph idx="1"/>
          </p:nvPr>
        </p:nvSpPr>
        <p:spPr/>
        <p:txBody>
          <a:bodyPr/>
          <a:lstStyle/>
          <a:p>
            <a:r>
              <a:rPr lang="fr-FR" altLang="fr-FR" dirty="0" smtClean="0"/>
              <a:t>Quels domaines doivent être couverts ?</a:t>
            </a:r>
          </a:p>
        </p:txBody>
      </p:sp>
      <p:sp>
        <p:nvSpPr>
          <p:cNvPr id="8" name="Espace réservé du texte 7"/>
          <p:cNvSpPr>
            <a:spLocks noGrp="1"/>
          </p:cNvSpPr>
          <p:nvPr>
            <p:ph type="body" sz="quarter" idx="10"/>
          </p:nvPr>
        </p:nvSpPr>
        <p:spPr/>
        <p:txBody>
          <a:bodyPr/>
          <a:lstStyle/>
          <a:p>
            <a:r>
              <a:rPr lang="fr-FR" altLang="fr-FR" dirty="0" smtClean="0"/>
              <a:t>b. Le </a:t>
            </a:r>
            <a:r>
              <a:rPr lang="fr-FR" altLang="fr-FR" dirty="0"/>
              <a:t>contexte juridique</a:t>
            </a:r>
            <a:endParaRPr lang="fr-FR" dirty="0"/>
          </a:p>
        </p:txBody>
      </p:sp>
      <p:sp>
        <p:nvSpPr>
          <p:cNvPr id="2" name="Espace réservé de la date 1"/>
          <p:cNvSpPr>
            <a:spLocks noGrp="1"/>
          </p:cNvSpPr>
          <p:nvPr>
            <p:ph type="dt" sz="half" idx="11"/>
          </p:nvPr>
        </p:nvSpPr>
        <p:spPr/>
        <p:txBody>
          <a:bodyPr/>
          <a:lstStyle/>
          <a:p>
            <a:fld id="{B9E0D122-4BAE-4B25-B0E6-D394A26E791E}" type="datetime1">
              <a:rPr lang="fr-FR" smtClean="0"/>
              <a:pPr/>
              <a:t>16/02/2017</a:t>
            </a:fld>
            <a:endParaRPr lang="fr-FR" dirty="0"/>
          </a:p>
        </p:txBody>
      </p:sp>
      <p:sp>
        <p:nvSpPr>
          <p:cNvPr id="3" name="Espace réservé du pied de page 2"/>
          <p:cNvSpPr>
            <a:spLocks noGrp="1"/>
          </p:cNvSpPr>
          <p:nvPr>
            <p:ph type="ftr" sz="quarter" idx="12"/>
          </p:nvPr>
        </p:nvSpPr>
        <p:spPr/>
        <p:txBody>
          <a:bodyPr/>
          <a:lstStyle/>
          <a:p>
            <a:r>
              <a:rPr lang="fr-FR" smtClean="0"/>
              <a:t>Sensibilisation et initiation à la cybersécurité</a:t>
            </a:r>
            <a:endParaRPr lang="fr-FR"/>
          </a:p>
        </p:txBody>
      </p:sp>
      <p:sp>
        <p:nvSpPr>
          <p:cNvPr id="53252" name="Espace réservé du contenu 2"/>
          <p:cNvSpPr txBox="1">
            <a:spLocks/>
          </p:cNvSpPr>
          <p:nvPr/>
        </p:nvSpPr>
        <p:spPr bwMode="auto">
          <a:xfrm>
            <a:off x="611560" y="2132856"/>
            <a:ext cx="357663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Font typeface="Arial" charset="0"/>
              <a:buNone/>
            </a:pPr>
            <a:r>
              <a:rPr lang="fr-FR" altLang="fr-FR" sz="2000" b="1" dirty="0">
                <a:solidFill>
                  <a:srgbClr val="922B3C"/>
                </a:solidFill>
                <a:latin typeface="Arial" panose="020B0604020202020204" pitchFamily="34" charset="0"/>
                <a:cs typeface="Arial" panose="020B0604020202020204" pitchFamily="34" charset="0"/>
              </a:rPr>
              <a:t>Liberté d’expression</a:t>
            </a:r>
          </a:p>
        </p:txBody>
      </p:sp>
      <p:sp>
        <p:nvSpPr>
          <p:cNvPr id="53253" name="Espace réservé du contenu 2"/>
          <p:cNvSpPr txBox="1">
            <a:spLocks/>
          </p:cNvSpPr>
          <p:nvPr/>
        </p:nvSpPr>
        <p:spPr bwMode="auto">
          <a:xfrm>
            <a:off x="1854572" y="2780928"/>
            <a:ext cx="35782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Font typeface="Arial" charset="0"/>
              <a:buNone/>
            </a:pPr>
            <a:r>
              <a:rPr lang="fr-FR" altLang="fr-FR" sz="2000" b="1">
                <a:solidFill>
                  <a:srgbClr val="922B3C"/>
                </a:solidFill>
                <a:latin typeface="Arial" panose="020B0604020202020204" pitchFamily="34" charset="0"/>
                <a:cs typeface="Arial" panose="020B0604020202020204" pitchFamily="34" charset="0"/>
              </a:rPr>
              <a:t>Propriété intellectuelle</a:t>
            </a:r>
          </a:p>
        </p:txBody>
      </p:sp>
      <p:sp>
        <p:nvSpPr>
          <p:cNvPr id="53254" name="Espace réservé du contenu 2"/>
          <p:cNvSpPr txBox="1">
            <a:spLocks/>
          </p:cNvSpPr>
          <p:nvPr/>
        </p:nvSpPr>
        <p:spPr bwMode="auto">
          <a:xfrm>
            <a:off x="3948485" y="3284984"/>
            <a:ext cx="35782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Font typeface="Arial" charset="0"/>
              <a:buNone/>
            </a:pPr>
            <a:r>
              <a:rPr lang="fr-FR" altLang="fr-FR" sz="2000" b="1" dirty="0">
                <a:solidFill>
                  <a:srgbClr val="922B3C"/>
                </a:solidFill>
                <a:latin typeface="Arial" panose="020B0604020202020204" pitchFamily="34" charset="0"/>
                <a:cs typeface="Arial" panose="020B0604020202020204" pitchFamily="34" charset="0"/>
              </a:rPr>
              <a:t>Protection de la vie privée</a:t>
            </a:r>
          </a:p>
        </p:txBody>
      </p:sp>
      <p:sp>
        <p:nvSpPr>
          <p:cNvPr id="53255" name="Espace réservé du contenu 2"/>
          <p:cNvSpPr txBox="1">
            <a:spLocks/>
          </p:cNvSpPr>
          <p:nvPr/>
        </p:nvSpPr>
        <p:spPr bwMode="auto">
          <a:xfrm>
            <a:off x="5153397" y="4293096"/>
            <a:ext cx="35782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Font typeface="Arial" charset="0"/>
              <a:buNone/>
            </a:pPr>
            <a:r>
              <a:rPr lang="fr-FR" altLang="fr-FR" sz="2000" b="1" dirty="0" smtClean="0">
                <a:solidFill>
                  <a:srgbClr val="922B3C"/>
                </a:solidFill>
                <a:latin typeface="Arial" panose="020B0604020202020204" pitchFamily="34" charset="0"/>
                <a:cs typeface="Arial" panose="020B0604020202020204" pitchFamily="34" charset="0"/>
              </a:rPr>
              <a:t>Cybercriminalité</a:t>
            </a:r>
            <a:endParaRPr lang="fr-FR" altLang="fr-FR" sz="2000" b="1" dirty="0">
              <a:solidFill>
                <a:srgbClr val="922B3C"/>
              </a:solidFill>
              <a:latin typeface="Arial" panose="020B0604020202020204" pitchFamily="34" charset="0"/>
              <a:cs typeface="Arial" panose="020B0604020202020204" pitchFamily="34" charset="0"/>
            </a:endParaRPr>
          </a:p>
        </p:txBody>
      </p:sp>
      <p:sp>
        <p:nvSpPr>
          <p:cNvPr id="53256" name="Espace réservé du contenu 2"/>
          <p:cNvSpPr txBox="1">
            <a:spLocks/>
          </p:cNvSpPr>
          <p:nvPr/>
        </p:nvSpPr>
        <p:spPr bwMode="auto">
          <a:xfrm>
            <a:off x="1092572" y="3717032"/>
            <a:ext cx="35766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Font typeface="Arial" charset="0"/>
              <a:buNone/>
            </a:pPr>
            <a:r>
              <a:rPr lang="fr-FR" altLang="fr-FR" sz="2000" b="1" dirty="0">
                <a:solidFill>
                  <a:srgbClr val="922B3C"/>
                </a:solidFill>
                <a:latin typeface="Arial" panose="020B0604020202020204" pitchFamily="34" charset="0"/>
                <a:cs typeface="Arial" panose="020B0604020202020204" pitchFamily="34" charset="0"/>
              </a:rPr>
              <a:t>Protection des entreprises</a:t>
            </a:r>
          </a:p>
        </p:txBody>
      </p:sp>
      <p:sp>
        <p:nvSpPr>
          <p:cNvPr id="53257" name="Espace réservé du contenu 2"/>
          <p:cNvSpPr txBox="1">
            <a:spLocks/>
          </p:cNvSpPr>
          <p:nvPr/>
        </p:nvSpPr>
        <p:spPr bwMode="auto">
          <a:xfrm>
            <a:off x="4404097" y="2385268"/>
            <a:ext cx="357663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Font typeface="Arial" charset="0"/>
              <a:buNone/>
            </a:pPr>
            <a:r>
              <a:rPr lang="fr-FR" altLang="fr-FR" sz="2000" b="1">
                <a:solidFill>
                  <a:srgbClr val="922B3C"/>
                </a:solidFill>
                <a:latin typeface="Arial" panose="020B0604020202020204" pitchFamily="34" charset="0"/>
                <a:cs typeface="Arial" panose="020B0604020202020204" pitchFamily="34" charset="0"/>
              </a:rPr>
              <a:t>Protection du e-commerce</a:t>
            </a:r>
          </a:p>
        </p:txBody>
      </p:sp>
      <p:sp>
        <p:nvSpPr>
          <p:cNvPr id="53258" name="Espace réservé du contenu 2"/>
          <p:cNvSpPr txBox="1">
            <a:spLocks/>
          </p:cNvSpPr>
          <p:nvPr/>
        </p:nvSpPr>
        <p:spPr bwMode="auto">
          <a:xfrm>
            <a:off x="1451347" y="4653136"/>
            <a:ext cx="35782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Font typeface="Arial" charset="0"/>
              <a:buNone/>
            </a:pPr>
            <a:r>
              <a:rPr lang="fr-FR" altLang="fr-FR" sz="2000" b="1" dirty="0">
                <a:solidFill>
                  <a:srgbClr val="922B3C"/>
                </a:solidFill>
                <a:latin typeface="Arial" panose="020B0604020202020204" pitchFamily="34" charset="0"/>
                <a:cs typeface="Arial" panose="020B0604020202020204" pitchFamily="34" charset="0"/>
              </a:rPr>
              <a:t>… et bien </a:t>
            </a:r>
            <a:r>
              <a:rPr lang="fr-FR" altLang="fr-FR" sz="2000" b="1" dirty="0" smtClean="0">
                <a:solidFill>
                  <a:srgbClr val="922B3C"/>
                </a:solidFill>
                <a:latin typeface="Arial" panose="020B0604020202020204" pitchFamily="34" charset="0"/>
                <a:cs typeface="Arial" panose="020B0604020202020204" pitchFamily="34" charset="0"/>
              </a:rPr>
              <a:t>d’autres…</a:t>
            </a:r>
            <a:endParaRPr lang="fr-FR" altLang="fr-FR" sz="2000" b="1" dirty="0">
              <a:solidFill>
                <a:srgbClr val="922B3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21439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re 1"/>
          <p:cNvSpPr>
            <a:spLocks noGrp="1"/>
          </p:cNvSpPr>
          <p:nvPr>
            <p:ph type="title"/>
          </p:nvPr>
        </p:nvSpPr>
        <p:spPr/>
        <p:txBody>
          <a:bodyPr/>
          <a:lstStyle/>
          <a:p>
            <a:r>
              <a:rPr lang="fr-FR" dirty="0"/>
              <a:t>5. Le droit des T.I.C. et l’organisation de la cybersécurité en France</a:t>
            </a:r>
            <a:endParaRPr lang="fr-FR" altLang="fr-FR" dirty="0" smtClean="0"/>
          </a:p>
        </p:txBody>
      </p:sp>
      <p:sp>
        <p:nvSpPr>
          <p:cNvPr id="54275" name="Espace réservé du contenu 2"/>
          <p:cNvSpPr>
            <a:spLocks noGrp="1"/>
          </p:cNvSpPr>
          <p:nvPr>
            <p:ph idx="1"/>
          </p:nvPr>
        </p:nvSpPr>
        <p:spPr>
          <a:xfrm>
            <a:off x="457200" y="1700808"/>
            <a:ext cx="8229600" cy="4032448"/>
          </a:xfrm>
        </p:spPr>
        <p:txBody>
          <a:bodyPr anchor="ctr"/>
          <a:lstStyle/>
          <a:p>
            <a:pPr lvl="1"/>
            <a:r>
              <a:rPr lang="fr-FR" altLang="fr-FR" dirty="0" smtClean="0"/>
              <a:t>Un droit </a:t>
            </a:r>
            <a:r>
              <a:rPr lang="fr-FR" altLang="fr-FR" dirty="0" smtClean="0">
                <a:solidFill>
                  <a:srgbClr val="922B3C"/>
                </a:solidFill>
              </a:rPr>
              <a:t>non codifié </a:t>
            </a:r>
            <a:r>
              <a:rPr lang="fr-FR" altLang="fr-FR" dirty="0" smtClean="0"/>
              <a:t>: des dizaines de codes en vigueur</a:t>
            </a:r>
          </a:p>
          <a:p>
            <a:pPr lvl="1"/>
            <a:r>
              <a:rPr lang="fr-FR" altLang="fr-FR" dirty="0" smtClean="0"/>
              <a:t>… et difficile d’accès</a:t>
            </a:r>
          </a:p>
          <a:p>
            <a:pPr lvl="2"/>
            <a:r>
              <a:rPr lang="fr-FR" altLang="fr-FR" dirty="0" smtClean="0"/>
              <a:t>Au carrefour des autres droits </a:t>
            </a:r>
          </a:p>
          <a:p>
            <a:pPr lvl="2"/>
            <a:r>
              <a:rPr lang="fr-FR" altLang="fr-FR" dirty="0" smtClean="0"/>
              <a:t>En évolution constante et rapide</a:t>
            </a:r>
          </a:p>
          <a:p>
            <a:pPr lvl="2"/>
            <a:r>
              <a:rPr lang="fr-FR" altLang="fr-FR" dirty="0" smtClean="0"/>
              <a:t>Issu de textes de toute nature /niveaux </a:t>
            </a:r>
          </a:p>
          <a:p>
            <a:pPr lvl="2"/>
            <a:r>
              <a:rPr lang="fr-FR" altLang="fr-FR" dirty="0" smtClean="0"/>
              <a:t>Caractérisé par une forte construction jurisprudentielle* </a:t>
            </a:r>
          </a:p>
          <a:p>
            <a:pPr lvl="1"/>
            <a:r>
              <a:rPr lang="fr-FR" altLang="fr-FR" dirty="0" smtClean="0"/>
              <a:t>nécessitant un effort de veille juridique. </a:t>
            </a:r>
          </a:p>
        </p:txBody>
      </p:sp>
      <p:sp>
        <p:nvSpPr>
          <p:cNvPr id="10" name="Espace réservé du texte 9"/>
          <p:cNvSpPr>
            <a:spLocks noGrp="1"/>
          </p:cNvSpPr>
          <p:nvPr>
            <p:ph type="body" sz="quarter" idx="10"/>
          </p:nvPr>
        </p:nvSpPr>
        <p:spPr/>
        <p:txBody>
          <a:bodyPr/>
          <a:lstStyle/>
          <a:p>
            <a:r>
              <a:rPr lang="fr-FR" altLang="fr-FR" dirty="0" smtClean="0"/>
              <a:t>c. </a:t>
            </a:r>
            <a:r>
              <a:rPr lang="fr-FR" altLang="fr-FR" dirty="0"/>
              <a:t>Le </a:t>
            </a:r>
            <a:r>
              <a:rPr lang="fr-FR" altLang="fr-FR" dirty="0" smtClean="0"/>
              <a:t>droit des T.I.C.</a:t>
            </a:r>
            <a:endParaRPr lang="fr-FR" dirty="0"/>
          </a:p>
        </p:txBody>
      </p:sp>
      <p:sp>
        <p:nvSpPr>
          <p:cNvPr id="2" name="Espace réservé de la date 1"/>
          <p:cNvSpPr>
            <a:spLocks noGrp="1"/>
          </p:cNvSpPr>
          <p:nvPr>
            <p:ph type="dt" sz="half" idx="11"/>
          </p:nvPr>
        </p:nvSpPr>
        <p:spPr/>
        <p:txBody>
          <a:bodyPr/>
          <a:lstStyle/>
          <a:p>
            <a:fld id="{BE49EB25-4E0A-4B95-A605-A70AE0FE397D}" type="datetime1">
              <a:rPr lang="fr-FR" smtClean="0"/>
              <a:pPr/>
              <a:t>16/02/2017</a:t>
            </a:fld>
            <a:endParaRPr lang="fr-FR" dirty="0"/>
          </a:p>
        </p:txBody>
      </p:sp>
      <p:sp>
        <p:nvSpPr>
          <p:cNvPr id="3" name="Espace réservé du pied de page 2"/>
          <p:cNvSpPr>
            <a:spLocks noGrp="1"/>
          </p:cNvSpPr>
          <p:nvPr>
            <p:ph type="ftr" sz="quarter" idx="12"/>
          </p:nvPr>
        </p:nvSpPr>
        <p:spPr/>
        <p:txBody>
          <a:bodyPr/>
          <a:lstStyle/>
          <a:p>
            <a:r>
              <a:rPr lang="fr-FR" smtClean="0"/>
              <a:t>Sensibilisation et initiation à la cybersécurité</a:t>
            </a:r>
            <a:endParaRPr lang="fr-FR"/>
          </a:p>
        </p:txBody>
      </p:sp>
      <p:sp>
        <p:nvSpPr>
          <p:cNvPr id="54276" name="Espace réservé du contenu 2"/>
          <p:cNvSpPr txBox="1">
            <a:spLocks/>
          </p:cNvSpPr>
          <p:nvPr/>
        </p:nvSpPr>
        <p:spPr bwMode="auto">
          <a:xfrm>
            <a:off x="611188" y="5844729"/>
            <a:ext cx="7921625" cy="536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Font typeface="Arial" charset="0"/>
              <a:buNone/>
            </a:pPr>
            <a:r>
              <a:rPr lang="fr-FR" altLang="fr-FR" sz="1100" i="1" dirty="0">
                <a:latin typeface="Arial" panose="020B0604020202020204" pitchFamily="34" charset="0"/>
                <a:cs typeface="Arial" panose="020B0604020202020204" pitchFamily="34" charset="0"/>
              </a:rPr>
              <a:t>(*) La « jurisprudence » est formée de l’ensemble des décisions de justice , « à tous les étages » de l’ordre judiciaire, ce qui donne lieu parfois à des décisions </a:t>
            </a:r>
            <a:r>
              <a:rPr lang="fr-FR" altLang="fr-FR" sz="1100" i="1" dirty="0" smtClean="0">
                <a:latin typeface="Arial" panose="020B0604020202020204" pitchFamily="34" charset="0"/>
                <a:cs typeface="Arial" panose="020B0604020202020204" pitchFamily="34" charset="0"/>
              </a:rPr>
              <a:t>contradictoires, à l’image de l’évolution de la société.</a:t>
            </a:r>
            <a:endParaRPr lang="fr-FR" altLang="fr-FR" sz="1100" i="1" dirty="0">
              <a:latin typeface="Arial" panose="020B0604020202020204" pitchFamily="34" charset="0"/>
              <a:cs typeface="Arial" panose="020B0604020202020204" pitchFamily="34" charset="0"/>
            </a:endParaRPr>
          </a:p>
        </p:txBody>
      </p:sp>
      <p:sp>
        <p:nvSpPr>
          <p:cNvPr id="6" name="Rectangle à coins arrondis 5"/>
          <p:cNvSpPr/>
          <p:nvPr/>
        </p:nvSpPr>
        <p:spPr>
          <a:xfrm>
            <a:off x="7019925" y="2185988"/>
            <a:ext cx="2016125" cy="431800"/>
          </a:xfrm>
          <a:prstGeom prst="roundRect">
            <a:avLst/>
          </a:prstGeom>
          <a:noFill/>
          <a:ln w="12700">
            <a:solidFill>
              <a:srgbClr val="922B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fr-FR" sz="1200" dirty="0">
                <a:solidFill>
                  <a:srgbClr val="922B3C"/>
                </a:solidFill>
              </a:rPr>
              <a:t>Code civil</a:t>
            </a:r>
          </a:p>
        </p:txBody>
      </p:sp>
      <p:sp>
        <p:nvSpPr>
          <p:cNvPr id="9" name="Rectangle à coins arrondis 8"/>
          <p:cNvSpPr/>
          <p:nvPr/>
        </p:nvSpPr>
        <p:spPr>
          <a:xfrm>
            <a:off x="7019925" y="2689225"/>
            <a:ext cx="2016125" cy="433388"/>
          </a:xfrm>
          <a:prstGeom prst="roundRect">
            <a:avLst/>
          </a:prstGeom>
          <a:noFill/>
          <a:ln w="12700">
            <a:solidFill>
              <a:srgbClr val="922B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fr-FR" sz="1200" dirty="0">
                <a:solidFill>
                  <a:srgbClr val="922B3C"/>
                </a:solidFill>
              </a:rPr>
              <a:t>Code pénal</a:t>
            </a:r>
          </a:p>
        </p:txBody>
      </p:sp>
      <p:sp>
        <p:nvSpPr>
          <p:cNvPr id="12" name="Rectangle à coins arrondis 11"/>
          <p:cNvSpPr/>
          <p:nvPr/>
        </p:nvSpPr>
        <p:spPr>
          <a:xfrm>
            <a:off x="7021513" y="3194050"/>
            <a:ext cx="2014537" cy="431800"/>
          </a:xfrm>
          <a:prstGeom prst="roundRect">
            <a:avLst/>
          </a:prstGeom>
          <a:noFill/>
          <a:ln w="12700">
            <a:solidFill>
              <a:srgbClr val="922B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fr-FR" sz="1200" dirty="0">
                <a:solidFill>
                  <a:srgbClr val="922B3C"/>
                </a:solidFill>
              </a:rPr>
              <a:t>Droit du travail</a:t>
            </a:r>
          </a:p>
        </p:txBody>
      </p:sp>
      <p:sp>
        <p:nvSpPr>
          <p:cNvPr id="15" name="Rectangle à coins arrondis 14"/>
          <p:cNvSpPr/>
          <p:nvPr/>
        </p:nvSpPr>
        <p:spPr>
          <a:xfrm>
            <a:off x="7021513" y="3722688"/>
            <a:ext cx="2014537" cy="431800"/>
          </a:xfrm>
          <a:prstGeom prst="roundRect">
            <a:avLst/>
          </a:prstGeom>
          <a:noFill/>
          <a:ln w="12700">
            <a:solidFill>
              <a:srgbClr val="922B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fr-FR" sz="1200" dirty="0">
                <a:solidFill>
                  <a:srgbClr val="922B3C"/>
                </a:solidFill>
              </a:rPr>
              <a:t>Code de la propriété intellectuelle</a:t>
            </a:r>
          </a:p>
        </p:txBody>
      </p:sp>
      <p:sp>
        <p:nvSpPr>
          <p:cNvPr id="18" name="Rectangle à coins arrondis 17"/>
          <p:cNvSpPr/>
          <p:nvPr/>
        </p:nvSpPr>
        <p:spPr>
          <a:xfrm>
            <a:off x="7021513" y="4224338"/>
            <a:ext cx="2014537" cy="431800"/>
          </a:xfrm>
          <a:prstGeom prst="roundRect">
            <a:avLst/>
          </a:prstGeom>
          <a:noFill/>
          <a:ln w="12700">
            <a:solidFill>
              <a:srgbClr val="922B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fr-FR" sz="1200" dirty="0">
                <a:solidFill>
                  <a:srgbClr val="922B3C"/>
                </a:solidFill>
              </a:rPr>
              <a:t>Code des postes et </a:t>
            </a:r>
            <a:r>
              <a:rPr lang="fr-FR" sz="1200" dirty="0" err="1">
                <a:solidFill>
                  <a:srgbClr val="922B3C"/>
                </a:solidFill>
              </a:rPr>
              <a:t>communicat</a:t>
            </a:r>
            <a:r>
              <a:rPr lang="fr-FR" sz="1200" dirty="0">
                <a:solidFill>
                  <a:srgbClr val="922B3C"/>
                </a:solidFill>
              </a:rPr>
              <a:t>. électroniques</a:t>
            </a:r>
          </a:p>
        </p:txBody>
      </p:sp>
      <p:sp>
        <p:nvSpPr>
          <p:cNvPr id="21" name="Rectangle à coins arrondis 20"/>
          <p:cNvSpPr/>
          <p:nvPr/>
        </p:nvSpPr>
        <p:spPr>
          <a:xfrm>
            <a:off x="7019925" y="1700213"/>
            <a:ext cx="2016125" cy="433387"/>
          </a:xfrm>
          <a:prstGeom prst="roundRect">
            <a:avLst/>
          </a:prstGeom>
          <a:noFill/>
          <a:ln w="12700">
            <a:solidFill>
              <a:srgbClr val="922B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fr-FR" sz="1200" dirty="0">
                <a:solidFill>
                  <a:srgbClr val="922B3C"/>
                </a:solidFill>
              </a:rPr>
              <a:t>Code de la défense</a:t>
            </a:r>
          </a:p>
        </p:txBody>
      </p:sp>
      <p:sp>
        <p:nvSpPr>
          <p:cNvPr id="26" name="Rectangle à coins arrondis 25"/>
          <p:cNvSpPr/>
          <p:nvPr/>
        </p:nvSpPr>
        <p:spPr>
          <a:xfrm>
            <a:off x="7021513" y="4737100"/>
            <a:ext cx="2014537" cy="431800"/>
          </a:xfrm>
          <a:prstGeom prst="roundRect">
            <a:avLst/>
          </a:prstGeom>
          <a:noFill/>
          <a:ln w="12700">
            <a:solidFill>
              <a:srgbClr val="922B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fr-FR" sz="1200" dirty="0">
                <a:solidFill>
                  <a:srgbClr val="922B3C"/>
                </a:solidFill>
              </a:rPr>
              <a:t>Code de la consommation</a:t>
            </a:r>
          </a:p>
        </p:txBody>
      </p:sp>
      <p:sp>
        <p:nvSpPr>
          <p:cNvPr id="27" name="Rectangle à coins arrondis 26"/>
          <p:cNvSpPr/>
          <p:nvPr/>
        </p:nvSpPr>
        <p:spPr>
          <a:xfrm>
            <a:off x="7021513" y="5256213"/>
            <a:ext cx="2014537" cy="431800"/>
          </a:xfrm>
          <a:prstGeom prst="roundRect">
            <a:avLst/>
          </a:prstGeom>
          <a:noFill/>
          <a:ln w="12700">
            <a:solidFill>
              <a:srgbClr val="922B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fr-FR" sz="1200" dirty="0" smtClean="0">
                <a:solidFill>
                  <a:srgbClr val="922B3C"/>
                </a:solidFill>
              </a:rPr>
              <a:t>…</a:t>
            </a:r>
            <a:endParaRPr lang="fr-FR" sz="1200" dirty="0">
              <a:solidFill>
                <a:srgbClr val="922B3C"/>
              </a:solidFill>
            </a:endParaRPr>
          </a:p>
        </p:txBody>
      </p:sp>
      <p:cxnSp>
        <p:nvCxnSpPr>
          <p:cNvPr id="31" name="Connecteur droit avec flèche 30"/>
          <p:cNvCxnSpPr/>
          <p:nvPr/>
        </p:nvCxnSpPr>
        <p:spPr>
          <a:xfrm>
            <a:off x="4932040" y="3494088"/>
            <a:ext cx="1943423" cy="0"/>
          </a:xfrm>
          <a:prstGeom prst="straightConnector1">
            <a:avLst/>
          </a:prstGeom>
          <a:ln w="38100">
            <a:solidFill>
              <a:srgbClr val="922B3C"/>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flipV="1">
            <a:off x="6948264" y="1700213"/>
            <a:ext cx="0" cy="3987800"/>
          </a:xfrm>
          <a:prstGeom prst="straightConnector1">
            <a:avLst/>
          </a:prstGeom>
          <a:ln w="28575">
            <a:solidFill>
              <a:srgbClr val="922B3C"/>
            </a:solidFill>
            <a:tailEnd type="none"/>
          </a:ln>
        </p:spPr>
        <p:style>
          <a:lnRef idx="1">
            <a:schemeClr val="accent1"/>
          </a:lnRef>
          <a:fillRef idx="0">
            <a:schemeClr val="accent1"/>
          </a:fillRef>
          <a:effectRef idx="0">
            <a:schemeClr val="accent1"/>
          </a:effectRef>
          <a:fontRef idx="minor">
            <a:schemeClr val="tx1"/>
          </a:fontRef>
        </p:style>
      </p:cxnSp>
      <p:pic>
        <p:nvPicPr>
          <p:cNvPr id="542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9513" y="1679575"/>
            <a:ext cx="309562" cy="309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9513" y="2182813"/>
            <a:ext cx="309562" cy="309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8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9513" y="2684463"/>
            <a:ext cx="309562" cy="309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5388" y="3184525"/>
            <a:ext cx="309562" cy="309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5388" y="3708400"/>
            <a:ext cx="309562" cy="309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5388" y="4208463"/>
            <a:ext cx="309562" cy="309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3800" y="4703763"/>
            <a:ext cx="309563" cy="309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3800" y="5238750"/>
            <a:ext cx="309563" cy="309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6495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p:txBody>
          <a:bodyPr/>
          <a:lstStyle/>
          <a:p>
            <a:r>
              <a:rPr lang="fr-FR" altLang="fr-FR" dirty="0" smtClean="0"/>
              <a:t>1. Les enjeux de la sécurité des S.I.</a:t>
            </a:r>
          </a:p>
        </p:txBody>
      </p:sp>
      <p:sp>
        <p:nvSpPr>
          <p:cNvPr id="21507" name="Espace réservé du contenu 2"/>
          <p:cNvSpPr>
            <a:spLocks noGrp="1"/>
          </p:cNvSpPr>
          <p:nvPr>
            <p:ph idx="1"/>
          </p:nvPr>
        </p:nvSpPr>
        <p:spPr/>
        <p:txBody>
          <a:bodyPr/>
          <a:lstStyle/>
          <a:p>
            <a:r>
              <a:rPr lang="fr-FR" altLang="fr-FR" dirty="0" smtClean="0"/>
              <a:t>La sécurité a pour objectif de </a:t>
            </a:r>
            <a:r>
              <a:rPr lang="fr-FR" altLang="fr-FR" b="1" dirty="0" smtClean="0">
                <a:solidFill>
                  <a:srgbClr val="922B3C"/>
                </a:solidFill>
              </a:rPr>
              <a:t>réduire les risques </a:t>
            </a:r>
            <a:r>
              <a:rPr lang="fr-FR" altLang="fr-FR" dirty="0" smtClean="0"/>
              <a:t>pesant sur le système d’information, pour </a:t>
            </a:r>
            <a:r>
              <a:rPr lang="fr-FR" altLang="fr-FR" b="1" dirty="0" smtClean="0">
                <a:solidFill>
                  <a:srgbClr val="922B3C"/>
                </a:solidFill>
              </a:rPr>
              <a:t>limiter leurs impacts </a:t>
            </a:r>
            <a:r>
              <a:rPr lang="fr-FR" altLang="fr-FR" dirty="0" smtClean="0"/>
              <a:t>sur le fonctionnement et les activités métiers des organisations…</a:t>
            </a:r>
          </a:p>
          <a:p>
            <a:endParaRPr lang="fr-FR" altLang="fr-FR" dirty="0" smtClean="0"/>
          </a:p>
          <a:p>
            <a:r>
              <a:rPr lang="fr-FR" altLang="fr-FR" dirty="0" smtClean="0"/>
              <a:t>La gestion de la sécurité au sein d’un système d’information n’a pas pour objectif de faire de l’obstruction. Au contraire :</a:t>
            </a:r>
          </a:p>
          <a:p>
            <a:pPr lvl="1"/>
            <a:endParaRPr lang="fr-FR" altLang="fr-FR" dirty="0" smtClean="0"/>
          </a:p>
          <a:p>
            <a:pPr lvl="1"/>
            <a:r>
              <a:rPr lang="fr-FR" altLang="fr-FR" dirty="0" smtClean="0"/>
              <a:t>Elle </a:t>
            </a:r>
            <a:r>
              <a:rPr lang="fr-FR" altLang="fr-FR" b="1" dirty="0" smtClean="0">
                <a:solidFill>
                  <a:srgbClr val="922B3C"/>
                </a:solidFill>
              </a:rPr>
              <a:t>contribue à la qualité de service que les utilisateurs </a:t>
            </a:r>
            <a:r>
              <a:rPr lang="fr-FR" altLang="fr-FR" dirty="0" smtClean="0"/>
              <a:t>sont en droit d’attendre</a:t>
            </a:r>
          </a:p>
          <a:p>
            <a:pPr lvl="1"/>
            <a:endParaRPr lang="fr-FR" altLang="fr-FR" dirty="0" smtClean="0"/>
          </a:p>
          <a:p>
            <a:pPr lvl="1"/>
            <a:r>
              <a:rPr lang="fr-FR" altLang="fr-FR" dirty="0" smtClean="0"/>
              <a:t>Elle </a:t>
            </a:r>
            <a:r>
              <a:rPr lang="fr-FR" altLang="fr-FR" b="1" dirty="0" smtClean="0">
                <a:solidFill>
                  <a:srgbClr val="922B3C"/>
                </a:solidFill>
              </a:rPr>
              <a:t>garantit au personnel le niveau de protection </a:t>
            </a:r>
            <a:r>
              <a:rPr lang="fr-FR" altLang="fr-FR" dirty="0" smtClean="0"/>
              <a:t>qu’ils sont en droit d’attendre</a:t>
            </a:r>
          </a:p>
        </p:txBody>
      </p:sp>
      <p:sp>
        <p:nvSpPr>
          <p:cNvPr id="2" name="Espace réservé de la date 1"/>
          <p:cNvSpPr>
            <a:spLocks noGrp="1"/>
          </p:cNvSpPr>
          <p:nvPr>
            <p:ph type="dt" sz="half" idx="11"/>
          </p:nvPr>
        </p:nvSpPr>
        <p:spPr>
          <a:xfrm>
            <a:off x="3419872" y="6448752"/>
            <a:ext cx="1008112" cy="365125"/>
          </a:xfrm>
        </p:spPr>
        <p:txBody>
          <a:bodyPr/>
          <a:lstStyle/>
          <a:p>
            <a:fld id="{5D4DF590-C523-40E9-BF6A-F941C03ECA79}" type="datetime1">
              <a:rPr lang="fr-FR" smtClean="0"/>
              <a:t>16/02/2017</a:t>
            </a:fld>
            <a:endParaRPr lang="fr-FR" dirty="0"/>
          </a:p>
        </p:txBody>
      </p:sp>
      <p:sp>
        <p:nvSpPr>
          <p:cNvPr id="3" name="Espace réservé du pied de page 2"/>
          <p:cNvSpPr>
            <a:spLocks noGrp="1"/>
          </p:cNvSpPr>
          <p:nvPr>
            <p:ph type="ftr" sz="quarter" idx="12"/>
          </p:nvPr>
        </p:nvSpPr>
        <p:spPr>
          <a:xfrm>
            <a:off x="4499992" y="6448752"/>
            <a:ext cx="3031976" cy="365125"/>
          </a:xfrm>
        </p:spPr>
        <p:txBody>
          <a:bodyPr/>
          <a:lstStyle/>
          <a:p>
            <a:r>
              <a:rPr lang="fr-FR" smtClean="0"/>
              <a:t>Sensibilisation et initiation à la cybersécurité</a:t>
            </a:r>
            <a:endParaRPr lang="fr-FR" dirty="0"/>
          </a:p>
        </p:txBody>
      </p:sp>
      <p:sp>
        <p:nvSpPr>
          <p:cNvPr id="4" name="Espace réservé du numéro de diapositive 3"/>
          <p:cNvSpPr>
            <a:spLocks noGrp="1"/>
          </p:cNvSpPr>
          <p:nvPr>
            <p:ph type="sldNum" sz="quarter" idx="13"/>
          </p:nvPr>
        </p:nvSpPr>
        <p:spPr>
          <a:xfrm>
            <a:off x="8676456" y="6448752"/>
            <a:ext cx="432048" cy="365125"/>
          </a:xfrm>
        </p:spPr>
        <p:txBody>
          <a:bodyPr/>
          <a:lstStyle/>
          <a:p>
            <a:fld id="{DAC45385-D604-40AE-9F53-03BDB8FC03CC}" type="slidenum">
              <a:rPr lang="fr-FR" smtClean="0"/>
              <a:pPr/>
              <a:t>6</a:t>
            </a:fld>
            <a:endParaRPr lang="fr-FR" dirty="0"/>
          </a:p>
        </p:txBody>
      </p:sp>
      <p:sp>
        <p:nvSpPr>
          <p:cNvPr id="10" name="Espace réservé du texte 9"/>
          <p:cNvSpPr>
            <a:spLocks noGrp="1"/>
          </p:cNvSpPr>
          <p:nvPr>
            <p:ph type="body" sz="quarter" idx="10"/>
          </p:nvPr>
        </p:nvSpPr>
        <p:spPr/>
        <p:txBody>
          <a:bodyPr/>
          <a:lstStyle/>
          <a:p>
            <a:r>
              <a:rPr lang="fr-FR" dirty="0" smtClean="0"/>
              <a:t>b. Les enjeux</a:t>
            </a:r>
            <a:endParaRPr lang="fr-F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a:t>5. Le droit des T.I.C. et l’organisation de la cybersécurité en France</a:t>
            </a:r>
          </a:p>
        </p:txBody>
      </p:sp>
      <p:sp>
        <p:nvSpPr>
          <p:cNvPr id="3" name="Espace réservé du contenu 2"/>
          <p:cNvSpPr>
            <a:spLocks noGrp="1"/>
          </p:cNvSpPr>
          <p:nvPr>
            <p:ph idx="1"/>
          </p:nvPr>
        </p:nvSpPr>
        <p:spPr/>
        <p:txBody>
          <a:bodyPr anchor="ctr"/>
          <a:lstStyle/>
          <a:p>
            <a:pPr marL="0" indent="0">
              <a:buNone/>
            </a:pPr>
            <a:r>
              <a:rPr lang="fr-FR" b="1" dirty="0" smtClean="0"/>
              <a:t>Définition de la cybercriminalité :</a:t>
            </a:r>
          </a:p>
          <a:p>
            <a:pPr marL="0" indent="0">
              <a:buNone/>
            </a:pPr>
            <a:r>
              <a:rPr lang="fr-FR" dirty="0" smtClean="0"/>
              <a:t>Ensemble des actes contrevenants aux traités internationaux ou aux lois nationales utilisant les réseaux ou les systèmes d’information comme moyens de réalisation d’un délit ou d’un crime, ou les ayant pour cible.</a:t>
            </a:r>
          </a:p>
          <a:p>
            <a:pPr marL="0" indent="0">
              <a:buNone/>
            </a:pPr>
            <a:endParaRPr lang="fr-FR" dirty="0"/>
          </a:p>
          <a:p>
            <a:pPr marL="0" indent="0">
              <a:buNone/>
            </a:pPr>
            <a:r>
              <a:rPr lang="fr-FR" b="1" dirty="0" smtClean="0"/>
              <a:t>Définition de l’investigation numérique </a:t>
            </a:r>
            <a:r>
              <a:rPr lang="fr-FR" b="1" i="1" dirty="0" smtClean="0"/>
              <a:t>(</a:t>
            </a:r>
            <a:r>
              <a:rPr lang="fr-FR" b="1" i="1" dirty="0" err="1" smtClean="0"/>
              <a:t>forensics</a:t>
            </a:r>
            <a:r>
              <a:rPr lang="fr-FR" b="1" i="1" dirty="0" smtClean="0"/>
              <a:t>) </a:t>
            </a:r>
            <a:r>
              <a:rPr lang="fr-FR" b="1" dirty="0" smtClean="0"/>
              <a:t>: </a:t>
            </a:r>
          </a:p>
          <a:p>
            <a:pPr marL="0" indent="0">
              <a:buNone/>
            </a:pPr>
            <a:r>
              <a:rPr lang="fr-FR" dirty="0" smtClean="0"/>
              <a:t>Ensemble des protocoles et de mesures permettant de rechercher des éléments techniques sur un conteneur de données numériques en vue de répondre à un objectif technique en respectant une procédure de préservation du conteneur.</a:t>
            </a:r>
            <a:endParaRPr lang="fr-FR" dirty="0"/>
          </a:p>
        </p:txBody>
      </p:sp>
      <p:sp>
        <p:nvSpPr>
          <p:cNvPr id="7" name="Espace réservé du texte 6"/>
          <p:cNvSpPr>
            <a:spLocks noGrp="1"/>
          </p:cNvSpPr>
          <p:nvPr>
            <p:ph type="body" sz="quarter" idx="10"/>
          </p:nvPr>
        </p:nvSpPr>
        <p:spPr/>
        <p:txBody>
          <a:bodyPr/>
          <a:lstStyle/>
          <a:p>
            <a:r>
              <a:rPr lang="fr-FR" dirty="0" smtClean="0"/>
              <a:t>d. La lutte contre </a:t>
            </a:r>
            <a:r>
              <a:rPr lang="fr-FR" dirty="0"/>
              <a:t>la </a:t>
            </a:r>
            <a:r>
              <a:rPr lang="fr-FR" dirty="0" smtClean="0"/>
              <a:t>cybercriminalité en France</a:t>
            </a:r>
            <a:endParaRPr lang="fr-FR" dirty="0"/>
          </a:p>
        </p:txBody>
      </p:sp>
      <p:sp>
        <p:nvSpPr>
          <p:cNvPr id="4" name="Espace réservé de la date 3"/>
          <p:cNvSpPr>
            <a:spLocks noGrp="1"/>
          </p:cNvSpPr>
          <p:nvPr>
            <p:ph type="dt" sz="half" idx="11"/>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2"/>
          </p:nvPr>
        </p:nvSpPr>
        <p:spPr/>
        <p:txBody>
          <a:bodyPr/>
          <a:lstStyle/>
          <a:p>
            <a:pPr>
              <a:defRPr/>
            </a:pPr>
            <a:r>
              <a:rPr lang="fr-FR" smtClean="0"/>
              <a:t>Sensibilisation et initiation à la cybersécurité</a:t>
            </a:r>
            <a:endParaRPr lang="fr-FR"/>
          </a:p>
        </p:txBody>
      </p:sp>
    </p:spTree>
    <p:extLst>
      <p:ext uri="{BB962C8B-B14F-4D97-AF65-F5344CB8AC3E}">
        <p14:creationId xmlns:p14="http://schemas.microsoft.com/office/powerpoint/2010/main" val="24512624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5. Le droit des T.I.C. et l’organisation de la cybersécurité en France</a:t>
            </a:r>
          </a:p>
        </p:txBody>
      </p:sp>
      <p:sp>
        <p:nvSpPr>
          <p:cNvPr id="16" name="Espace réservé du contenu 2"/>
          <p:cNvSpPr>
            <a:spLocks noGrp="1"/>
          </p:cNvSpPr>
          <p:nvPr>
            <p:ph idx="1"/>
          </p:nvPr>
        </p:nvSpPr>
        <p:spPr>
          <a:xfrm>
            <a:off x="457200" y="1700808"/>
            <a:ext cx="8229600" cy="2952328"/>
          </a:xfrm>
        </p:spPr>
        <p:txBody>
          <a:bodyPr/>
          <a:lstStyle/>
          <a:p>
            <a:pPr marL="0" indent="0">
              <a:buNone/>
            </a:pPr>
            <a:r>
              <a:rPr lang="fr-FR" altLang="fr-FR" sz="1600" dirty="0">
                <a:solidFill>
                  <a:srgbClr val="922B3C"/>
                </a:solidFill>
              </a:rPr>
              <a:t>La loi Godfrain </a:t>
            </a:r>
            <a:r>
              <a:rPr lang="fr-FR" altLang="fr-FR" sz="1600" dirty="0"/>
              <a:t>du 5 janvier 1988 stipule que </a:t>
            </a:r>
            <a:r>
              <a:rPr lang="fr-FR" sz="1600" b="1" dirty="0" smtClean="0">
                <a:solidFill>
                  <a:srgbClr val="922B3C"/>
                </a:solidFill>
              </a:rPr>
              <a:t>l'accès ou le maintien frauduleux </a:t>
            </a:r>
            <a:r>
              <a:rPr lang="fr-FR" sz="1600" dirty="0" smtClean="0"/>
              <a:t>dans tout ou partie d’un système de traitement automatisé de données – STAD (art. 323-1, al. 1 du CP), est puni de 2 ans d'emprisonnement et de 30.000 € d'amende au maximum.</a:t>
            </a:r>
          </a:p>
          <a:p>
            <a:pPr lvl="1"/>
            <a:r>
              <a:rPr lang="fr-FR" sz="1400" dirty="0" smtClean="0"/>
              <a:t>Élément matériel de l’infraction : la notion d’accès ou maintien</a:t>
            </a:r>
          </a:p>
          <a:p>
            <a:pPr lvl="1"/>
            <a:r>
              <a:rPr lang="fr-FR" sz="1400" dirty="0" smtClean="0"/>
              <a:t>La fraude ou l’élément moral : « être conscient d’être sans droit et en connaissance de cause »</a:t>
            </a:r>
          </a:p>
          <a:p>
            <a:pPr lvl="1"/>
            <a:r>
              <a:rPr lang="fr-FR" sz="1400" dirty="0" smtClean="0"/>
              <a:t>Éléments indifférents :</a:t>
            </a:r>
          </a:p>
          <a:p>
            <a:pPr lvl="2"/>
            <a:r>
              <a:rPr lang="fr-FR" sz="1200" dirty="0" smtClean="0"/>
              <a:t>Accès « avec ou sans influence » (i.e. avec ou sans modification du système ou des données)</a:t>
            </a:r>
          </a:p>
          <a:p>
            <a:pPr lvl="2"/>
            <a:r>
              <a:rPr lang="fr-FR" sz="1200" dirty="0" smtClean="0"/>
              <a:t>Motivation de l’auteur et origine de l’attaque (ex. </a:t>
            </a:r>
            <a:r>
              <a:rPr lang="fr-FR" sz="1200" dirty="0" err="1" smtClean="0"/>
              <a:t>Cass.soc</a:t>
            </a:r>
            <a:r>
              <a:rPr lang="fr-FR" sz="1200" dirty="0" smtClean="0"/>
              <a:t>. 1er octobre 2002)</a:t>
            </a:r>
          </a:p>
          <a:p>
            <a:pPr lvl="2"/>
            <a:r>
              <a:rPr lang="fr-FR" sz="1200" dirty="0" smtClean="0"/>
              <a:t>La protection du système, condition de l’incrimination ? (affaire Tati/</a:t>
            </a:r>
            <a:r>
              <a:rPr lang="fr-FR" sz="1200" dirty="0" err="1" smtClean="0"/>
              <a:t>Kitetoa</a:t>
            </a:r>
            <a:r>
              <a:rPr lang="fr-FR" sz="1200" dirty="0" smtClean="0"/>
              <a:t> CA Paris, 30 octobre 2000 ; affaire Anses / </a:t>
            </a:r>
            <a:r>
              <a:rPr lang="fr-FR" sz="1200" dirty="0" err="1" smtClean="0"/>
              <a:t>Bluetouff</a:t>
            </a:r>
            <a:r>
              <a:rPr lang="fr-FR" sz="1200" dirty="0" smtClean="0"/>
              <a:t> TGI Créteil, 23 avril 2013)</a:t>
            </a:r>
            <a:endParaRPr lang="fr-FR" sz="1200" dirty="0"/>
          </a:p>
        </p:txBody>
      </p:sp>
      <p:sp>
        <p:nvSpPr>
          <p:cNvPr id="11" name="Espace réservé du texte 10"/>
          <p:cNvSpPr>
            <a:spLocks noGrp="1"/>
          </p:cNvSpPr>
          <p:nvPr>
            <p:ph type="body" sz="quarter" idx="10"/>
          </p:nvPr>
        </p:nvSpPr>
        <p:spPr/>
        <p:txBody>
          <a:bodyPr/>
          <a:lstStyle/>
          <a:p>
            <a:r>
              <a:rPr lang="fr-FR" dirty="0"/>
              <a:t>d. La lutte contre la cybercriminalité en France</a:t>
            </a:r>
          </a:p>
        </p:txBody>
      </p:sp>
      <p:sp>
        <p:nvSpPr>
          <p:cNvPr id="3" name="Espace réservé de la date 2"/>
          <p:cNvSpPr>
            <a:spLocks noGrp="1"/>
          </p:cNvSpPr>
          <p:nvPr>
            <p:ph type="dt" sz="half" idx="11"/>
          </p:nvPr>
        </p:nvSpPr>
        <p:spPr/>
        <p:txBody>
          <a:bodyPr/>
          <a:lstStyle/>
          <a:p>
            <a:fld id="{270A736C-2AB1-4CE1-ACD3-18B307A63E98}" type="datetime1">
              <a:rPr lang="fr-FR" smtClean="0"/>
              <a:pPr/>
              <a:t>16/02/2017</a:t>
            </a:fld>
            <a:endParaRPr lang="fr-FR" dirty="0"/>
          </a:p>
        </p:txBody>
      </p:sp>
      <p:sp>
        <p:nvSpPr>
          <p:cNvPr id="4" name="Espace réservé du pied de page 3"/>
          <p:cNvSpPr>
            <a:spLocks noGrp="1"/>
          </p:cNvSpPr>
          <p:nvPr>
            <p:ph type="ftr" sz="quarter" idx="12"/>
          </p:nvPr>
        </p:nvSpPr>
        <p:spPr/>
        <p:txBody>
          <a:bodyPr/>
          <a:lstStyle/>
          <a:p>
            <a:r>
              <a:rPr lang="fr-FR" smtClean="0"/>
              <a:t>Sensibilisation et initiation à la cybersécurité</a:t>
            </a:r>
            <a:endParaRPr lang="fr-FR"/>
          </a:p>
        </p:txBody>
      </p:sp>
      <p:sp>
        <p:nvSpPr>
          <p:cNvPr id="6" name="Rectangle 7"/>
          <p:cNvSpPr>
            <a:spLocks noChangeArrowheads="1"/>
          </p:cNvSpPr>
          <p:nvPr/>
        </p:nvSpPr>
        <p:spPr bwMode="auto">
          <a:xfrm>
            <a:off x="1836738" y="5733256"/>
            <a:ext cx="6048375" cy="673100"/>
          </a:xfrm>
          <a:prstGeom prst="rect">
            <a:avLst/>
          </a:prstGeom>
          <a:solidFill>
            <a:schemeClr val="bg1">
              <a:lumMod val="85000"/>
            </a:schemeClr>
          </a:solidFill>
          <a:ln>
            <a:noFill/>
          </a:ln>
          <a:extLst/>
        </p:spPr>
        <p:txBody>
          <a:bodyPr>
            <a:spAutoFit/>
          </a:bodyPr>
          <a:lstStyle/>
          <a:p>
            <a:pPr marL="193675" lvl="3" indent="-193675" fontAlgn="auto">
              <a:lnSpc>
                <a:spcPct val="90000"/>
              </a:lnSpc>
              <a:spcBef>
                <a:spcPts val="0"/>
              </a:spcBef>
              <a:spcAft>
                <a:spcPct val="50000"/>
              </a:spcAft>
              <a:buClr>
                <a:srgbClr val="FF6600"/>
              </a:buClr>
              <a:buSzPct val="70000"/>
              <a:defRPr/>
            </a:pPr>
            <a:r>
              <a:rPr lang="fr-FR" sz="1400" b="1" dirty="0">
                <a:cs typeface="Calibri" panose="020F0502020204030204" pitchFamily="34" charset="0"/>
              </a:rPr>
              <a:t>	Tendance des tribunaux </a:t>
            </a:r>
            <a:r>
              <a:rPr lang="fr-FR" sz="1400" dirty="0">
                <a:cs typeface="Calibri" panose="020F0502020204030204" pitchFamily="34" charset="0"/>
              </a:rPr>
              <a:t>: une plus grande intransigeance à l’égard de certaines « victimes » d’accès frauduleux dont le système n’est pas protégé de manière appropriée</a:t>
            </a:r>
          </a:p>
        </p:txBody>
      </p:sp>
      <p:pic>
        <p:nvPicPr>
          <p:cNvPr id="55301" name="Picture 5" descr="Mass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525" y="5809456"/>
            <a:ext cx="7127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7"/>
          <p:cNvSpPr>
            <a:spLocks noChangeArrowheads="1"/>
          </p:cNvSpPr>
          <p:nvPr/>
        </p:nvSpPr>
        <p:spPr bwMode="auto">
          <a:xfrm>
            <a:off x="1837805" y="5013176"/>
            <a:ext cx="6048375" cy="480131"/>
          </a:xfrm>
          <a:prstGeom prst="rect">
            <a:avLst/>
          </a:prstGeom>
          <a:solidFill>
            <a:schemeClr val="bg1">
              <a:lumMod val="85000"/>
            </a:schemeClr>
          </a:solidFill>
          <a:ln>
            <a:noFill/>
          </a:ln>
          <a:extLst/>
        </p:spPr>
        <p:txBody>
          <a:bodyPr>
            <a:spAutoFit/>
          </a:bodyPr>
          <a:lstStyle/>
          <a:p>
            <a:pPr marL="193675" lvl="3" indent="-193675" fontAlgn="auto">
              <a:lnSpc>
                <a:spcPct val="90000"/>
              </a:lnSpc>
              <a:spcBef>
                <a:spcPts val="0"/>
              </a:spcBef>
              <a:spcAft>
                <a:spcPct val="50000"/>
              </a:spcAft>
              <a:buClr>
                <a:srgbClr val="FF6600"/>
              </a:buClr>
              <a:buSzPct val="70000"/>
              <a:defRPr/>
            </a:pPr>
            <a:r>
              <a:rPr lang="fr-FR" sz="1400" b="1" dirty="0">
                <a:cs typeface="Calibri" panose="020F0502020204030204" pitchFamily="34" charset="0"/>
              </a:rPr>
              <a:t>	</a:t>
            </a:r>
            <a:r>
              <a:rPr lang="fr-FR" sz="1400" b="1" dirty="0" smtClean="0">
                <a:cs typeface="Calibri" panose="020F0502020204030204" pitchFamily="34" charset="0"/>
              </a:rPr>
              <a:t>Jurisprudence sur la définition des STAD </a:t>
            </a:r>
            <a:r>
              <a:rPr lang="fr-FR" sz="1400" dirty="0" smtClean="0">
                <a:cs typeface="Calibri" panose="020F0502020204030204" pitchFamily="34" charset="0"/>
              </a:rPr>
              <a:t>: Le réseau France Télécom, le réseau bancaire, un disque dur, une radio, un téléphone, un site internet…</a:t>
            </a:r>
            <a:endParaRPr lang="fr-FR" sz="1400" dirty="0">
              <a:cs typeface="Calibri" panose="020F0502020204030204" pitchFamily="34" charset="0"/>
            </a:endParaRPr>
          </a:p>
        </p:txBody>
      </p:sp>
      <p:pic>
        <p:nvPicPr>
          <p:cNvPr id="17" name="Picture 5" descr="Mass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5089376"/>
            <a:ext cx="7127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29839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5. Le droit des T.I.C. et l’organisation de la cybersécurité en France</a:t>
            </a:r>
          </a:p>
        </p:txBody>
      </p:sp>
      <p:sp>
        <p:nvSpPr>
          <p:cNvPr id="16" name="Espace réservé du contenu 2"/>
          <p:cNvSpPr>
            <a:spLocks noGrp="1"/>
          </p:cNvSpPr>
          <p:nvPr>
            <p:ph idx="1"/>
          </p:nvPr>
        </p:nvSpPr>
        <p:spPr/>
        <p:txBody>
          <a:bodyPr/>
          <a:lstStyle/>
          <a:p>
            <a:pPr>
              <a:spcAft>
                <a:spcPts val="600"/>
              </a:spcAft>
            </a:pPr>
            <a:r>
              <a:rPr lang="fr-FR" sz="1600" dirty="0" smtClean="0"/>
              <a:t>Le fait </a:t>
            </a:r>
            <a:r>
              <a:rPr lang="fr-FR" sz="1600" b="1" dirty="0" smtClean="0">
                <a:solidFill>
                  <a:srgbClr val="922B3C"/>
                </a:solidFill>
              </a:rPr>
              <a:t>d'entraver ou de fausser </a:t>
            </a:r>
            <a:r>
              <a:rPr lang="fr-FR" sz="1600" dirty="0" smtClean="0"/>
              <a:t>le fonctionnement d'un tel système (art. 323-2 du CP) est puni d’un maximum de 5 ans d'emprisonnement et de 75.000 € d'amende</a:t>
            </a:r>
          </a:p>
          <a:p>
            <a:pPr>
              <a:spcAft>
                <a:spcPts val="600"/>
              </a:spcAft>
            </a:pPr>
            <a:r>
              <a:rPr lang="fr-FR" sz="1600" b="1" dirty="0" smtClean="0">
                <a:solidFill>
                  <a:srgbClr val="922B3C"/>
                </a:solidFill>
              </a:rPr>
              <a:t>L'introduction, la suppression ou la modification frauduleuse de données </a:t>
            </a:r>
            <a:r>
              <a:rPr lang="fr-FR" sz="1600" dirty="0" smtClean="0"/>
              <a:t>dans un système de traitement automatisé (art. 323-3 du CP) est puni d’un maximum de 5 ans d'emprisonnement et de 75.000 € d'amende </a:t>
            </a:r>
          </a:p>
          <a:p>
            <a:pPr>
              <a:spcAft>
                <a:spcPts val="600"/>
              </a:spcAft>
            </a:pPr>
            <a:r>
              <a:rPr lang="fr-FR" sz="1600" dirty="0" smtClean="0"/>
              <a:t>L’article 323-3-1 (créé par la LCEN) incrimine le fait </a:t>
            </a:r>
            <a:r>
              <a:rPr lang="fr-FR" sz="1600" b="1" dirty="0" smtClean="0">
                <a:solidFill>
                  <a:srgbClr val="922B3C"/>
                </a:solidFill>
              </a:rPr>
              <a:t>d’importer, de détenir, d’offrir, de céder ou de mettre à disposition, sans motif légitime, un programme ou un moyen permettant de commettre les infractions </a:t>
            </a:r>
            <a:r>
              <a:rPr lang="fr-FR" sz="1600" dirty="0" smtClean="0"/>
              <a:t>prévues aux articles 323-1 à 323-3. (mêmes sanctions)</a:t>
            </a:r>
          </a:p>
          <a:p>
            <a:endParaRPr lang="fr-FR" sz="1600" dirty="0" smtClean="0"/>
          </a:p>
          <a:p>
            <a:endParaRPr lang="fr-FR" sz="1600" dirty="0"/>
          </a:p>
          <a:p>
            <a:r>
              <a:rPr lang="fr-FR" sz="1600" dirty="0" smtClean="0"/>
              <a:t>Art. 323-4 : l’association de malfaiteurs en informatique</a:t>
            </a:r>
          </a:p>
          <a:p>
            <a:r>
              <a:rPr lang="fr-FR" sz="1600" dirty="0" smtClean="0"/>
              <a:t>Art. 323-5 : les peines complémentaires</a:t>
            </a:r>
          </a:p>
          <a:p>
            <a:r>
              <a:rPr lang="fr-FR" sz="1600" dirty="0" smtClean="0"/>
              <a:t>Art. 323-6 : la responsabilité pénale des personnes morales</a:t>
            </a:r>
          </a:p>
          <a:p>
            <a:r>
              <a:rPr lang="fr-FR" sz="1600" dirty="0" smtClean="0"/>
              <a:t>Art. 323-7 : la répression de la tentative</a:t>
            </a:r>
            <a:endParaRPr lang="fr-FR" sz="1600" dirty="0"/>
          </a:p>
        </p:txBody>
      </p:sp>
      <p:sp>
        <p:nvSpPr>
          <p:cNvPr id="10" name="Espace réservé du texte 9"/>
          <p:cNvSpPr>
            <a:spLocks noGrp="1"/>
          </p:cNvSpPr>
          <p:nvPr>
            <p:ph type="body" sz="quarter" idx="10"/>
          </p:nvPr>
        </p:nvSpPr>
        <p:spPr/>
        <p:txBody>
          <a:bodyPr/>
          <a:lstStyle/>
          <a:p>
            <a:r>
              <a:rPr lang="fr-FR" dirty="0"/>
              <a:t>d. La lutte contre la cybercriminalité en France</a:t>
            </a:r>
          </a:p>
        </p:txBody>
      </p:sp>
      <p:sp>
        <p:nvSpPr>
          <p:cNvPr id="3" name="Espace réservé de la date 2"/>
          <p:cNvSpPr>
            <a:spLocks noGrp="1"/>
          </p:cNvSpPr>
          <p:nvPr>
            <p:ph type="dt" sz="half" idx="11"/>
          </p:nvPr>
        </p:nvSpPr>
        <p:spPr/>
        <p:txBody>
          <a:bodyPr/>
          <a:lstStyle/>
          <a:p>
            <a:fld id="{D73AD275-CB6E-46B5-822C-35C3FD55BD11}" type="datetime1">
              <a:rPr lang="fr-FR" smtClean="0"/>
              <a:pPr/>
              <a:t>16/02/2017</a:t>
            </a:fld>
            <a:endParaRPr lang="fr-FR" dirty="0"/>
          </a:p>
        </p:txBody>
      </p:sp>
      <p:sp>
        <p:nvSpPr>
          <p:cNvPr id="4" name="Espace réservé du pied de page 3"/>
          <p:cNvSpPr>
            <a:spLocks noGrp="1"/>
          </p:cNvSpPr>
          <p:nvPr>
            <p:ph type="ftr" sz="quarter" idx="12"/>
          </p:nvPr>
        </p:nvSpPr>
        <p:spPr/>
        <p:txBody>
          <a:bodyPr/>
          <a:lstStyle/>
          <a:p>
            <a:r>
              <a:rPr lang="fr-FR" smtClean="0"/>
              <a:t>Sensibilisation et initiation à la cybersécurité</a:t>
            </a:r>
            <a:endParaRPr lang="fr-FR"/>
          </a:p>
        </p:txBody>
      </p:sp>
    </p:spTree>
    <p:extLst>
      <p:ext uri="{BB962C8B-B14F-4D97-AF65-F5344CB8AC3E}">
        <p14:creationId xmlns:p14="http://schemas.microsoft.com/office/powerpoint/2010/main" val="18363723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5. Le droit des T.I.C. et l’organisation de la cybersécurité en France</a:t>
            </a:r>
          </a:p>
        </p:txBody>
      </p:sp>
      <p:sp>
        <p:nvSpPr>
          <p:cNvPr id="57347" name="Espace réservé du contenu 2"/>
          <p:cNvSpPr>
            <a:spLocks noGrp="1"/>
          </p:cNvSpPr>
          <p:nvPr>
            <p:ph idx="1"/>
          </p:nvPr>
        </p:nvSpPr>
        <p:spPr>
          <a:xfrm>
            <a:off x="457200" y="2420888"/>
            <a:ext cx="8229600" cy="3888432"/>
          </a:xfrm>
        </p:spPr>
        <p:txBody>
          <a:bodyPr>
            <a:normAutofit lnSpcReduction="10000"/>
          </a:bodyPr>
          <a:lstStyle/>
          <a:p>
            <a:r>
              <a:rPr lang="fr-FR" altLang="fr-FR" dirty="0" smtClean="0"/>
              <a:t>Quel est le champ d’application de la loi ? </a:t>
            </a:r>
          </a:p>
          <a:p>
            <a:pPr lvl="1"/>
            <a:r>
              <a:rPr lang="fr-FR" altLang="fr-FR" dirty="0" smtClean="0"/>
              <a:t>Art. 2 « La présente loi s’applique aux </a:t>
            </a:r>
            <a:r>
              <a:rPr lang="fr-FR" altLang="fr-FR" dirty="0" smtClean="0">
                <a:solidFill>
                  <a:srgbClr val="922B3C"/>
                </a:solidFill>
              </a:rPr>
              <a:t>traitements automatisés </a:t>
            </a:r>
            <a:r>
              <a:rPr lang="fr-FR" altLang="fr-FR" dirty="0" smtClean="0"/>
              <a:t>de données à caractère personnel, ainsi qu’aux </a:t>
            </a:r>
            <a:r>
              <a:rPr lang="fr-FR" altLang="fr-FR" dirty="0" smtClean="0">
                <a:solidFill>
                  <a:srgbClr val="922B3C"/>
                </a:solidFill>
              </a:rPr>
              <a:t>traitements non automatisés </a:t>
            </a:r>
            <a:r>
              <a:rPr lang="fr-FR" altLang="fr-FR" dirty="0" smtClean="0"/>
              <a:t>de données à caractère personnel contenues ou appelées à figurer dans des fichiers, à l’exception des traitements mis en œuvre pour l’exercice d’activités exclusivement personnelles, lorsque leur </a:t>
            </a:r>
            <a:r>
              <a:rPr lang="fr-FR" altLang="fr-FR" dirty="0" smtClean="0">
                <a:solidFill>
                  <a:srgbClr val="922B3C"/>
                </a:solidFill>
              </a:rPr>
              <a:t>responsable</a:t>
            </a:r>
            <a:r>
              <a:rPr lang="fr-FR" altLang="fr-FR" dirty="0" smtClean="0"/>
              <a:t> remplit les conditions prévues à l’article 5 (relevant du droit national). »</a:t>
            </a:r>
          </a:p>
          <a:p>
            <a:endParaRPr lang="fr-FR" altLang="fr-FR" dirty="0" smtClean="0"/>
          </a:p>
          <a:p>
            <a:r>
              <a:rPr lang="fr-FR" altLang="fr-FR" dirty="0" smtClean="0"/>
              <a:t>Qu’est qu’une donnée à caractère personnel ?</a:t>
            </a:r>
          </a:p>
          <a:p>
            <a:pPr lvl="1"/>
            <a:r>
              <a:rPr lang="fr-FR" altLang="fr-FR" dirty="0" smtClean="0"/>
              <a:t>« Constitue une donnée à caractère personnel </a:t>
            </a:r>
            <a:r>
              <a:rPr lang="fr-FR" altLang="fr-FR" dirty="0" smtClean="0">
                <a:solidFill>
                  <a:srgbClr val="922B3C"/>
                </a:solidFill>
              </a:rPr>
              <a:t>toute information </a:t>
            </a:r>
            <a:r>
              <a:rPr lang="fr-FR" altLang="fr-FR" dirty="0" smtClean="0"/>
              <a:t>relative à une </a:t>
            </a:r>
            <a:r>
              <a:rPr lang="fr-FR" altLang="fr-FR" dirty="0" smtClean="0">
                <a:solidFill>
                  <a:srgbClr val="922B3C"/>
                </a:solidFill>
              </a:rPr>
              <a:t>personne physique</a:t>
            </a:r>
            <a:r>
              <a:rPr lang="fr-FR" altLang="fr-FR" dirty="0" smtClean="0"/>
              <a:t> identifiée ou </a:t>
            </a:r>
            <a:r>
              <a:rPr lang="fr-FR" altLang="fr-FR" dirty="0" smtClean="0">
                <a:solidFill>
                  <a:srgbClr val="922B3C"/>
                </a:solidFill>
              </a:rPr>
              <a:t>qui peut être identifiée, directement ou indirectement</a:t>
            </a:r>
            <a:r>
              <a:rPr lang="fr-FR" altLang="fr-FR" dirty="0" smtClean="0"/>
              <a:t>, par référence à un numéro d’identification ou à un ou plusieurs éléments qui lui sont propres. »</a:t>
            </a:r>
          </a:p>
        </p:txBody>
      </p:sp>
      <p:sp>
        <p:nvSpPr>
          <p:cNvPr id="10" name="Espace réservé du texte 9"/>
          <p:cNvSpPr>
            <a:spLocks noGrp="1"/>
          </p:cNvSpPr>
          <p:nvPr>
            <p:ph type="body" sz="quarter" idx="10"/>
          </p:nvPr>
        </p:nvSpPr>
        <p:spPr/>
        <p:txBody>
          <a:bodyPr/>
          <a:lstStyle/>
          <a:p>
            <a:r>
              <a:rPr lang="fr-FR" dirty="0"/>
              <a:t>e. Le rôle de la CNIL : La protection des données à caractère personnel</a:t>
            </a:r>
          </a:p>
        </p:txBody>
      </p:sp>
      <p:sp>
        <p:nvSpPr>
          <p:cNvPr id="3" name="Espace réservé de la date 2"/>
          <p:cNvSpPr>
            <a:spLocks noGrp="1"/>
          </p:cNvSpPr>
          <p:nvPr>
            <p:ph type="dt" sz="half" idx="11"/>
          </p:nvPr>
        </p:nvSpPr>
        <p:spPr/>
        <p:txBody>
          <a:bodyPr/>
          <a:lstStyle/>
          <a:p>
            <a:fld id="{A5561CDD-254D-4973-BDDE-54EA67272E3D}" type="datetime1">
              <a:rPr lang="fr-FR" smtClean="0"/>
              <a:pPr/>
              <a:t>16/02/2017</a:t>
            </a:fld>
            <a:endParaRPr lang="fr-FR" dirty="0"/>
          </a:p>
        </p:txBody>
      </p:sp>
      <p:sp>
        <p:nvSpPr>
          <p:cNvPr id="4" name="Espace réservé du pied de page 3"/>
          <p:cNvSpPr>
            <a:spLocks noGrp="1"/>
          </p:cNvSpPr>
          <p:nvPr>
            <p:ph type="ftr" sz="quarter" idx="12"/>
          </p:nvPr>
        </p:nvSpPr>
        <p:spPr/>
        <p:txBody>
          <a:bodyPr/>
          <a:lstStyle/>
          <a:p>
            <a:r>
              <a:rPr lang="fr-FR" smtClean="0"/>
              <a:t>Sensibilisation et initiation à la cybersécurité</a:t>
            </a:r>
            <a:endParaRPr lang="fr-FR"/>
          </a:p>
        </p:txBody>
      </p:sp>
      <p:sp>
        <p:nvSpPr>
          <p:cNvPr id="57348" name="Rectangle 4"/>
          <p:cNvSpPr>
            <a:spLocks noChangeArrowheads="1"/>
          </p:cNvSpPr>
          <p:nvPr/>
        </p:nvSpPr>
        <p:spPr bwMode="auto">
          <a:xfrm>
            <a:off x="2518866" y="1844824"/>
            <a:ext cx="5797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dirty="0" smtClean="0">
                <a:latin typeface="Arial" panose="020B0604020202020204" pitchFamily="34" charset="0"/>
                <a:cs typeface="Arial" panose="020B0604020202020204" pitchFamily="34" charset="0"/>
              </a:rPr>
              <a:t>Loi n° 78-17 du 6 janvier 1978 relative à l'informatique, aux fichiers et aux libertés </a:t>
            </a:r>
            <a:endParaRPr lang="fr-FR" altLang="fr-FR" sz="1400" dirty="0">
              <a:latin typeface="Arial" panose="020B0604020202020204" pitchFamily="34" charset="0"/>
              <a:cs typeface="Arial" panose="020B0604020202020204" pitchFamily="34" charset="0"/>
            </a:endParaRPr>
          </a:p>
        </p:txBody>
      </p:sp>
      <p:pic>
        <p:nvPicPr>
          <p:cNvPr id="57349" name="Picture 2" descr="Logo CN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216" y="1944837"/>
            <a:ext cx="1190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21629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5. Le droit des T.I.C. et l’organisation de la cybersécurité en France</a:t>
            </a:r>
          </a:p>
        </p:txBody>
      </p:sp>
      <p:sp>
        <p:nvSpPr>
          <p:cNvPr id="58371" name="Espace réservé du contenu 2"/>
          <p:cNvSpPr>
            <a:spLocks noGrp="1"/>
          </p:cNvSpPr>
          <p:nvPr>
            <p:ph idx="1"/>
          </p:nvPr>
        </p:nvSpPr>
        <p:spPr>
          <a:xfrm>
            <a:off x="457200" y="2492896"/>
            <a:ext cx="8229600" cy="4032448"/>
          </a:xfrm>
        </p:spPr>
        <p:txBody>
          <a:bodyPr>
            <a:normAutofit fontScale="92500" lnSpcReduction="20000"/>
          </a:bodyPr>
          <a:lstStyle/>
          <a:p>
            <a:r>
              <a:rPr lang="fr-FR" altLang="fr-FR" dirty="0" smtClean="0"/>
              <a:t>Un traitement de données à caractère personnel doit être </a:t>
            </a:r>
            <a:r>
              <a:rPr lang="fr-FR" altLang="fr-FR" i="1" dirty="0" smtClean="0"/>
              <a:t>« loyal et licite »</a:t>
            </a:r>
          </a:p>
          <a:p>
            <a:pPr lvl="1"/>
            <a:r>
              <a:rPr lang="fr-FR" altLang="fr-FR" dirty="0" smtClean="0"/>
              <a:t>Les données sont collectées pour des </a:t>
            </a:r>
            <a:r>
              <a:rPr lang="fr-FR" altLang="fr-FR" dirty="0" smtClean="0">
                <a:solidFill>
                  <a:srgbClr val="922B3C"/>
                </a:solidFill>
              </a:rPr>
              <a:t>finalités déterminées </a:t>
            </a:r>
            <a:r>
              <a:rPr lang="fr-FR" altLang="fr-FR" dirty="0" smtClean="0"/>
              <a:t>explicites et légitimes</a:t>
            </a:r>
          </a:p>
          <a:p>
            <a:pPr lvl="1"/>
            <a:r>
              <a:rPr lang="fr-FR" altLang="fr-FR" dirty="0" smtClean="0"/>
              <a:t>de manière </a:t>
            </a:r>
            <a:r>
              <a:rPr lang="fr-FR" altLang="fr-FR" dirty="0" smtClean="0">
                <a:solidFill>
                  <a:srgbClr val="922B3C"/>
                </a:solidFill>
              </a:rPr>
              <a:t>proportionnée</a:t>
            </a:r>
            <a:r>
              <a:rPr lang="fr-FR" altLang="fr-FR" dirty="0" smtClean="0"/>
              <a:t> (adéquates, pertinentes et non excessives)</a:t>
            </a:r>
          </a:p>
          <a:p>
            <a:pPr lvl="1"/>
            <a:r>
              <a:rPr lang="fr-FR" altLang="fr-FR" dirty="0" smtClean="0"/>
              <a:t>avec le </a:t>
            </a:r>
            <a:r>
              <a:rPr lang="fr-FR" altLang="fr-FR" dirty="0" smtClean="0">
                <a:solidFill>
                  <a:srgbClr val="922B3C"/>
                </a:solidFill>
              </a:rPr>
              <a:t>consentement de la personne concernée </a:t>
            </a:r>
            <a:r>
              <a:rPr lang="fr-FR" altLang="fr-FR" dirty="0" smtClean="0"/>
              <a:t>(sauf exception)</a:t>
            </a:r>
          </a:p>
          <a:p>
            <a:pPr lvl="1"/>
            <a:r>
              <a:rPr lang="fr-FR" altLang="fr-FR" dirty="0" smtClean="0">
                <a:solidFill>
                  <a:srgbClr val="922B3C"/>
                </a:solidFill>
              </a:rPr>
              <a:t>pendant une durée </a:t>
            </a:r>
            <a:r>
              <a:rPr lang="fr-FR" altLang="fr-FR" dirty="0" smtClean="0"/>
              <a:t>n’excédant pas celle nécessaire à la réalisation des finalités !</a:t>
            </a:r>
          </a:p>
          <a:p>
            <a:endParaRPr lang="fr-FR" altLang="fr-FR" dirty="0" smtClean="0"/>
          </a:p>
          <a:p>
            <a:r>
              <a:rPr lang="fr-FR" altLang="fr-FR" dirty="0" smtClean="0"/>
              <a:t>Les personnes physiques disposent de différents droits sur les données à caractère personnel qui font l’objet d’un traitement…</a:t>
            </a:r>
          </a:p>
          <a:p>
            <a:pPr lvl="1"/>
            <a:r>
              <a:rPr lang="fr-FR" altLang="fr-FR" dirty="0" smtClean="0"/>
              <a:t>Un </a:t>
            </a:r>
            <a:r>
              <a:rPr lang="fr-FR" altLang="fr-FR" dirty="0" smtClean="0">
                <a:solidFill>
                  <a:srgbClr val="922B3C"/>
                </a:solidFill>
              </a:rPr>
              <a:t>droit d’information </a:t>
            </a:r>
            <a:r>
              <a:rPr lang="fr-FR" altLang="fr-FR" dirty="0" smtClean="0"/>
              <a:t>préalable au consentement</a:t>
            </a:r>
          </a:p>
          <a:p>
            <a:pPr lvl="1"/>
            <a:r>
              <a:rPr lang="fr-FR" altLang="fr-FR" dirty="0" smtClean="0"/>
              <a:t>Un </a:t>
            </a:r>
            <a:r>
              <a:rPr lang="fr-FR" altLang="fr-FR" dirty="0" smtClean="0">
                <a:solidFill>
                  <a:srgbClr val="922B3C"/>
                </a:solidFill>
              </a:rPr>
              <a:t>droit d’accès </a:t>
            </a:r>
            <a:r>
              <a:rPr lang="fr-FR" altLang="fr-FR" dirty="0" smtClean="0"/>
              <a:t>aux données collectées</a:t>
            </a:r>
          </a:p>
          <a:p>
            <a:pPr lvl="1"/>
            <a:r>
              <a:rPr lang="fr-FR" altLang="fr-FR" dirty="0" smtClean="0"/>
              <a:t>Un </a:t>
            </a:r>
            <a:r>
              <a:rPr lang="fr-FR" altLang="fr-FR" dirty="0" smtClean="0">
                <a:solidFill>
                  <a:srgbClr val="922B3C"/>
                </a:solidFill>
              </a:rPr>
              <a:t>droit de rectification</a:t>
            </a:r>
          </a:p>
          <a:p>
            <a:pPr lvl="1"/>
            <a:r>
              <a:rPr lang="fr-FR" altLang="fr-FR" dirty="0" smtClean="0"/>
              <a:t>Un </a:t>
            </a:r>
            <a:r>
              <a:rPr lang="fr-FR" altLang="fr-FR" dirty="0" smtClean="0">
                <a:solidFill>
                  <a:srgbClr val="922B3C"/>
                </a:solidFill>
              </a:rPr>
              <a:t>droit d’opposition pour raison légitime</a:t>
            </a:r>
          </a:p>
          <a:p>
            <a:endParaRPr lang="fr-FR" altLang="fr-FR" dirty="0" smtClean="0"/>
          </a:p>
        </p:txBody>
      </p:sp>
      <p:sp>
        <p:nvSpPr>
          <p:cNvPr id="9" name="Espace réservé du texte 8"/>
          <p:cNvSpPr>
            <a:spLocks noGrp="1"/>
          </p:cNvSpPr>
          <p:nvPr>
            <p:ph type="body" sz="quarter" idx="10"/>
          </p:nvPr>
        </p:nvSpPr>
        <p:spPr/>
        <p:txBody>
          <a:bodyPr/>
          <a:lstStyle/>
          <a:p>
            <a:r>
              <a:rPr lang="fr-FR" dirty="0"/>
              <a:t>e. Le rôle de la CNIL : La protection des données à caractère personnel</a:t>
            </a:r>
          </a:p>
        </p:txBody>
      </p:sp>
      <p:sp>
        <p:nvSpPr>
          <p:cNvPr id="3" name="Espace réservé de la date 2"/>
          <p:cNvSpPr>
            <a:spLocks noGrp="1"/>
          </p:cNvSpPr>
          <p:nvPr>
            <p:ph type="dt" sz="half" idx="11"/>
          </p:nvPr>
        </p:nvSpPr>
        <p:spPr/>
        <p:txBody>
          <a:bodyPr/>
          <a:lstStyle/>
          <a:p>
            <a:fld id="{266CF703-8CC9-49D5-B490-E68F4A084D6F}" type="datetime1">
              <a:rPr lang="fr-FR" smtClean="0"/>
              <a:pPr/>
              <a:t>16/02/2017</a:t>
            </a:fld>
            <a:endParaRPr lang="fr-FR" dirty="0"/>
          </a:p>
        </p:txBody>
      </p:sp>
      <p:sp>
        <p:nvSpPr>
          <p:cNvPr id="4" name="Espace réservé du pied de page 3"/>
          <p:cNvSpPr>
            <a:spLocks noGrp="1"/>
          </p:cNvSpPr>
          <p:nvPr>
            <p:ph type="ftr" sz="quarter" idx="12"/>
          </p:nvPr>
        </p:nvSpPr>
        <p:spPr/>
        <p:txBody>
          <a:bodyPr/>
          <a:lstStyle/>
          <a:p>
            <a:r>
              <a:rPr lang="fr-FR" smtClean="0"/>
              <a:t>Sensibilisation et initiation à la cybersécurité</a:t>
            </a:r>
            <a:endParaRPr lang="fr-FR"/>
          </a:p>
        </p:txBody>
      </p:sp>
      <p:sp>
        <p:nvSpPr>
          <p:cNvPr id="58372" name="Rectangle 4"/>
          <p:cNvSpPr>
            <a:spLocks noChangeArrowheads="1"/>
          </p:cNvSpPr>
          <p:nvPr/>
        </p:nvSpPr>
        <p:spPr bwMode="auto">
          <a:xfrm>
            <a:off x="2662882" y="1844824"/>
            <a:ext cx="5797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dirty="0">
                <a:latin typeface="Arial" panose="020B0604020202020204" pitchFamily="34" charset="0"/>
                <a:cs typeface="Arial" panose="020B0604020202020204" pitchFamily="34" charset="0"/>
              </a:rPr>
              <a:t>La loi protège les droits des personnes physiques identifiées ou identifiables par les données à caractère personnel</a:t>
            </a:r>
          </a:p>
        </p:txBody>
      </p:sp>
      <p:pic>
        <p:nvPicPr>
          <p:cNvPr id="58373" name="Picture 2" descr="Logo CN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2232" y="1944837"/>
            <a:ext cx="1190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74563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5. Le droit des T.I.C. et l’organisation de la cybersécurité en France</a:t>
            </a:r>
          </a:p>
        </p:txBody>
      </p:sp>
      <p:sp>
        <p:nvSpPr>
          <p:cNvPr id="59395" name="Espace réservé du contenu 2"/>
          <p:cNvSpPr>
            <a:spLocks noGrp="1"/>
          </p:cNvSpPr>
          <p:nvPr>
            <p:ph idx="1"/>
          </p:nvPr>
        </p:nvSpPr>
        <p:spPr>
          <a:xfrm>
            <a:off x="457200" y="2708920"/>
            <a:ext cx="8229600" cy="3600400"/>
          </a:xfrm>
        </p:spPr>
        <p:txBody>
          <a:bodyPr/>
          <a:lstStyle/>
          <a:p>
            <a:r>
              <a:rPr lang="fr-FR" altLang="fr-FR" dirty="0" smtClean="0">
                <a:solidFill>
                  <a:srgbClr val="922B3C"/>
                </a:solidFill>
              </a:rPr>
              <a:t>Obligations administratives </a:t>
            </a:r>
            <a:r>
              <a:rPr lang="fr-FR" altLang="fr-FR" dirty="0" smtClean="0"/>
              <a:t>auprès de la CNIL </a:t>
            </a:r>
          </a:p>
          <a:p>
            <a:pPr lvl="1"/>
            <a:r>
              <a:rPr lang="fr-FR" altLang="fr-FR" dirty="0" smtClean="0"/>
              <a:t>Le régime de la </a:t>
            </a:r>
            <a:r>
              <a:rPr lang="fr-FR" altLang="fr-FR" dirty="0" smtClean="0">
                <a:solidFill>
                  <a:srgbClr val="922B3C"/>
                </a:solidFill>
              </a:rPr>
              <a:t>déclaration préalable </a:t>
            </a:r>
            <a:r>
              <a:rPr lang="fr-FR" altLang="fr-FR" dirty="0" smtClean="0"/>
              <a:t>(art. 22 à 24)</a:t>
            </a:r>
          </a:p>
          <a:p>
            <a:pPr lvl="2"/>
            <a:r>
              <a:rPr lang="fr-FR" altLang="fr-FR" dirty="0" smtClean="0"/>
              <a:t>Le traitement peut faire l’objet d’une dispense de déclaration</a:t>
            </a:r>
          </a:p>
          <a:p>
            <a:pPr lvl="2"/>
            <a:r>
              <a:rPr lang="fr-FR" altLang="fr-FR" dirty="0" smtClean="0"/>
              <a:t>Le traitement échappe à l’obligation de déclaration car le responsable du traitement a désigné un correspondant à la protection des données (CIL)</a:t>
            </a:r>
          </a:p>
          <a:p>
            <a:pPr lvl="2"/>
            <a:r>
              <a:rPr lang="fr-FR" altLang="fr-FR" dirty="0" smtClean="0"/>
              <a:t>Dans tous les autres cas, le traitement doit effectivement faire l’objet d’une déclaration préalable</a:t>
            </a:r>
          </a:p>
          <a:p>
            <a:endParaRPr lang="fr-FR" altLang="fr-FR" dirty="0" smtClean="0"/>
          </a:p>
          <a:p>
            <a:pPr lvl="1"/>
            <a:r>
              <a:rPr lang="fr-FR" altLang="fr-FR" dirty="0" smtClean="0"/>
              <a:t>Le régime </a:t>
            </a:r>
            <a:r>
              <a:rPr lang="fr-FR" altLang="fr-FR" dirty="0" smtClean="0">
                <a:solidFill>
                  <a:srgbClr val="922B3C"/>
                </a:solidFill>
              </a:rPr>
              <a:t>d’autorisation préalable </a:t>
            </a:r>
            <a:r>
              <a:rPr lang="fr-FR" altLang="fr-FR" dirty="0" smtClean="0"/>
              <a:t>(art. 25 à 27)</a:t>
            </a:r>
          </a:p>
          <a:p>
            <a:pPr lvl="2"/>
            <a:r>
              <a:rPr lang="fr-FR" altLang="fr-FR" dirty="0" smtClean="0"/>
              <a:t>Régime applicable pour les « traitements sensibles » (listés à l’art. 25)</a:t>
            </a:r>
          </a:p>
          <a:p>
            <a:pPr lvl="2"/>
            <a:r>
              <a:rPr lang="fr-FR" altLang="fr-FR" dirty="0" smtClean="0"/>
              <a:t>Examen de la demande par la CNIL sous deux mois (le silence vaut rejet).</a:t>
            </a:r>
          </a:p>
          <a:p>
            <a:endParaRPr lang="fr-FR" altLang="fr-FR" dirty="0" smtClean="0"/>
          </a:p>
        </p:txBody>
      </p:sp>
      <p:sp>
        <p:nvSpPr>
          <p:cNvPr id="9" name="Espace réservé du texte 8"/>
          <p:cNvSpPr>
            <a:spLocks noGrp="1"/>
          </p:cNvSpPr>
          <p:nvPr>
            <p:ph type="body" sz="quarter" idx="10"/>
          </p:nvPr>
        </p:nvSpPr>
        <p:spPr/>
        <p:txBody>
          <a:bodyPr/>
          <a:lstStyle/>
          <a:p>
            <a:r>
              <a:rPr lang="fr-FR" dirty="0"/>
              <a:t>e. Le rôle de la </a:t>
            </a:r>
            <a:r>
              <a:rPr lang="fr-FR" dirty="0" smtClean="0"/>
              <a:t>CNIL : La protection des données à caractère personnel</a:t>
            </a:r>
            <a:endParaRPr lang="fr-FR" dirty="0"/>
          </a:p>
        </p:txBody>
      </p:sp>
      <p:sp>
        <p:nvSpPr>
          <p:cNvPr id="3" name="Espace réservé de la date 2"/>
          <p:cNvSpPr>
            <a:spLocks noGrp="1"/>
          </p:cNvSpPr>
          <p:nvPr>
            <p:ph type="dt" sz="half" idx="11"/>
          </p:nvPr>
        </p:nvSpPr>
        <p:spPr/>
        <p:txBody>
          <a:bodyPr/>
          <a:lstStyle/>
          <a:p>
            <a:fld id="{ED1B3218-79DE-4884-8E82-90D875239C98}" type="datetime1">
              <a:rPr lang="fr-FR" smtClean="0"/>
              <a:pPr/>
              <a:t>16/02/2017</a:t>
            </a:fld>
            <a:endParaRPr lang="fr-FR" dirty="0"/>
          </a:p>
        </p:txBody>
      </p:sp>
      <p:sp>
        <p:nvSpPr>
          <p:cNvPr id="4" name="Espace réservé du pied de page 3"/>
          <p:cNvSpPr>
            <a:spLocks noGrp="1"/>
          </p:cNvSpPr>
          <p:nvPr>
            <p:ph type="ftr" sz="quarter" idx="12"/>
          </p:nvPr>
        </p:nvSpPr>
        <p:spPr/>
        <p:txBody>
          <a:bodyPr/>
          <a:lstStyle/>
          <a:p>
            <a:r>
              <a:rPr lang="fr-FR" smtClean="0"/>
              <a:t>Sensibilisation et initiation à la cybersécurité</a:t>
            </a:r>
            <a:endParaRPr lang="fr-FR"/>
          </a:p>
        </p:txBody>
      </p:sp>
      <p:sp>
        <p:nvSpPr>
          <p:cNvPr id="59396" name="Rectangle 4"/>
          <p:cNvSpPr>
            <a:spLocks noChangeArrowheads="1"/>
          </p:cNvSpPr>
          <p:nvPr/>
        </p:nvSpPr>
        <p:spPr bwMode="auto">
          <a:xfrm>
            <a:off x="2446858" y="2041684"/>
            <a:ext cx="5797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dirty="0">
                <a:latin typeface="Arial" panose="020B0604020202020204" pitchFamily="34" charset="0"/>
                <a:cs typeface="Arial" panose="020B0604020202020204" pitchFamily="34" charset="0"/>
              </a:rPr>
              <a:t>Le responsable de traitement est la personne qui détermine les finalités et les moyens du traitement de données à caractère personnel </a:t>
            </a:r>
          </a:p>
        </p:txBody>
      </p:sp>
      <p:pic>
        <p:nvPicPr>
          <p:cNvPr id="59397" name="Picture 2" descr="Logo CN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08" y="2141697"/>
            <a:ext cx="1190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04017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5. Le droit des T.I.C. et l’organisation de la cybersécurité en France</a:t>
            </a:r>
          </a:p>
        </p:txBody>
      </p:sp>
      <p:sp>
        <p:nvSpPr>
          <p:cNvPr id="60419" name="Espace réservé du contenu 2"/>
          <p:cNvSpPr>
            <a:spLocks noGrp="1"/>
          </p:cNvSpPr>
          <p:nvPr>
            <p:ph idx="1"/>
          </p:nvPr>
        </p:nvSpPr>
        <p:spPr>
          <a:xfrm>
            <a:off x="457200" y="1844824"/>
            <a:ext cx="8229600" cy="4608512"/>
          </a:xfrm>
        </p:spPr>
        <p:txBody>
          <a:bodyPr>
            <a:normAutofit fontScale="92500" lnSpcReduction="20000"/>
          </a:bodyPr>
          <a:lstStyle/>
          <a:p>
            <a:pPr>
              <a:spcAft>
                <a:spcPts val="600"/>
              </a:spcAft>
            </a:pPr>
            <a:r>
              <a:rPr lang="fr-FR" altLang="fr-FR" dirty="0" smtClean="0"/>
              <a:t>Des </a:t>
            </a:r>
            <a:r>
              <a:rPr lang="fr-FR" altLang="fr-FR" dirty="0" smtClean="0">
                <a:solidFill>
                  <a:srgbClr val="922B3C"/>
                </a:solidFill>
              </a:rPr>
              <a:t>obligations de confidentialité et de sécurité </a:t>
            </a:r>
            <a:r>
              <a:rPr lang="fr-FR" altLang="fr-FR" dirty="0" smtClean="0"/>
              <a:t>des traitements et de secret professionnel</a:t>
            </a:r>
          </a:p>
          <a:p>
            <a:pPr lvl="1" algn="just">
              <a:spcAft>
                <a:spcPts val="600"/>
              </a:spcAft>
            </a:pPr>
            <a:r>
              <a:rPr lang="fr-FR" altLang="fr-FR" dirty="0" smtClean="0"/>
              <a:t>De </a:t>
            </a:r>
            <a:r>
              <a:rPr lang="fr-FR" altLang="fr-FR" dirty="0" smtClean="0">
                <a:solidFill>
                  <a:srgbClr val="922B3C"/>
                </a:solidFill>
              </a:rPr>
              <a:t>mettre en œuvre les mesures techniques et organisationnelles appropriées</a:t>
            </a:r>
            <a:r>
              <a:rPr lang="fr-FR" altLang="fr-FR" dirty="0" smtClean="0"/>
              <a:t>, au regard de la nature des données et des risques, pour </a:t>
            </a:r>
            <a:r>
              <a:rPr lang="fr-FR" altLang="fr-FR" dirty="0" smtClean="0">
                <a:solidFill>
                  <a:srgbClr val="922B3C"/>
                </a:solidFill>
              </a:rPr>
              <a:t>préserver la sécurité des données </a:t>
            </a:r>
            <a:r>
              <a:rPr lang="fr-FR" altLang="fr-FR" dirty="0" smtClean="0"/>
              <a:t>et, notamment, empêcher qu'elles soient déformées, endommagées, ou que des tiers non autorisés y aient accès (art. 34)</a:t>
            </a:r>
          </a:p>
          <a:p>
            <a:pPr lvl="2" algn="just">
              <a:spcAft>
                <a:spcPts val="600"/>
              </a:spcAft>
            </a:pPr>
            <a:r>
              <a:rPr lang="fr-FR" altLang="fr-FR" dirty="0" smtClean="0"/>
              <a:t>Absence de prescriptions techniques précises</a:t>
            </a:r>
          </a:p>
          <a:p>
            <a:pPr lvl="2" algn="just">
              <a:spcAft>
                <a:spcPts val="600"/>
              </a:spcAft>
            </a:pPr>
            <a:r>
              <a:rPr lang="fr-FR" altLang="fr-FR" dirty="0" smtClean="0"/>
              <a:t>Recommandation de réaliser une analyse de risques préalable voire, pour les traitements les plus sensibles, une étude d’impact sur la vie privée (PIA)</a:t>
            </a:r>
          </a:p>
          <a:p>
            <a:pPr lvl="2" algn="just">
              <a:spcAft>
                <a:spcPts val="600"/>
              </a:spcAft>
            </a:pPr>
            <a:r>
              <a:rPr lang="fr-FR" altLang="fr-FR" dirty="0" smtClean="0"/>
              <a:t>Publication par la CNIL de « guides sécurité pour gérer les risques sur la vie privée » (méthodologie d’analyse de risques et catalogue de bonnes pratiques)</a:t>
            </a:r>
          </a:p>
          <a:p>
            <a:pPr lvl="1" algn="just">
              <a:spcAft>
                <a:spcPts val="600"/>
              </a:spcAft>
            </a:pPr>
            <a:r>
              <a:rPr lang="fr-FR" altLang="fr-FR" dirty="0" smtClean="0"/>
              <a:t>De veiller à ce que, le cas échéant, les </a:t>
            </a:r>
            <a:r>
              <a:rPr lang="fr-FR" altLang="fr-FR" dirty="0" smtClean="0">
                <a:solidFill>
                  <a:srgbClr val="922B3C"/>
                </a:solidFill>
              </a:rPr>
              <a:t>sous-traitants</a:t>
            </a:r>
            <a:r>
              <a:rPr lang="fr-FR" altLang="fr-FR" dirty="0" smtClean="0"/>
              <a:t> apportent des garanties suffisantes au regard des mesures de sécurité techniques et d’organisation</a:t>
            </a:r>
          </a:p>
          <a:p>
            <a:pPr lvl="2" algn="just">
              <a:spcAft>
                <a:spcPts val="600"/>
              </a:spcAft>
            </a:pPr>
            <a:r>
              <a:rPr lang="fr-FR" altLang="fr-FR" dirty="0" smtClean="0"/>
              <a:t>Est considéré comme sous-traitant celui qui traite des données à caractère personnel pour le compte et sous la responsabilité du responsable du traitement (article 35)</a:t>
            </a:r>
          </a:p>
          <a:p>
            <a:endParaRPr lang="fr-FR" altLang="fr-FR" dirty="0" smtClean="0"/>
          </a:p>
        </p:txBody>
      </p:sp>
      <p:sp>
        <p:nvSpPr>
          <p:cNvPr id="9" name="Espace réservé du texte 8"/>
          <p:cNvSpPr>
            <a:spLocks noGrp="1"/>
          </p:cNvSpPr>
          <p:nvPr>
            <p:ph type="body" sz="quarter" idx="10"/>
          </p:nvPr>
        </p:nvSpPr>
        <p:spPr/>
        <p:txBody>
          <a:bodyPr/>
          <a:lstStyle/>
          <a:p>
            <a:r>
              <a:rPr lang="fr-FR" dirty="0"/>
              <a:t>e. Le rôle de la CNIL : La protection des données à caractère personnel</a:t>
            </a:r>
          </a:p>
        </p:txBody>
      </p:sp>
      <p:sp>
        <p:nvSpPr>
          <p:cNvPr id="3" name="Espace réservé de la date 2"/>
          <p:cNvSpPr>
            <a:spLocks noGrp="1"/>
          </p:cNvSpPr>
          <p:nvPr>
            <p:ph type="dt" sz="half" idx="11"/>
          </p:nvPr>
        </p:nvSpPr>
        <p:spPr/>
        <p:txBody>
          <a:bodyPr/>
          <a:lstStyle/>
          <a:p>
            <a:fld id="{57E5B060-7AF1-471D-9D21-7DD000D8A87A}" type="datetime1">
              <a:rPr lang="fr-FR" smtClean="0"/>
              <a:pPr/>
              <a:t>16/02/2017</a:t>
            </a:fld>
            <a:endParaRPr lang="fr-FR" dirty="0"/>
          </a:p>
        </p:txBody>
      </p:sp>
      <p:sp>
        <p:nvSpPr>
          <p:cNvPr id="4" name="Espace réservé du pied de page 3"/>
          <p:cNvSpPr>
            <a:spLocks noGrp="1"/>
          </p:cNvSpPr>
          <p:nvPr>
            <p:ph type="ftr" sz="quarter" idx="12"/>
          </p:nvPr>
        </p:nvSpPr>
        <p:spPr/>
        <p:txBody>
          <a:bodyPr/>
          <a:lstStyle/>
          <a:p>
            <a:r>
              <a:rPr lang="fr-FR" smtClean="0"/>
              <a:t>Sensibilisation et initiation à la cybersécurité</a:t>
            </a:r>
            <a:endParaRPr lang="fr-FR"/>
          </a:p>
        </p:txBody>
      </p:sp>
    </p:spTree>
    <p:extLst>
      <p:ext uri="{BB962C8B-B14F-4D97-AF65-F5344CB8AC3E}">
        <p14:creationId xmlns:p14="http://schemas.microsoft.com/office/powerpoint/2010/main" val="7067989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5. Le droit des T.I.C. et l’organisation de la cybersécurité en France</a:t>
            </a:r>
          </a:p>
        </p:txBody>
      </p:sp>
      <p:sp>
        <p:nvSpPr>
          <p:cNvPr id="4" name="Espace réservé du contenu 2"/>
          <p:cNvSpPr>
            <a:spLocks noGrp="1"/>
          </p:cNvSpPr>
          <p:nvPr>
            <p:ph idx="1"/>
          </p:nvPr>
        </p:nvSpPr>
        <p:spPr>
          <a:xfrm>
            <a:off x="457200" y="2420888"/>
            <a:ext cx="8229600" cy="4032448"/>
          </a:xfrm>
        </p:spPr>
        <p:txBody>
          <a:bodyPr>
            <a:normAutofit fontScale="70000" lnSpcReduction="20000"/>
          </a:bodyPr>
          <a:lstStyle/>
          <a:p>
            <a:pPr>
              <a:spcAft>
                <a:spcPts val="1200"/>
              </a:spcAft>
            </a:pPr>
            <a:r>
              <a:rPr lang="fr-FR" dirty="0" smtClean="0"/>
              <a:t>Des </a:t>
            </a:r>
            <a:r>
              <a:rPr lang="fr-FR" b="1" dirty="0" smtClean="0">
                <a:solidFill>
                  <a:srgbClr val="922B3C"/>
                </a:solidFill>
              </a:rPr>
              <a:t>sanctions pénales </a:t>
            </a:r>
            <a:r>
              <a:rPr lang="fr-FR" dirty="0" smtClean="0"/>
              <a:t>(articles 226-16 et suivants du Code pénal) : Douze délits punis de 3 à 5 ans d’emprisonnement et jusqu’à 300.000 euros d’amende</a:t>
            </a:r>
          </a:p>
          <a:p>
            <a:pPr lvl="1">
              <a:spcAft>
                <a:spcPts val="1200"/>
              </a:spcAft>
            </a:pPr>
            <a:r>
              <a:rPr lang="fr-FR" dirty="0" smtClean="0"/>
              <a:t>Concernant les obligations de sécurité « Le fait de procéder ou de faire procéder à un traitement de données à caractère personnel sans mettre en œuvre les mesures prescrites à l'article 34 de la loi n° 78-17 du 6 janvier 1978 précitée est puni de cinq ans d'emprisonnement et de 300 000 Euros d'amende » (art. 226-17)</a:t>
            </a:r>
          </a:p>
          <a:p>
            <a:pPr>
              <a:spcAft>
                <a:spcPts val="1200"/>
              </a:spcAft>
            </a:pPr>
            <a:r>
              <a:rPr lang="fr-FR" dirty="0" smtClean="0"/>
              <a:t>Des </a:t>
            </a:r>
            <a:r>
              <a:rPr lang="fr-FR" b="1" dirty="0" smtClean="0">
                <a:solidFill>
                  <a:srgbClr val="922B3C"/>
                </a:solidFill>
              </a:rPr>
              <a:t>sanctions civiles </a:t>
            </a:r>
            <a:r>
              <a:rPr lang="fr-FR" dirty="0" smtClean="0"/>
              <a:t>(articles 1382 et suivants du Code civil) : Dommages-intérêts en fonction du préjudice causé aux personnes concernées</a:t>
            </a:r>
          </a:p>
          <a:p>
            <a:pPr>
              <a:spcAft>
                <a:spcPts val="1200"/>
              </a:spcAft>
            </a:pPr>
            <a:r>
              <a:rPr lang="fr-FR" dirty="0" smtClean="0"/>
              <a:t>Des </a:t>
            </a:r>
            <a:r>
              <a:rPr lang="fr-FR" b="1" dirty="0" smtClean="0">
                <a:solidFill>
                  <a:srgbClr val="922B3C"/>
                </a:solidFill>
              </a:rPr>
              <a:t>sanctions administratives </a:t>
            </a:r>
            <a:r>
              <a:rPr lang="fr-FR" dirty="0" smtClean="0"/>
              <a:t>associées aux pouvoirs conférés à la CNIL </a:t>
            </a:r>
          </a:p>
          <a:p>
            <a:pPr lvl="1">
              <a:spcAft>
                <a:spcPts val="1200"/>
              </a:spcAft>
            </a:pPr>
            <a:r>
              <a:rPr lang="fr-FR" dirty="0" smtClean="0"/>
              <a:t>Pouvoir d’injonction de cesser le traitement pour les fichiers soumis à déclaration ou de retrait de l’autorisation accordée </a:t>
            </a:r>
          </a:p>
          <a:p>
            <a:pPr lvl="1">
              <a:spcAft>
                <a:spcPts val="1200"/>
              </a:spcAft>
            </a:pPr>
            <a:r>
              <a:rPr lang="fr-FR" dirty="0" smtClean="0"/>
              <a:t>Pouvoir de sanction pécuniaire</a:t>
            </a:r>
          </a:p>
          <a:p>
            <a:pPr lvl="1">
              <a:spcAft>
                <a:spcPts val="1200"/>
              </a:spcAft>
            </a:pPr>
            <a:r>
              <a:rPr lang="fr-FR" dirty="0" smtClean="0"/>
              <a:t>Procédure d’urgence : pouvoir d’interruption de la mise en œuvre du traitement ou de verrouillage des données (3 mois)</a:t>
            </a:r>
          </a:p>
          <a:p>
            <a:pPr lvl="1">
              <a:spcAft>
                <a:spcPts val="1200"/>
              </a:spcAft>
            </a:pPr>
            <a:r>
              <a:rPr lang="fr-FR" dirty="0" smtClean="0"/>
              <a:t>Mesures de publicité des avertissements et, en cas de mauvaise foi, pour les autres sanctions </a:t>
            </a:r>
            <a:endParaRPr lang="fr-FR" dirty="0"/>
          </a:p>
        </p:txBody>
      </p:sp>
      <p:sp>
        <p:nvSpPr>
          <p:cNvPr id="10" name="Espace réservé du texte 9"/>
          <p:cNvSpPr>
            <a:spLocks noGrp="1"/>
          </p:cNvSpPr>
          <p:nvPr>
            <p:ph type="body" sz="quarter" idx="10"/>
          </p:nvPr>
        </p:nvSpPr>
        <p:spPr/>
        <p:txBody>
          <a:bodyPr/>
          <a:lstStyle/>
          <a:p>
            <a:r>
              <a:rPr lang="fr-FR" dirty="0"/>
              <a:t>e. Le rôle de la CNIL : La protection des données à caractère personnel</a:t>
            </a:r>
          </a:p>
        </p:txBody>
      </p:sp>
      <p:sp>
        <p:nvSpPr>
          <p:cNvPr id="3" name="Espace réservé de la date 2"/>
          <p:cNvSpPr>
            <a:spLocks noGrp="1"/>
          </p:cNvSpPr>
          <p:nvPr>
            <p:ph type="dt" sz="half" idx="11"/>
          </p:nvPr>
        </p:nvSpPr>
        <p:spPr/>
        <p:txBody>
          <a:bodyPr/>
          <a:lstStyle/>
          <a:p>
            <a:fld id="{4A276061-0C96-42CC-A57F-45E874EB7B29}" type="datetime1">
              <a:rPr lang="fr-FR" smtClean="0"/>
              <a:pPr/>
              <a:t>16/02/2017</a:t>
            </a:fld>
            <a:endParaRPr lang="fr-FR" dirty="0"/>
          </a:p>
        </p:txBody>
      </p:sp>
      <p:sp>
        <p:nvSpPr>
          <p:cNvPr id="5" name="Espace réservé du pied de page 4"/>
          <p:cNvSpPr>
            <a:spLocks noGrp="1"/>
          </p:cNvSpPr>
          <p:nvPr>
            <p:ph type="ftr" sz="quarter" idx="12"/>
          </p:nvPr>
        </p:nvSpPr>
        <p:spPr/>
        <p:txBody>
          <a:bodyPr/>
          <a:lstStyle/>
          <a:p>
            <a:r>
              <a:rPr lang="fr-FR" smtClean="0"/>
              <a:t>Sensibilisation et initiation à la cybersécurité</a:t>
            </a:r>
            <a:endParaRPr lang="fr-FR"/>
          </a:p>
        </p:txBody>
      </p:sp>
      <p:sp>
        <p:nvSpPr>
          <p:cNvPr id="61444" name="Rectangle 4"/>
          <p:cNvSpPr>
            <a:spLocks noChangeArrowheads="1"/>
          </p:cNvSpPr>
          <p:nvPr/>
        </p:nvSpPr>
        <p:spPr bwMode="auto">
          <a:xfrm>
            <a:off x="2662882" y="1764680"/>
            <a:ext cx="5797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dirty="0">
                <a:latin typeface="Arial" panose="020B0604020202020204" pitchFamily="34" charset="0"/>
                <a:cs typeface="Arial" panose="020B0604020202020204" pitchFamily="34" charset="0"/>
              </a:rPr>
              <a:t>Les différents risques et sanctions en cas de manquements aux différentes obligations </a:t>
            </a:r>
          </a:p>
        </p:txBody>
      </p:sp>
      <p:pic>
        <p:nvPicPr>
          <p:cNvPr id="61445" name="Picture 2" descr="Logo CN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2232" y="1864693"/>
            <a:ext cx="1190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28244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smtClean="0"/>
              <a:t>Merci de votre attention</a:t>
            </a:r>
            <a:endParaRPr lang="fr-FR" dirty="0"/>
          </a:p>
        </p:txBody>
      </p:sp>
    </p:spTree>
    <p:extLst>
      <p:ext uri="{BB962C8B-B14F-4D97-AF65-F5344CB8AC3E}">
        <p14:creationId xmlns:p14="http://schemas.microsoft.com/office/powerpoint/2010/main" val="3829935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p:txBody>
          <a:bodyPr/>
          <a:lstStyle/>
          <a:p>
            <a:r>
              <a:rPr lang="fr-FR" altLang="fr-FR" dirty="0" smtClean="0"/>
              <a:t>1. Les enjeux de la sécurité des S.I.</a:t>
            </a:r>
          </a:p>
        </p:txBody>
      </p:sp>
      <p:sp>
        <p:nvSpPr>
          <p:cNvPr id="2" name="Espace réservé de la date 1"/>
          <p:cNvSpPr>
            <a:spLocks noGrp="1"/>
          </p:cNvSpPr>
          <p:nvPr>
            <p:ph type="dt" sz="half" idx="11"/>
          </p:nvPr>
        </p:nvSpPr>
        <p:spPr>
          <a:xfrm>
            <a:off x="3419872" y="6448752"/>
            <a:ext cx="1008112" cy="365125"/>
          </a:xfrm>
        </p:spPr>
        <p:txBody>
          <a:bodyPr/>
          <a:lstStyle/>
          <a:p>
            <a:fld id="{9EA3A4A2-FD5E-4197-8E57-CF8EB5739B1D}" type="datetime1">
              <a:rPr lang="fr-FR" smtClean="0"/>
              <a:t>16/02/2017</a:t>
            </a:fld>
            <a:endParaRPr lang="fr-FR" dirty="0"/>
          </a:p>
        </p:txBody>
      </p:sp>
      <p:sp>
        <p:nvSpPr>
          <p:cNvPr id="3" name="Espace réservé du pied de page 2"/>
          <p:cNvSpPr>
            <a:spLocks noGrp="1"/>
          </p:cNvSpPr>
          <p:nvPr>
            <p:ph type="ftr" sz="quarter" idx="12"/>
          </p:nvPr>
        </p:nvSpPr>
        <p:spPr>
          <a:xfrm>
            <a:off x="4499992" y="6448752"/>
            <a:ext cx="3031976" cy="365125"/>
          </a:xfrm>
        </p:spPr>
        <p:txBody>
          <a:bodyPr/>
          <a:lstStyle/>
          <a:p>
            <a:r>
              <a:rPr lang="fr-FR" smtClean="0"/>
              <a:t>Sensibilisation et initiation à la cybersécurité</a:t>
            </a:r>
            <a:endParaRPr lang="fr-FR" dirty="0"/>
          </a:p>
        </p:txBody>
      </p:sp>
      <p:sp>
        <p:nvSpPr>
          <p:cNvPr id="4" name="Espace réservé du numéro de diapositive 3"/>
          <p:cNvSpPr>
            <a:spLocks noGrp="1"/>
          </p:cNvSpPr>
          <p:nvPr>
            <p:ph type="sldNum" sz="quarter" idx="13"/>
          </p:nvPr>
        </p:nvSpPr>
        <p:spPr>
          <a:xfrm>
            <a:off x="8676456" y="6448752"/>
            <a:ext cx="432048" cy="365125"/>
          </a:xfrm>
        </p:spPr>
        <p:txBody>
          <a:bodyPr/>
          <a:lstStyle/>
          <a:p>
            <a:fld id="{DAC45385-D604-40AE-9F53-03BDB8FC03CC}" type="slidenum">
              <a:rPr lang="fr-FR" smtClean="0"/>
              <a:pPr/>
              <a:t>7</a:t>
            </a:fld>
            <a:endParaRPr lang="fr-FR" dirty="0"/>
          </a:p>
        </p:txBody>
      </p:sp>
      <p:sp>
        <p:nvSpPr>
          <p:cNvPr id="14" name="Espace réservé du texte 13"/>
          <p:cNvSpPr>
            <a:spLocks noGrp="1"/>
          </p:cNvSpPr>
          <p:nvPr>
            <p:ph type="body" sz="quarter" idx="10"/>
          </p:nvPr>
        </p:nvSpPr>
        <p:spPr/>
        <p:txBody>
          <a:bodyPr/>
          <a:lstStyle/>
          <a:p>
            <a:r>
              <a:rPr lang="fr-FR" dirty="0" smtClean="0"/>
              <a:t>b. Les enjeux</a:t>
            </a:r>
            <a:endParaRPr lang="fr-FR" dirty="0"/>
          </a:p>
        </p:txBody>
      </p:sp>
      <p:pic>
        <p:nvPicPr>
          <p:cNvPr id="8" name="Picture 5" descr="j0398939"/>
          <p:cNvPicPr>
            <a:picLocks noChangeAspect="1" noChangeArrowheads="1"/>
          </p:cNvPicPr>
          <p:nvPr/>
        </p:nvPicPr>
        <p:blipFill>
          <a:blip r:embed="rId3"/>
          <a:srcRect/>
          <a:stretch>
            <a:fillRect/>
          </a:stretch>
        </p:blipFill>
        <p:spPr bwMode="auto">
          <a:xfrm>
            <a:off x="1836738" y="4803775"/>
            <a:ext cx="1571625" cy="9286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skyscrapers&amp;sidewalks05"/>
          <p:cNvPicPr>
            <a:picLocks noChangeAspect="1" noChangeArrowheads="1"/>
          </p:cNvPicPr>
          <p:nvPr/>
        </p:nvPicPr>
        <p:blipFill>
          <a:blip r:embed="rId4"/>
          <a:srcRect b="18907"/>
          <a:stretch>
            <a:fillRect/>
          </a:stretch>
        </p:blipFill>
        <p:spPr bwMode="auto">
          <a:xfrm>
            <a:off x="5592763" y="1916113"/>
            <a:ext cx="1571625" cy="9286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71080422 OBS case studies nov 06"/>
          <p:cNvPicPr>
            <a:picLocks noChangeAspect="1" noChangeArrowheads="1"/>
          </p:cNvPicPr>
          <p:nvPr/>
        </p:nvPicPr>
        <p:blipFill>
          <a:blip r:embed="rId5"/>
          <a:srcRect l="5421" t="8812"/>
          <a:stretch>
            <a:fillRect/>
          </a:stretch>
        </p:blipFill>
        <p:spPr bwMode="auto">
          <a:xfrm>
            <a:off x="1882775" y="1916113"/>
            <a:ext cx="1573213" cy="9286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ZoneTexte 11"/>
          <p:cNvSpPr txBox="1">
            <a:spLocks noChangeArrowheads="1"/>
          </p:cNvSpPr>
          <p:nvPr/>
        </p:nvSpPr>
        <p:spPr bwMode="auto">
          <a:xfrm>
            <a:off x="1772918" y="3006725"/>
            <a:ext cx="18389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600" dirty="0">
                <a:latin typeface="Arial" panose="020B0604020202020204" pitchFamily="34" charset="0"/>
                <a:cs typeface="Arial" panose="020B0604020202020204" pitchFamily="34" charset="0"/>
              </a:rPr>
              <a:t>Impacts financiers</a:t>
            </a:r>
          </a:p>
        </p:txBody>
      </p:sp>
      <p:sp>
        <p:nvSpPr>
          <p:cNvPr id="22536" name="ZoneTexte 12"/>
          <p:cNvSpPr txBox="1">
            <a:spLocks noChangeArrowheads="1"/>
          </p:cNvSpPr>
          <p:nvPr/>
        </p:nvSpPr>
        <p:spPr bwMode="auto">
          <a:xfrm>
            <a:off x="1703075" y="4056063"/>
            <a:ext cx="18373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600">
                <a:latin typeface="Arial" panose="020B0604020202020204" pitchFamily="34" charset="0"/>
                <a:cs typeface="Arial" panose="020B0604020202020204" pitchFamily="34" charset="0"/>
              </a:rPr>
              <a:t>Impacts juridiques</a:t>
            </a:r>
            <a:br>
              <a:rPr lang="fr-FR" altLang="fr-FR" sz="1600">
                <a:latin typeface="Arial" panose="020B0604020202020204" pitchFamily="34" charset="0"/>
                <a:cs typeface="Arial" panose="020B0604020202020204" pitchFamily="34" charset="0"/>
              </a:rPr>
            </a:br>
            <a:r>
              <a:rPr lang="fr-FR" altLang="fr-FR" sz="1600">
                <a:latin typeface="Arial" panose="020B0604020202020204" pitchFamily="34" charset="0"/>
                <a:cs typeface="Arial" panose="020B0604020202020204" pitchFamily="34" charset="0"/>
              </a:rPr>
              <a:t>et réglementaires</a:t>
            </a:r>
          </a:p>
        </p:txBody>
      </p:sp>
      <p:sp>
        <p:nvSpPr>
          <p:cNvPr id="22537" name="ZoneTexte 13"/>
          <p:cNvSpPr txBox="1">
            <a:spLocks noChangeArrowheads="1"/>
          </p:cNvSpPr>
          <p:nvPr/>
        </p:nvSpPr>
        <p:spPr bwMode="auto">
          <a:xfrm>
            <a:off x="5549577" y="4056063"/>
            <a:ext cx="16754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600" dirty="0">
                <a:latin typeface="Arial" panose="020B0604020202020204" pitchFamily="34" charset="0"/>
                <a:cs typeface="Arial" panose="020B0604020202020204" pitchFamily="34" charset="0"/>
              </a:rPr>
              <a:t>Impacts</a:t>
            </a:r>
            <a:br>
              <a:rPr lang="fr-FR" altLang="fr-FR" sz="1600" dirty="0">
                <a:latin typeface="Arial" panose="020B0604020202020204" pitchFamily="34" charset="0"/>
                <a:cs typeface="Arial" panose="020B0604020202020204" pitchFamily="34" charset="0"/>
              </a:rPr>
            </a:br>
            <a:r>
              <a:rPr lang="fr-FR" altLang="fr-FR" sz="1600" dirty="0">
                <a:latin typeface="Arial" panose="020B0604020202020204" pitchFamily="34" charset="0"/>
                <a:cs typeface="Arial" panose="020B0604020202020204" pitchFamily="34" charset="0"/>
              </a:rPr>
              <a:t>organisationnels</a:t>
            </a:r>
          </a:p>
        </p:txBody>
      </p:sp>
      <p:sp>
        <p:nvSpPr>
          <p:cNvPr id="22538" name="ZoneTexte 14"/>
          <p:cNvSpPr txBox="1">
            <a:spLocks noChangeArrowheads="1"/>
          </p:cNvSpPr>
          <p:nvPr/>
        </p:nvSpPr>
        <p:spPr bwMode="auto">
          <a:xfrm>
            <a:off x="5402186" y="3016250"/>
            <a:ext cx="19527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600" dirty="0">
                <a:latin typeface="Arial" panose="020B0604020202020204" pitchFamily="34" charset="0"/>
                <a:cs typeface="Arial" panose="020B0604020202020204" pitchFamily="34" charset="0"/>
              </a:rPr>
              <a:t>Impacts sur l’image</a:t>
            </a:r>
            <a:br>
              <a:rPr lang="fr-FR" altLang="fr-FR" sz="1600" dirty="0">
                <a:latin typeface="Arial" panose="020B0604020202020204" pitchFamily="34" charset="0"/>
                <a:cs typeface="Arial" panose="020B0604020202020204" pitchFamily="34" charset="0"/>
              </a:rPr>
            </a:br>
            <a:r>
              <a:rPr lang="fr-FR" altLang="fr-FR" sz="1600" dirty="0">
                <a:latin typeface="Arial" panose="020B0604020202020204" pitchFamily="34" charset="0"/>
                <a:cs typeface="Arial" panose="020B0604020202020204" pitchFamily="34" charset="0"/>
              </a:rPr>
              <a:t>et la réputation</a:t>
            </a:r>
          </a:p>
        </p:txBody>
      </p:sp>
      <p:sp>
        <p:nvSpPr>
          <p:cNvPr id="16" name="Flèche vers le bas 15"/>
          <p:cNvSpPr/>
          <p:nvPr/>
        </p:nvSpPr>
        <p:spPr>
          <a:xfrm rot="2655180">
            <a:off x="3722688" y="4002088"/>
            <a:ext cx="287337" cy="733425"/>
          </a:xfrm>
          <a:prstGeom prst="down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2540" name="ZoneTexte 16"/>
          <p:cNvSpPr txBox="1">
            <a:spLocks noChangeArrowheads="1"/>
          </p:cNvSpPr>
          <p:nvPr/>
        </p:nvSpPr>
        <p:spPr bwMode="auto">
          <a:xfrm>
            <a:off x="4014863" y="3502025"/>
            <a:ext cx="9364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600">
                <a:latin typeface="Arial" panose="020B0604020202020204" pitchFamily="34" charset="0"/>
                <a:cs typeface="Arial" panose="020B0604020202020204" pitchFamily="34" charset="0"/>
              </a:rPr>
              <a:t>Sécurité</a:t>
            </a:r>
            <a:br>
              <a:rPr lang="fr-FR" altLang="fr-FR" sz="1600">
                <a:latin typeface="Arial" panose="020B0604020202020204" pitchFamily="34" charset="0"/>
                <a:cs typeface="Arial" panose="020B0604020202020204" pitchFamily="34" charset="0"/>
              </a:rPr>
            </a:br>
            <a:r>
              <a:rPr lang="fr-FR" altLang="fr-FR" sz="1600">
                <a:latin typeface="Arial" panose="020B0604020202020204" pitchFamily="34" charset="0"/>
                <a:cs typeface="Arial" panose="020B0604020202020204" pitchFamily="34" charset="0"/>
              </a:rPr>
              <a:t>des S.I.</a:t>
            </a:r>
          </a:p>
        </p:txBody>
      </p:sp>
      <p:sp>
        <p:nvSpPr>
          <p:cNvPr id="18" name="Flèche vers le bas 17"/>
          <p:cNvSpPr/>
          <p:nvPr/>
        </p:nvSpPr>
        <p:spPr>
          <a:xfrm rot="19011080">
            <a:off x="4940300" y="4003675"/>
            <a:ext cx="288925" cy="733425"/>
          </a:xfrm>
          <a:prstGeom prst="down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9" name="Flèche vers le bas 18"/>
          <p:cNvSpPr/>
          <p:nvPr/>
        </p:nvSpPr>
        <p:spPr>
          <a:xfrm rot="13452912">
            <a:off x="4946650" y="2843213"/>
            <a:ext cx="287338" cy="733425"/>
          </a:xfrm>
          <a:prstGeom prst="down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5" name="Flèche vers le bas 24"/>
          <p:cNvSpPr/>
          <p:nvPr/>
        </p:nvSpPr>
        <p:spPr>
          <a:xfrm rot="8203604">
            <a:off x="3724275" y="2840038"/>
            <a:ext cx="288925" cy="733425"/>
          </a:xfrm>
          <a:prstGeom prst="down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22544" name="Picture 16" descr="\\intranet.fr\sgdsn\utilisateurs_mercure\bureaux\chavanne\organisationnell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52120" y="4797425"/>
            <a:ext cx="1574677" cy="9350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dirty="0"/>
              <a:t>1. Les enjeux de la sécurité des S.I.</a:t>
            </a:r>
            <a:endParaRPr lang="fr-FR" dirty="0"/>
          </a:p>
        </p:txBody>
      </p:sp>
      <p:sp>
        <p:nvSpPr>
          <p:cNvPr id="23555" name="Espace réservé du contenu 2"/>
          <p:cNvSpPr>
            <a:spLocks noGrp="1"/>
          </p:cNvSpPr>
          <p:nvPr>
            <p:ph idx="1"/>
          </p:nvPr>
        </p:nvSpPr>
        <p:spPr/>
        <p:txBody>
          <a:bodyPr/>
          <a:lstStyle/>
          <a:p>
            <a:r>
              <a:rPr lang="fr-FR" altLang="fr-FR" dirty="0" smtClean="0"/>
              <a:t>Les motivations évoluent</a:t>
            </a:r>
          </a:p>
          <a:p>
            <a:pPr lvl="1"/>
            <a:r>
              <a:rPr lang="fr-FR" altLang="fr-FR" dirty="0" smtClean="0"/>
              <a:t>Années 80 et 90 : beaucoup de bidouilleurs enthousiastes</a:t>
            </a:r>
          </a:p>
          <a:p>
            <a:pPr lvl="1"/>
            <a:r>
              <a:rPr lang="fr-FR" altLang="fr-FR" dirty="0" smtClean="0"/>
              <a:t>De nos jours : majoritairement des actions organisées et réfléchies</a:t>
            </a:r>
          </a:p>
          <a:p>
            <a:endParaRPr lang="fr-FR" altLang="fr-FR" dirty="0" smtClean="0"/>
          </a:p>
          <a:p>
            <a:r>
              <a:rPr lang="fr-FR" altLang="fr-FR" dirty="0" smtClean="0"/>
              <a:t>Cyber délinquance</a:t>
            </a:r>
          </a:p>
          <a:p>
            <a:pPr lvl="1"/>
            <a:r>
              <a:rPr lang="fr-FR" altLang="fr-FR" dirty="0" smtClean="0"/>
              <a:t>Les individus attirés par l’appât du gain</a:t>
            </a:r>
          </a:p>
          <a:p>
            <a:pPr lvl="1"/>
            <a:r>
              <a:rPr lang="fr-FR" altLang="fr-FR" dirty="0" smtClean="0"/>
              <a:t>Les « </a:t>
            </a:r>
            <a:r>
              <a:rPr lang="fr-FR" altLang="fr-FR" dirty="0" err="1" smtClean="0"/>
              <a:t>hacktivistes</a:t>
            </a:r>
            <a:r>
              <a:rPr lang="fr-FR" altLang="fr-FR" dirty="0" smtClean="0"/>
              <a:t> »</a:t>
            </a:r>
          </a:p>
          <a:p>
            <a:pPr lvl="1"/>
            <a:r>
              <a:rPr lang="fr-FR" altLang="fr-FR" dirty="0" smtClean="0"/>
              <a:t>Motivation politique, religieuse, etc.</a:t>
            </a:r>
          </a:p>
          <a:p>
            <a:pPr lvl="1"/>
            <a:r>
              <a:rPr lang="fr-FR" altLang="fr-FR" dirty="0" smtClean="0"/>
              <a:t>Les concurrents directs de l’organisation visée</a:t>
            </a:r>
          </a:p>
          <a:p>
            <a:pPr lvl="1"/>
            <a:r>
              <a:rPr lang="fr-FR" altLang="fr-FR" dirty="0" smtClean="0"/>
              <a:t>Les fonctionnaires au service d‘un état</a:t>
            </a:r>
          </a:p>
          <a:p>
            <a:pPr lvl="1"/>
            <a:r>
              <a:rPr lang="fr-FR" altLang="fr-FR" dirty="0" smtClean="0"/>
              <a:t>Les mercenaires agissant pour le compte de commanditaires</a:t>
            </a:r>
          </a:p>
          <a:p>
            <a:pPr lvl="1"/>
            <a:r>
              <a:rPr lang="fr-FR" altLang="fr-FR" dirty="0" smtClean="0"/>
              <a:t>…</a:t>
            </a:r>
          </a:p>
        </p:txBody>
      </p:sp>
      <p:sp>
        <p:nvSpPr>
          <p:cNvPr id="3" name="Espace réservé de la date 2"/>
          <p:cNvSpPr>
            <a:spLocks noGrp="1"/>
          </p:cNvSpPr>
          <p:nvPr>
            <p:ph type="dt" sz="half" idx="11"/>
          </p:nvPr>
        </p:nvSpPr>
        <p:spPr>
          <a:xfrm>
            <a:off x="3419872" y="6448752"/>
            <a:ext cx="1008112" cy="365125"/>
          </a:xfrm>
        </p:spPr>
        <p:txBody>
          <a:bodyPr/>
          <a:lstStyle/>
          <a:p>
            <a:fld id="{92509B2E-4575-4A13-B32E-7C626B7E8C6A}" type="datetime1">
              <a:rPr lang="fr-FR" smtClean="0"/>
              <a:t>16/02/2017</a:t>
            </a:fld>
            <a:endParaRPr lang="fr-FR" dirty="0"/>
          </a:p>
        </p:txBody>
      </p:sp>
      <p:sp>
        <p:nvSpPr>
          <p:cNvPr id="4" name="Espace réservé du pied de page 3"/>
          <p:cNvSpPr>
            <a:spLocks noGrp="1"/>
          </p:cNvSpPr>
          <p:nvPr>
            <p:ph type="ftr" sz="quarter" idx="12"/>
          </p:nvPr>
        </p:nvSpPr>
        <p:spPr>
          <a:xfrm>
            <a:off x="4499992" y="6448752"/>
            <a:ext cx="3031976" cy="365125"/>
          </a:xfrm>
        </p:spPr>
        <p:txBody>
          <a:bodyPr/>
          <a:lstStyle/>
          <a:p>
            <a:r>
              <a:rPr lang="fr-FR" smtClean="0"/>
              <a:t>Sensibilisation et initiation à la cybersécurité</a:t>
            </a:r>
            <a:endParaRPr lang="fr-FR" dirty="0"/>
          </a:p>
        </p:txBody>
      </p:sp>
      <p:sp>
        <p:nvSpPr>
          <p:cNvPr id="5" name="Espace réservé du numéro de diapositive 4"/>
          <p:cNvSpPr>
            <a:spLocks noGrp="1"/>
          </p:cNvSpPr>
          <p:nvPr>
            <p:ph type="sldNum" sz="quarter" idx="13"/>
          </p:nvPr>
        </p:nvSpPr>
        <p:spPr>
          <a:xfrm>
            <a:off x="8676456" y="6448752"/>
            <a:ext cx="432048" cy="365125"/>
          </a:xfrm>
        </p:spPr>
        <p:txBody>
          <a:bodyPr/>
          <a:lstStyle/>
          <a:p>
            <a:fld id="{DAC45385-D604-40AE-9F53-03BDB8FC03CC}" type="slidenum">
              <a:rPr lang="fr-FR" smtClean="0"/>
              <a:pPr/>
              <a:t>8</a:t>
            </a:fld>
            <a:endParaRPr lang="fr-FR" dirty="0"/>
          </a:p>
        </p:txBody>
      </p:sp>
      <p:sp>
        <p:nvSpPr>
          <p:cNvPr id="11" name="Espace réservé du texte 10"/>
          <p:cNvSpPr>
            <a:spLocks noGrp="1"/>
          </p:cNvSpPr>
          <p:nvPr>
            <p:ph type="body" sz="quarter" idx="10"/>
          </p:nvPr>
        </p:nvSpPr>
        <p:spPr/>
        <p:txBody>
          <a:bodyPr/>
          <a:lstStyle/>
          <a:p>
            <a:r>
              <a:rPr lang="fr-FR" dirty="0" smtClean="0"/>
              <a:t>c. Pourquoi les pirates s’intéressent-ils aux S.I. des organisations ou au PC d’individus ?</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dirty="0"/>
              <a:t>1. Les enjeux de la sécurité des S.I.</a:t>
            </a:r>
            <a:endParaRPr lang="fr-FR" dirty="0"/>
          </a:p>
        </p:txBody>
      </p:sp>
      <p:sp>
        <p:nvSpPr>
          <p:cNvPr id="48" name="Espace réservé du contenu 2"/>
          <p:cNvSpPr>
            <a:spLocks noGrp="1"/>
          </p:cNvSpPr>
          <p:nvPr>
            <p:ph idx="1"/>
          </p:nvPr>
        </p:nvSpPr>
        <p:spPr/>
        <p:txBody>
          <a:bodyPr>
            <a:normAutofit fontScale="77500" lnSpcReduction="20000"/>
          </a:bodyPr>
          <a:lstStyle/>
          <a:p>
            <a:r>
              <a:rPr lang="fr-FR" b="1" dirty="0" smtClean="0">
                <a:solidFill>
                  <a:srgbClr val="922B3C"/>
                </a:solidFill>
              </a:rPr>
              <a:t>Gains financiers </a:t>
            </a:r>
            <a:r>
              <a:rPr lang="fr-FR" dirty="0" smtClean="0"/>
              <a:t>(accès à de l’information, puis monétisation et revente)</a:t>
            </a:r>
          </a:p>
          <a:p>
            <a:pPr lvl="1"/>
            <a:r>
              <a:rPr lang="fr-FR" dirty="0" smtClean="0"/>
              <a:t>Utilisateurs, emails</a:t>
            </a:r>
          </a:p>
          <a:p>
            <a:pPr lvl="1"/>
            <a:r>
              <a:rPr lang="fr-FR" dirty="0" smtClean="0"/>
              <a:t>Organisation interne de l’entreprise</a:t>
            </a:r>
          </a:p>
          <a:p>
            <a:pPr lvl="1"/>
            <a:r>
              <a:rPr lang="fr-FR" dirty="0" smtClean="0"/>
              <a:t>Fichiers clients</a:t>
            </a:r>
          </a:p>
          <a:p>
            <a:pPr lvl="1"/>
            <a:r>
              <a:rPr lang="fr-FR" dirty="0" smtClean="0"/>
              <a:t>Mots de passe, N° de comptes bancaire, cartes bancaires</a:t>
            </a:r>
          </a:p>
          <a:p>
            <a:endParaRPr lang="fr-FR" dirty="0" smtClean="0"/>
          </a:p>
          <a:p>
            <a:r>
              <a:rPr lang="fr-FR" b="1" dirty="0" smtClean="0">
                <a:solidFill>
                  <a:srgbClr val="922B3C"/>
                </a:solidFill>
              </a:rPr>
              <a:t>Utilisation de ressources </a:t>
            </a:r>
            <a:r>
              <a:rPr lang="fr-FR" dirty="0" smtClean="0"/>
              <a:t>(puis revente ou mise à disposition en tant que « service »)</a:t>
            </a:r>
          </a:p>
          <a:p>
            <a:pPr lvl="1"/>
            <a:r>
              <a:rPr lang="fr-FR" dirty="0" smtClean="0"/>
              <a:t>Bande passante &amp; espace de stockage (hébergement de musique, films et autres contenus)</a:t>
            </a:r>
          </a:p>
          <a:p>
            <a:pPr lvl="1"/>
            <a:r>
              <a:rPr lang="fr-FR" dirty="0" smtClean="0"/>
              <a:t>Zombies (</a:t>
            </a:r>
            <a:r>
              <a:rPr lang="fr-FR" dirty="0" err="1" smtClean="0"/>
              <a:t>botnets</a:t>
            </a:r>
            <a:r>
              <a:rPr lang="fr-FR" dirty="0" smtClean="0"/>
              <a:t>)</a:t>
            </a:r>
          </a:p>
          <a:p>
            <a:endParaRPr lang="fr-FR" dirty="0" smtClean="0"/>
          </a:p>
          <a:p>
            <a:r>
              <a:rPr lang="fr-FR" b="1" dirty="0" smtClean="0">
                <a:solidFill>
                  <a:srgbClr val="922B3C"/>
                </a:solidFill>
              </a:rPr>
              <a:t>Chantage</a:t>
            </a:r>
          </a:p>
          <a:p>
            <a:pPr lvl="1"/>
            <a:r>
              <a:rPr lang="fr-FR" dirty="0" smtClean="0"/>
              <a:t>Déni de service</a:t>
            </a:r>
          </a:p>
          <a:p>
            <a:pPr lvl="1"/>
            <a:r>
              <a:rPr lang="fr-FR" dirty="0" smtClean="0"/>
              <a:t>Modifications des données</a:t>
            </a:r>
          </a:p>
          <a:p>
            <a:endParaRPr lang="fr-FR" dirty="0" smtClean="0"/>
          </a:p>
          <a:p>
            <a:r>
              <a:rPr lang="fr-FR" b="1" dirty="0" smtClean="0">
                <a:solidFill>
                  <a:srgbClr val="922B3C"/>
                </a:solidFill>
              </a:rPr>
              <a:t>Espionnage</a:t>
            </a:r>
          </a:p>
          <a:p>
            <a:pPr lvl="1"/>
            <a:r>
              <a:rPr lang="fr-FR" dirty="0" smtClean="0"/>
              <a:t>Industriel / concurrentiel</a:t>
            </a:r>
          </a:p>
          <a:p>
            <a:pPr lvl="1"/>
            <a:r>
              <a:rPr lang="fr-FR" dirty="0" smtClean="0"/>
              <a:t>Étatique</a:t>
            </a:r>
          </a:p>
          <a:p>
            <a:endParaRPr lang="fr-FR" dirty="0" smtClean="0"/>
          </a:p>
          <a:p>
            <a:r>
              <a:rPr lang="fr-FR" dirty="0" smtClean="0"/>
              <a:t>…</a:t>
            </a:r>
            <a:endParaRPr lang="fr-FR" dirty="0"/>
          </a:p>
        </p:txBody>
      </p:sp>
      <p:sp>
        <p:nvSpPr>
          <p:cNvPr id="3" name="Espace réservé de la date 2"/>
          <p:cNvSpPr>
            <a:spLocks noGrp="1"/>
          </p:cNvSpPr>
          <p:nvPr>
            <p:ph type="dt" sz="half" idx="11"/>
          </p:nvPr>
        </p:nvSpPr>
        <p:spPr>
          <a:xfrm>
            <a:off x="3419872" y="6448752"/>
            <a:ext cx="1008112" cy="365125"/>
          </a:xfrm>
        </p:spPr>
        <p:txBody>
          <a:bodyPr/>
          <a:lstStyle/>
          <a:p>
            <a:fld id="{F169AC57-06BC-4A62-9705-3F1250296CA3}" type="datetime1">
              <a:rPr lang="fr-FR" smtClean="0"/>
              <a:t>16/02/2017</a:t>
            </a:fld>
            <a:endParaRPr lang="fr-FR" dirty="0"/>
          </a:p>
        </p:txBody>
      </p:sp>
      <p:sp>
        <p:nvSpPr>
          <p:cNvPr id="4" name="Espace réservé du pied de page 3"/>
          <p:cNvSpPr>
            <a:spLocks noGrp="1"/>
          </p:cNvSpPr>
          <p:nvPr>
            <p:ph type="ftr" sz="quarter" idx="12"/>
          </p:nvPr>
        </p:nvSpPr>
        <p:spPr>
          <a:xfrm>
            <a:off x="4499992" y="6448752"/>
            <a:ext cx="3031976" cy="365125"/>
          </a:xfrm>
        </p:spPr>
        <p:txBody>
          <a:bodyPr/>
          <a:lstStyle/>
          <a:p>
            <a:r>
              <a:rPr lang="fr-FR" smtClean="0"/>
              <a:t>Sensibilisation et initiation à la cybersécurité</a:t>
            </a:r>
            <a:endParaRPr lang="fr-FR" dirty="0"/>
          </a:p>
        </p:txBody>
      </p:sp>
      <p:sp>
        <p:nvSpPr>
          <p:cNvPr id="5" name="Espace réservé du numéro de diapositive 4"/>
          <p:cNvSpPr>
            <a:spLocks noGrp="1"/>
          </p:cNvSpPr>
          <p:nvPr>
            <p:ph type="sldNum" sz="quarter" idx="13"/>
          </p:nvPr>
        </p:nvSpPr>
        <p:spPr>
          <a:xfrm>
            <a:off x="8676456" y="6448752"/>
            <a:ext cx="432048" cy="365125"/>
          </a:xfrm>
        </p:spPr>
        <p:txBody>
          <a:bodyPr/>
          <a:lstStyle/>
          <a:p>
            <a:fld id="{DAC45385-D604-40AE-9F53-03BDB8FC03CC}" type="slidenum">
              <a:rPr lang="fr-FR" smtClean="0"/>
              <a:pPr/>
              <a:t>9</a:t>
            </a:fld>
            <a:endParaRPr lang="fr-FR" dirty="0"/>
          </a:p>
        </p:txBody>
      </p:sp>
      <p:sp>
        <p:nvSpPr>
          <p:cNvPr id="11" name="Espace réservé du texte 10"/>
          <p:cNvSpPr>
            <a:spLocks noGrp="1"/>
          </p:cNvSpPr>
          <p:nvPr>
            <p:ph type="body" sz="quarter" idx="10"/>
          </p:nvPr>
        </p:nvSpPr>
        <p:spPr/>
        <p:txBody>
          <a:bodyPr/>
          <a:lstStyle/>
          <a:p>
            <a:r>
              <a:rPr lang="fr-FR" dirty="0" smtClean="0"/>
              <a:t>c. Pourquoi les pirates s’intéressent-ils aux S.I. des organisations ou au PC d’individus ?</a:t>
            </a:r>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5936</Words>
  <Application>Microsoft Office PowerPoint</Application>
  <PresentationFormat>Affichage à l'écran (4:3)</PresentationFormat>
  <Paragraphs>924</Paragraphs>
  <Slides>68</Slides>
  <Notes>24</Notes>
  <HiddenSlides>0</HiddenSlides>
  <MMClips>0</MMClips>
  <ScaleCrop>false</ScaleCrop>
  <HeadingPairs>
    <vt:vector size="4" baseType="variant">
      <vt:variant>
        <vt:lpstr>Thème</vt:lpstr>
      </vt:variant>
      <vt:variant>
        <vt:i4>1</vt:i4>
      </vt:variant>
      <vt:variant>
        <vt:lpstr>Titres des diapositives</vt:lpstr>
      </vt:variant>
      <vt:variant>
        <vt:i4>68</vt:i4>
      </vt:variant>
    </vt:vector>
  </HeadingPairs>
  <TitlesOfParts>
    <vt:vector size="69" baseType="lpstr">
      <vt:lpstr>Thème Office</vt:lpstr>
      <vt:lpstr>Sensibilisation et initiation à la cybersécurité</vt:lpstr>
      <vt:lpstr>Plan du module</vt:lpstr>
      <vt:lpstr>1. Les enjeux de la sécurité des S.I.</vt:lpstr>
      <vt:lpstr>1. Les enjeux de la sécurité des S.I.</vt:lpstr>
      <vt:lpstr>1. Les enjeux de la sécurité des S.I.</vt:lpstr>
      <vt:lpstr>1. Les enjeux de la sécurité des S.I.</vt:lpstr>
      <vt:lpstr>1. Les enjeux de la sécurité des S.I.</vt:lpstr>
      <vt:lpstr>1. Les enjeux de la sécurité des S.I.</vt:lpstr>
      <vt:lpstr>1. Les enjeux de la sécurité des S.I.</vt:lpstr>
      <vt:lpstr>1. Les enjeux de la sécurité des S.I.</vt:lpstr>
      <vt:lpstr>1. Les enjeux de la sécurité des S.I.</vt:lpstr>
      <vt:lpstr>1. Les enjeux de la sécurité des S.I.</vt:lpstr>
      <vt:lpstr>1. Les enjeux de la sécurité des S.I.</vt:lpstr>
      <vt:lpstr>1. Les enjeux de la sécurité des S.I.</vt:lpstr>
      <vt:lpstr>1. Les enjeux de la sécurité des S.I.</vt:lpstr>
      <vt:lpstr>1. Les enjeux de la sécurité des S.I.</vt:lpstr>
      <vt:lpstr>1. Les enjeux de la sécurité des S.I.</vt:lpstr>
      <vt:lpstr>1. Les enjeux de la sécurité des S.I.</vt:lpstr>
      <vt:lpstr>1. Les enjeux de la sécurité des S.I.</vt:lpstr>
      <vt:lpstr>1. Les enjeux de la sécurité des S.I.</vt:lpstr>
      <vt:lpstr>2. Les besoins de sécurité</vt:lpstr>
      <vt:lpstr>2. Les besoins de sécurité</vt:lpstr>
      <vt:lpstr>2. Les besoins de sécurité</vt:lpstr>
      <vt:lpstr>2. Les besoins de sécurité</vt:lpstr>
      <vt:lpstr>2. Les besoins de sécurité</vt:lpstr>
      <vt:lpstr>2. Les besoins de sécurité</vt:lpstr>
      <vt:lpstr>2. Les besoins de sécurité</vt:lpstr>
      <vt:lpstr>2. Les besoins de sécurité</vt:lpstr>
      <vt:lpstr>2. Les besoins de sécurité</vt:lpstr>
      <vt:lpstr>3. Notions de vulnérabilité, menace, attaque</vt:lpstr>
      <vt:lpstr>3. Notions de vulnérabilité, menace, attaque</vt:lpstr>
      <vt:lpstr>3. Notions de vulnérabilité, menace, attaque</vt:lpstr>
      <vt:lpstr>3. Notions de vulnérabilité, menace, attaque</vt:lpstr>
      <vt:lpstr>3. Notions de vulnérabilité, menace, attaque</vt:lpstr>
      <vt:lpstr>3. Notions de vulnérabilité, menace, attaque</vt:lpstr>
      <vt:lpstr>3. Notions de vulnérabilité, menace, attaque</vt:lpstr>
      <vt:lpstr>3. Notions de vulnérabilité, menace, attaque</vt:lpstr>
      <vt:lpstr>4. Panorama de quelques menaces</vt:lpstr>
      <vt:lpstr>4. Panorama de quelques menaces</vt:lpstr>
      <vt:lpstr>4. Panorama de quelques menaces</vt:lpstr>
      <vt:lpstr>4. Panorama de quelques menaces</vt:lpstr>
      <vt:lpstr>4. Panorama de quelques menaces</vt:lpstr>
      <vt:lpstr>4. Panorama de quelques menaces</vt:lpstr>
      <vt:lpstr>4. Panorama de quelques menaces</vt:lpstr>
      <vt:lpstr>4. Panorama de quelques menaces</vt:lpstr>
      <vt:lpstr>4. Panorama de quelques menaces</vt:lpstr>
      <vt:lpstr>4. Panorama de quelques menaces</vt:lpstr>
      <vt:lpstr>4. Panorama de quelques menaces</vt:lpstr>
      <vt:lpstr>4. Panorama de quelques menaces</vt:lpstr>
      <vt:lpstr>4. Panorama de quelques menaces</vt:lpstr>
      <vt:lpstr>4. Panorama de quelques menaces</vt:lpstr>
      <vt:lpstr>4. Panorama de quelques menaces</vt:lpstr>
      <vt:lpstr>4. Panorama de quelques menaces</vt:lpstr>
      <vt:lpstr>5. Le droit des T.I.C. et l’organisation de la cybersécurité en France</vt:lpstr>
      <vt:lpstr>5. Le droit des T.I.C. et l’organisation de la cybersécurité en France</vt:lpstr>
      <vt:lpstr>5. Le droit des T.I.C. et l’organisation de la cybersécurité en France</vt:lpstr>
      <vt:lpstr>5. Le droit des T.I.C. et l’organisation de la cybersécurité en France</vt:lpstr>
      <vt:lpstr>5. Le droit des T.I.C. et l’organisation de la cybersécurité en France</vt:lpstr>
      <vt:lpstr>5. Le droit des T.I.C. et l’organisation de la cybersécurité en France</vt:lpstr>
      <vt:lpstr>5. Le droit des T.I.C. et l’organisation de la cybersécurité en France</vt:lpstr>
      <vt:lpstr>5. Le droit des T.I.C. et l’organisation de la cybersécurité en France</vt:lpstr>
      <vt:lpstr>5. Le droit des T.I.C. et l’organisation de la cybersécurité en France</vt:lpstr>
      <vt:lpstr>5. Le droit des T.I.C. et l’organisation de la cybersécurité en France</vt:lpstr>
      <vt:lpstr>5. Le droit des T.I.C. et l’organisation de la cybersécurité en France</vt:lpstr>
      <vt:lpstr>5. Le droit des T.I.C. et l’organisation de la cybersécurité en France</vt:lpstr>
      <vt:lpstr>5. Le droit des T.I.C. et l’organisation de la cybersécurité en France</vt:lpstr>
      <vt:lpstr>5. Le droit des T.I.C. et l’organisation de la cybersécurité en France</vt:lpstr>
      <vt:lpstr>Merci de votre attention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2015-11-09T09:59:16Z</dcterms:created>
  <dcterms:modified xsi:type="dcterms:W3CDTF">2017-02-16T10:12:45Z</dcterms:modified>
</cp:coreProperties>
</file>