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1"/>
  </p:sldMasterIdLst>
  <p:notesMasterIdLst>
    <p:notesMasterId r:id="rId64"/>
  </p:notesMasterIdLst>
  <p:handoutMasterIdLst>
    <p:handoutMasterId r:id="rId65"/>
  </p:handoutMasterIdLst>
  <p:sldIdLst>
    <p:sldId id="280" r:id="rId2"/>
    <p:sldId id="334" r:id="rId3"/>
    <p:sldId id="346" r:id="rId4"/>
    <p:sldId id="466" r:id="rId5"/>
    <p:sldId id="467" r:id="rId6"/>
    <p:sldId id="468" r:id="rId7"/>
    <p:sldId id="469" r:id="rId8"/>
    <p:sldId id="470" r:id="rId9"/>
    <p:sldId id="361" r:id="rId10"/>
    <p:sldId id="455" r:id="rId11"/>
    <p:sldId id="456" r:id="rId12"/>
    <p:sldId id="457" r:id="rId13"/>
    <p:sldId id="458" r:id="rId14"/>
    <p:sldId id="459" r:id="rId15"/>
    <p:sldId id="460" r:id="rId16"/>
    <p:sldId id="461" r:id="rId17"/>
    <p:sldId id="462" r:id="rId18"/>
    <p:sldId id="463" r:id="rId19"/>
    <p:sldId id="464" r:id="rId20"/>
    <p:sldId id="465" r:id="rId21"/>
    <p:sldId id="405" r:id="rId22"/>
    <p:sldId id="444" r:id="rId23"/>
    <p:sldId id="445" r:id="rId24"/>
    <p:sldId id="447" r:id="rId25"/>
    <p:sldId id="448" r:id="rId26"/>
    <p:sldId id="449" r:id="rId27"/>
    <p:sldId id="450" r:id="rId28"/>
    <p:sldId id="451" r:id="rId29"/>
    <p:sldId id="452" r:id="rId30"/>
    <p:sldId id="453" r:id="rId31"/>
    <p:sldId id="454" r:id="rId32"/>
    <p:sldId id="406" r:id="rId33"/>
    <p:sldId id="428" r:id="rId34"/>
    <p:sldId id="429" r:id="rId35"/>
    <p:sldId id="430" r:id="rId36"/>
    <p:sldId id="431" r:id="rId37"/>
    <p:sldId id="432" r:id="rId38"/>
    <p:sldId id="433" r:id="rId39"/>
    <p:sldId id="434" r:id="rId40"/>
    <p:sldId id="435" r:id="rId41"/>
    <p:sldId id="436" r:id="rId42"/>
    <p:sldId id="437" r:id="rId43"/>
    <p:sldId id="438" r:id="rId44"/>
    <p:sldId id="440" r:id="rId45"/>
    <p:sldId id="439" r:id="rId46"/>
    <p:sldId id="441" r:id="rId47"/>
    <p:sldId id="442" r:id="rId48"/>
    <p:sldId id="443" r:id="rId49"/>
    <p:sldId id="410" r:id="rId50"/>
    <p:sldId id="424" r:id="rId51"/>
    <p:sldId id="425" r:id="rId52"/>
    <p:sldId id="427" r:id="rId53"/>
    <p:sldId id="413" r:id="rId54"/>
    <p:sldId id="416" r:id="rId55"/>
    <p:sldId id="417" r:id="rId56"/>
    <p:sldId id="418" r:id="rId57"/>
    <p:sldId id="419" r:id="rId58"/>
    <p:sldId id="420" r:id="rId59"/>
    <p:sldId id="421" r:id="rId60"/>
    <p:sldId id="422" r:id="rId61"/>
    <p:sldId id="423" r:id="rId62"/>
    <p:sldId id="415" r:id="rId63"/>
  </p:sldIdLst>
  <p:sldSz cx="9144000" cy="6858000" type="screen4x3"/>
  <p:notesSz cx="6797675" cy="9928225"/>
  <p:defaultTex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Section par défaut" id="{8079375B-D461-496A-91B2-7EF064D2FEB2}">
          <p14:sldIdLst>
            <p14:sldId id="280"/>
            <p14:sldId id="334"/>
          </p14:sldIdLst>
        </p14:section>
        <p14:section name="1. Les enjeux de la sécurité des SI" id="{DA901257-F0DF-4D21-9AD3-062A07184F72}">
          <p14:sldIdLst>
            <p14:sldId id="346"/>
            <p14:sldId id="466"/>
            <p14:sldId id="467"/>
            <p14:sldId id="468"/>
            <p14:sldId id="469"/>
            <p14:sldId id="470"/>
          </p14:sldIdLst>
        </p14:section>
        <p14:section name="2. Maitriser le réseau" id="{193179EB-E7D2-44E6-BE50-A77694E37B14}">
          <p14:sldIdLst>
            <p14:sldId id="361"/>
            <p14:sldId id="455"/>
            <p14:sldId id="456"/>
            <p14:sldId id="457"/>
            <p14:sldId id="458"/>
            <p14:sldId id="459"/>
            <p14:sldId id="460"/>
            <p14:sldId id="461"/>
            <p14:sldId id="462"/>
            <p14:sldId id="463"/>
            <p14:sldId id="464"/>
            <p14:sldId id="465"/>
          </p14:sldIdLst>
        </p14:section>
        <p14:section name="3. Sécuriser les terminaux" id="{1C6E5B36-D30A-4D29-9AFB-5395C7E1B0EC}">
          <p14:sldIdLst>
            <p14:sldId id="405"/>
            <p14:sldId id="444"/>
            <p14:sldId id="445"/>
            <p14:sldId id="447"/>
            <p14:sldId id="448"/>
            <p14:sldId id="449"/>
            <p14:sldId id="450"/>
            <p14:sldId id="451"/>
            <p14:sldId id="452"/>
            <p14:sldId id="453"/>
            <p14:sldId id="454"/>
          </p14:sldIdLst>
        </p14:section>
        <p14:section name="4. Gérer les utilisateurs" id="{DD1BF7D9-8D8B-4FB3-9F55-A189C212BE41}">
          <p14:sldIdLst>
            <p14:sldId id="406"/>
            <p14:sldId id="428"/>
            <p14:sldId id="429"/>
            <p14:sldId id="430"/>
            <p14:sldId id="431"/>
            <p14:sldId id="432"/>
            <p14:sldId id="433"/>
            <p14:sldId id="434"/>
            <p14:sldId id="435"/>
            <p14:sldId id="436"/>
            <p14:sldId id="437"/>
            <p14:sldId id="438"/>
            <p14:sldId id="440"/>
            <p14:sldId id="439"/>
            <p14:sldId id="441"/>
            <p14:sldId id="442"/>
            <p14:sldId id="443"/>
          </p14:sldIdLst>
        </p14:section>
        <p14:section name="5. Sécuriser physiquement" id="{7C944739-0359-4924-8BE6-0DB321A68929}">
          <p14:sldIdLst>
            <p14:sldId id="410"/>
            <p14:sldId id="424"/>
            <p14:sldId id="425"/>
            <p14:sldId id="427"/>
          </p14:sldIdLst>
        </p14:section>
        <p14:section name="6. Contrôler la sécurité du S.I." id="{2D7BE39A-B03D-45BB-B817-5079D4A8382B}">
          <p14:sldIdLst>
            <p14:sldId id="413"/>
            <p14:sldId id="416"/>
            <p14:sldId id="417"/>
            <p14:sldId id="418"/>
            <p14:sldId id="419"/>
            <p14:sldId id="420"/>
            <p14:sldId id="421"/>
            <p14:sldId id="422"/>
            <p14:sldId id="423"/>
          </p14:sldIdLst>
        </p14:section>
        <p14:section name="Fin - remerciements" id="{659BC35A-9414-4A45-9662-B960BF6B8AC2}">
          <p14:sldIdLst>
            <p14:sldId id="415"/>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eu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22B3C"/>
    <a:srgbClr val="752B29"/>
    <a:srgbClr val="5F5F5F"/>
    <a:srgbClr val="943634"/>
    <a:srgbClr val="FFFF66"/>
    <a:srgbClr val="FFFF99"/>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0" autoAdjust="0"/>
    <p:restoredTop sz="96673" autoAdjust="0"/>
  </p:normalViewPr>
  <p:slideViewPr>
    <p:cSldViewPr>
      <p:cViewPr varScale="1">
        <p:scale>
          <a:sx n="114" d="100"/>
          <a:sy n="114" d="100"/>
        </p:scale>
        <p:origin x="-94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260" d="100"/>
          <a:sy n="260" d="100"/>
        </p:scale>
        <p:origin x="-72" y="570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dirty="0"/>
          </a:p>
        </p:txBody>
      </p:sp>
      <p:sp>
        <p:nvSpPr>
          <p:cNvPr id="3" name="Espace réservé de la date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1ECBBEB-130E-4721-B6CF-E42BA531F737}" type="datetimeFigureOut">
              <a:rPr lang="fr-FR"/>
              <a:pPr>
                <a:defRPr/>
              </a:pPr>
              <a:t>16/02/2017</a:t>
            </a:fld>
            <a:endParaRPr lang="fr-FR" dirty="0"/>
          </a:p>
        </p:txBody>
      </p:sp>
      <p:sp>
        <p:nvSpPr>
          <p:cNvPr id="4" name="Espace réservé du pied de page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dirty="0"/>
          </a:p>
        </p:txBody>
      </p:sp>
      <p:sp>
        <p:nvSpPr>
          <p:cNvPr id="5" name="Espace réservé du numéro de diapositive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978EE3C-D3D8-41F2-BD55-54687F83FC7A}" type="slidenum">
              <a:rPr lang="fr-FR"/>
              <a:pPr>
                <a:defRPr/>
              </a:pPr>
              <a:t>‹N°›</a:t>
            </a:fld>
            <a:endParaRPr lang="fr-FR" dirty="0"/>
          </a:p>
        </p:txBody>
      </p:sp>
    </p:spTree>
    <p:extLst>
      <p:ext uri="{BB962C8B-B14F-4D97-AF65-F5344CB8AC3E}">
        <p14:creationId xmlns:p14="http://schemas.microsoft.com/office/powerpoint/2010/main" val="3068311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dirty="0"/>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C529F3C-CF11-4BA1-9CC6-1AEFFA78263F}" type="datetimeFigureOut">
              <a:rPr lang="fr-FR"/>
              <a:pPr>
                <a:defRPr/>
              </a:pPr>
              <a:t>16/02/2017</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dirty="0"/>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2B678C8-C3E0-4AFC-A2BB-1CFE65006EC4}" type="slidenum">
              <a:rPr lang="fr-FR"/>
              <a:pPr>
                <a:defRPr/>
              </a:pPr>
              <a:t>‹N°›</a:t>
            </a:fld>
            <a:endParaRPr lang="fr-FR" dirty="0"/>
          </a:p>
        </p:txBody>
      </p:sp>
    </p:spTree>
    <p:extLst>
      <p:ext uri="{BB962C8B-B14F-4D97-AF65-F5344CB8AC3E}">
        <p14:creationId xmlns:p14="http://schemas.microsoft.com/office/powerpoint/2010/main" val="2027883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p>
        </p:txBody>
      </p:sp>
      <p:sp>
        <p:nvSpPr>
          <p:cNvPr id="76804"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C9C4B16-6B73-4DC5-A130-18BCA28B7917}" type="slidenum">
              <a:rPr lang="fr-FR" altLang="fr-FR" smtClean="0"/>
              <a:pPr fontAlgn="base">
                <a:spcBef>
                  <a:spcPct val="0"/>
                </a:spcBef>
                <a:spcAft>
                  <a:spcPct val="0"/>
                </a:spcAft>
                <a:defRPr/>
              </a:pPr>
              <a:t>2</a:t>
            </a:fld>
            <a:endParaRPr lang="fr-FR" altLang="fr-F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dirty="0" smtClean="0"/>
              <a:t>https://scotthelme.co.uk/wifi-insecurity-wps/</a:t>
            </a:r>
          </a:p>
        </p:txBody>
      </p:sp>
      <p:sp>
        <p:nvSpPr>
          <p:cNvPr id="4" name="Espace réservé du numéro de diapositive 3"/>
          <p:cNvSpPr>
            <a:spLocks noGrp="1"/>
          </p:cNvSpPr>
          <p:nvPr>
            <p:ph type="sldNum" sz="quarter" idx="5"/>
          </p:nvPr>
        </p:nvSpPr>
        <p:spPr/>
        <p:txBody>
          <a:bodyPr/>
          <a:lstStyle/>
          <a:p>
            <a:pPr>
              <a:defRPr/>
            </a:pPr>
            <a:fld id="{7E63869F-1ECA-4DB5-A9DC-DB475ABF8719}" type="slidenum">
              <a:rPr lang="fr-FR" smtClean="0"/>
              <a:pPr>
                <a:defRPr/>
              </a:pPr>
              <a:t>18</a:t>
            </a:fld>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22</a:t>
            </a:fld>
            <a:endParaRPr lang="fr-FR" dirty="0"/>
          </a:p>
        </p:txBody>
      </p:sp>
    </p:spTree>
    <p:extLst>
      <p:ext uri="{BB962C8B-B14F-4D97-AF65-F5344CB8AC3E}">
        <p14:creationId xmlns:p14="http://schemas.microsoft.com/office/powerpoint/2010/main" val="115426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Parler des limites : pas de garantis</a:t>
            </a:r>
          </a:p>
          <a:p>
            <a:endParaRPr lang="fr-FR" altLang="fr-FR" dirty="0" smtClean="0"/>
          </a:p>
        </p:txBody>
      </p:sp>
      <p:sp>
        <p:nvSpPr>
          <p:cNvPr id="4" name="Espace réservé du numéro de diapositive 3"/>
          <p:cNvSpPr>
            <a:spLocks noGrp="1"/>
          </p:cNvSpPr>
          <p:nvPr>
            <p:ph type="sldNum" sz="quarter" idx="5"/>
          </p:nvPr>
        </p:nvSpPr>
        <p:spPr/>
        <p:txBody>
          <a:bodyPr/>
          <a:lstStyle/>
          <a:p>
            <a:pPr>
              <a:defRPr/>
            </a:pPr>
            <a:fld id="{81ABFD07-171D-4D7C-AD07-8D2C228060E9}" type="slidenum">
              <a:rPr lang="fr-FR" smtClean="0"/>
              <a:pPr>
                <a:defRPr/>
              </a:pPr>
              <a:t>27</a:t>
            </a:fld>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dirty="0" err="1" smtClean="0"/>
              <a:t>VirusTotal</a:t>
            </a:r>
            <a:r>
              <a:rPr lang="fr-FR" dirty="0" smtClean="0"/>
              <a:t> est un service gratuit qui </a:t>
            </a:r>
            <a:r>
              <a:rPr lang="fr-FR" i="1" dirty="0" smtClean="0"/>
              <a:t>analyse les fichiers et URL suspects</a:t>
            </a:r>
            <a:r>
              <a:rPr lang="fr-FR" dirty="0" smtClean="0"/>
              <a:t>, et facilite la détection rapide des virus, vers, </a:t>
            </a:r>
            <a:r>
              <a:rPr lang="fr-FR" dirty="0" err="1" smtClean="0"/>
              <a:t>trojans</a:t>
            </a:r>
            <a:r>
              <a:rPr lang="fr-FR" dirty="0" smtClean="0"/>
              <a:t> et tous types de malwares. </a:t>
            </a:r>
            <a:endParaRPr lang="fr-FR" altLang="fr-FR" dirty="0" smtClean="0"/>
          </a:p>
        </p:txBody>
      </p:sp>
      <p:sp>
        <p:nvSpPr>
          <p:cNvPr id="4" name="Espace réservé du numéro de diapositive 3"/>
          <p:cNvSpPr>
            <a:spLocks noGrp="1"/>
          </p:cNvSpPr>
          <p:nvPr>
            <p:ph type="sldNum" sz="quarter" idx="5"/>
          </p:nvPr>
        </p:nvSpPr>
        <p:spPr/>
        <p:txBody>
          <a:bodyPr/>
          <a:lstStyle/>
          <a:p>
            <a:pPr>
              <a:defRPr/>
            </a:pPr>
            <a:fld id="{81ABFD07-171D-4D7C-AD07-8D2C228060E9}" type="slidenum">
              <a:rPr lang="fr-FR" smtClean="0"/>
              <a:pPr>
                <a:defRPr/>
              </a:pPr>
              <a:t>28</a:t>
            </a:fld>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Attention aux fournisseurs de données et aux services proposés!!!!</a:t>
            </a:r>
          </a:p>
        </p:txBody>
      </p:sp>
      <p:sp>
        <p:nvSpPr>
          <p:cNvPr id="4" name="Espace réservé du numéro de diapositive 3"/>
          <p:cNvSpPr>
            <a:spLocks noGrp="1"/>
          </p:cNvSpPr>
          <p:nvPr>
            <p:ph type="sldNum" sz="quarter" idx="5"/>
          </p:nvPr>
        </p:nvSpPr>
        <p:spPr/>
        <p:txBody>
          <a:bodyPr/>
          <a:lstStyle/>
          <a:p>
            <a:pPr>
              <a:defRPr/>
            </a:pPr>
            <a:fld id="{DCBCBC4A-B03E-447D-9E51-F77EA27B815A}" type="slidenum">
              <a:rPr lang="fr-FR" smtClean="0"/>
              <a:pPr>
                <a:defRPr/>
              </a:pPr>
              <a:t>30</a:t>
            </a:fld>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37</a:t>
            </a:fld>
            <a:endParaRPr lang="fr-FR" dirty="0"/>
          </a:p>
        </p:txBody>
      </p:sp>
    </p:spTree>
    <p:extLst>
      <p:ext uri="{BB962C8B-B14F-4D97-AF65-F5344CB8AC3E}">
        <p14:creationId xmlns:p14="http://schemas.microsoft.com/office/powerpoint/2010/main" val="74747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http://gizmodo.com/sony-kept-thousands-of-passwords-in-a-document-marked-1666772286</a:t>
            </a:r>
          </a:p>
          <a:p>
            <a:endParaRPr lang="fr-FR" altLang="fr-FR" dirty="0" smtClean="0"/>
          </a:p>
          <a:p>
            <a:r>
              <a:rPr lang="fr-FR" altLang="fr-FR" dirty="0" smtClean="0"/>
              <a:t>http://www.lemonde.fr/pixels/article/2014/12/11/ce-que-revelent-les-milliers-de-documents-confidentiels-voles-a-sony-pictures_4537271_4408996.html</a:t>
            </a:r>
          </a:p>
        </p:txBody>
      </p:sp>
      <p:sp>
        <p:nvSpPr>
          <p:cNvPr id="4" name="Espace réservé du numéro de diapositive 3"/>
          <p:cNvSpPr>
            <a:spLocks noGrp="1"/>
          </p:cNvSpPr>
          <p:nvPr>
            <p:ph type="sldNum" sz="quarter" idx="5"/>
          </p:nvPr>
        </p:nvSpPr>
        <p:spPr/>
        <p:txBody>
          <a:bodyPr/>
          <a:lstStyle/>
          <a:p>
            <a:pPr>
              <a:defRPr/>
            </a:pPr>
            <a:fld id="{9C02658D-4972-4E7A-9E73-B93A6F3C0A97}" type="slidenum">
              <a:rPr lang="fr-FR" smtClean="0"/>
              <a:pPr>
                <a:defRPr/>
              </a:pPr>
              <a:t>40</a:t>
            </a:fld>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41</a:t>
            </a:fld>
            <a:endParaRPr lang="fr-FR" dirty="0"/>
          </a:p>
        </p:txBody>
      </p:sp>
    </p:spTree>
    <p:extLst>
      <p:ext uri="{BB962C8B-B14F-4D97-AF65-F5344CB8AC3E}">
        <p14:creationId xmlns:p14="http://schemas.microsoft.com/office/powerpoint/2010/main" val="1842930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smtClean="0"/>
          </a:p>
        </p:txBody>
      </p:sp>
      <p:sp>
        <p:nvSpPr>
          <p:cNvPr id="4" name="Espace réservé du numéro de diapositive 3"/>
          <p:cNvSpPr>
            <a:spLocks noGrp="1"/>
          </p:cNvSpPr>
          <p:nvPr>
            <p:ph type="sldNum" sz="quarter" idx="5"/>
          </p:nvPr>
        </p:nvSpPr>
        <p:spPr/>
        <p:txBody>
          <a:bodyPr/>
          <a:lstStyle/>
          <a:p>
            <a:pPr>
              <a:defRPr/>
            </a:pPr>
            <a:fld id="{08F32087-F75E-44BF-9DE9-594759FE332B}" type="slidenum">
              <a:rPr lang="fr-FR" smtClean="0"/>
              <a:pPr>
                <a:defRPr/>
              </a:pPr>
              <a:t>42</a:t>
            </a:fld>
            <a:endParaRPr 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smtClean="0"/>
          </a:p>
        </p:txBody>
      </p:sp>
      <p:sp>
        <p:nvSpPr>
          <p:cNvPr id="4" name="Espace réservé du numéro de diapositive 3"/>
          <p:cNvSpPr>
            <a:spLocks noGrp="1"/>
          </p:cNvSpPr>
          <p:nvPr>
            <p:ph type="sldNum" sz="quarter" idx="5"/>
          </p:nvPr>
        </p:nvSpPr>
        <p:spPr/>
        <p:txBody>
          <a:bodyPr/>
          <a:lstStyle/>
          <a:p>
            <a:pPr>
              <a:defRPr/>
            </a:pPr>
            <a:fld id="{08F32087-F75E-44BF-9DE9-594759FE332B}" type="slidenum">
              <a:rPr lang="fr-FR" smtClean="0"/>
              <a:pPr>
                <a:defRPr/>
              </a:pPr>
              <a:t>43</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p>
        </p:txBody>
      </p:sp>
      <p:sp>
        <p:nvSpPr>
          <p:cNvPr id="7782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40F6267-2C15-423E-BB57-DD249BFA0F37}" type="slidenum">
              <a:rPr lang="fr-FR" altLang="fr-FR" smtClean="0"/>
              <a:pPr fontAlgn="base">
                <a:spcBef>
                  <a:spcPct val="0"/>
                </a:spcBef>
                <a:spcAft>
                  <a:spcPct val="0"/>
                </a:spcAft>
                <a:defRPr/>
              </a:pPr>
              <a:t>3</a:t>
            </a:fld>
            <a:endParaRPr lang="fr-FR" altLang="fr-F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smtClean="0"/>
          </a:p>
        </p:txBody>
      </p:sp>
      <p:sp>
        <p:nvSpPr>
          <p:cNvPr id="4" name="Espace réservé du numéro de diapositive 3"/>
          <p:cNvSpPr>
            <a:spLocks noGrp="1"/>
          </p:cNvSpPr>
          <p:nvPr>
            <p:ph type="sldNum" sz="quarter" idx="5"/>
          </p:nvPr>
        </p:nvSpPr>
        <p:spPr/>
        <p:txBody>
          <a:bodyPr/>
          <a:lstStyle/>
          <a:p>
            <a:pPr>
              <a:defRPr/>
            </a:pPr>
            <a:fld id="{8CC586BB-2910-42BF-8B13-DC5FD21E7007}" type="slidenum">
              <a:rPr lang="fr-FR" smtClean="0"/>
              <a:pPr>
                <a:defRPr/>
              </a:pPr>
              <a:t>47</a:t>
            </a:fld>
            <a:endParaRPr lang="fr-F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smtClean="0"/>
          </a:p>
        </p:txBody>
      </p:sp>
      <p:sp>
        <p:nvSpPr>
          <p:cNvPr id="4" name="Espace réservé du numéro de diapositive 3"/>
          <p:cNvSpPr>
            <a:spLocks noGrp="1"/>
          </p:cNvSpPr>
          <p:nvPr>
            <p:ph type="sldNum" sz="quarter" idx="5"/>
          </p:nvPr>
        </p:nvSpPr>
        <p:spPr/>
        <p:txBody>
          <a:bodyPr/>
          <a:lstStyle/>
          <a:p>
            <a:pPr>
              <a:defRPr/>
            </a:pPr>
            <a:fld id="{AAB6131A-13AB-4437-8592-44E3AC240445}" type="slidenum">
              <a:rPr lang="fr-FR" smtClean="0"/>
              <a:pPr>
                <a:defRPr/>
              </a:pPr>
              <a:t>48</a:t>
            </a:fld>
            <a:endParaRPr lang="fr-F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dirty="0" smtClean="0"/>
          </a:p>
        </p:txBody>
      </p:sp>
      <p:sp>
        <p:nvSpPr>
          <p:cNvPr id="4" name="Espace réservé du numéro de diapositive 3"/>
          <p:cNvSpPr>
            <a:spLocks noGrp="1"/>
          </p:cNvSpPr>
          <p:nvPr>
            <p:ph type="sldNum" sz="quarter" idx="5"/>
          </p:nvPr>
        </p:nvSpPr>
        <p:spPr/>
        <p:txBody>
          <a:bodyPr/>
          <a:lstStyle/>
          <a:p>
            <a:pPr>
              <a:defRPr/>
            </a:pPr>
            <a:fld id="{0AAA7014-9101-45C8-85C3-1B84A44FC6B7}" type="slidenum">
              <a:rPr lang="fr-FR" smtClean="0"/>
              <a:pPr>
                <a:defRPr/>
              </a:pPr>
              <a:t>51</a:t>
            </a:fld>
            <a:endParaRPr lang="fr-F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smtClean="0"/>
          </a:p>
        </p:txBody>
      </p:sp>
      <p:sp>
        <p:nvSpPr>
          <p:cNvPr id="4" name="Espace réservé du numéro de diapositive 3"/>
          <p:cNvSpPr>
            <a:spLocks noGrp="1"/>
          </p:cNvSpPr>
          <p:nvPr>
            <p:ph type="sldNum" sz="quarter" idx="5"/>
          </p:nvPr>
        </p:nvSpPr>
        <p:spPr/>
        <p:txBody>
          <a:bodyPr/>
          <a:lstStyle/>
          <a:p>
            <a:pPr>
              <a:defRPr/>
            </a:pPr>
            <a:fld id="{AFD486E4-436B-4AE5-838D-E2F7FD9BE16F}" type="slidenum">
              <a:rPr lang="fr-FR" smtClean="0"/>
              <a:pPr>
                <a:defRPr/>
              </a:pPr>
              <a:t>54</a:t>
            </a:fld>
            <a:endParaRPr lang="fr-F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smtClean="0"/>
          </a:p>
        </p:txBody>
      </p:sp>
      <p:sp>
        <p:nvSpPr>
          <p:cNvPr id="4" name="Espace réservé du numéro de diapositive 3"/>
          <p:cNvSpPr>
            <a:spLocks noGrp="1"/>
          </p:cNvSpPr>
          <p:nvPr>
            <p:ph type="sldNum" sz="quarter" idx="5"/>
          </p:nvPr>
        </p:nvSpPr>
        <p:spPr/>
        <p:txBody>
          <a:bodyPr/>
          <a:lstStyle/>
          <a:p>
            <a:pPr>
              <a:defRPr/>
            </a:pPr>
            <a:fld id="{AFD486E4-436B-4AE5-838D-E2F7FD9BE16F}" type="slidenum">
              <a:rPr lang="fr-FR" smtClean="0"/>
              <a:pPr>
                <a:defRPr/>
              </a:pPr>
              <a:t>55</a:t>
            </a:fld>
            <a:endParaRPr lang="fr-F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smtClean="0"/>
          </a:p>
        </p:txBody>
      </p:sp>
      <p:sp>
        <p:nvSpPr>
          <p:cNvPr id="4" name="Espace réservé du numéro de diapositive 3"/>
          <p:cNvSpPr>
            <a:spLocks noGrp="1"/>
          </p:cNvSpPr>
          <p:nvPr>
            <p:ph type="sldNum" sz="quarter" idx="5"/>
          </p:nvPr>
        </p:nvSpPr>
        <p:spPr/>
        <p:txBody>
          <a:bodyPr/>
          <a:lstStyle/>
          <a:p>
            <a:pPr>
              <a:defRPr/>
            </a:pPr>
            <a:fld id="{01D2F3EC-84A1-4D79-9220-044F9D173D8C}" type="slidenum">
              <a:rPr lang="fr-FR" smtClean="0"/>
              <a:pPr>
                <a:defRPr/>
              </a:pPr>
              <a:t>58</a:t>
            </a:fld>
            <a:endParaRPr lang="fr-F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smtClean="0"/>
          </a:p>
        </p:txBody>
      </p:sp>
      <p:sp>
        <p:nvSpPr>
          <p:cNvPr id="4" name="Espace réservé du numéro de diapositive 3"/>
          <p:cNvSpPr>
            <a:spLocks noGrp="1"/>
          </p:cNvSpPr>
          <p:nvPr>
            <p:ph type="sldNum" sz="quarter" idx="5"/>
          </p:nvPr>
        </p:nvSpPr>
        <p:spPr/>
        <p:txBody>
          <a:bodyPr/>
          <a:lstStyle/>
          <a:p>
            <a:pPr>
              <a:defRPr/>
            </a:pPr>
            <a:fld id="{3E9F4434-7D13-43FA-A45B-D69268711ABD}" type="slidenum">
              <a:rPr lang="fr-FR" smtClean="0"/>
              <a:pPr>
                <a:defRPr/>
              </a:pPr>
              <a:t>59</a:t>
            </a:fld>
            <a:endParaRPr lang="fr-F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smtClean="0"/>
          </a:p>
        </p:txBody>
      </p:sp>
      <p:sp>
        <p:nvSpPr>
          <p:cNvPr id="4" name="Espace réservé du numéro de diapositive 3"/>
          <p:cNvSpPr>
            <a:spLocks noGrp="1"/>
          </p:cNvSpPr>
          <p:nvPr>
            <p:ph type="sldNum" sz="quarter" idx="5"/>
          </p:nvPr>
        </p:nvSpPr>
        <p:spPr/>
        <p:txBody>
          <a:bodyPr/>
          <a:lstStyle/>
          <a:p>
            <a:pPr>
              <a:defRPr/>
            </a:pPr>
            <a:fld id="{2E891CD8-0ECB-4D8C-A85D-C2EE8D4A613E}" type="slidenum">
              <a:rPr lang="fr-FR" smtClean="0"/>
              <a:pPr>
                <a:defRPr/>
              </a:pPr>
              <a:t>60</a:t>
            </a:fld>
            <a:endParaRPr lang="fr-F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smtClean="0"/>
          </a:p>
        </p:txBody>
      </p:sp>
      <p:sp>
        <p:nvSpPr>
          <p:cNvPr id="4" name="Espace réservé du numéro de diapositive 3"/>
          <p:cNvSpPr>
            <a:spLocks noGrp="1"/>
          </p:cNvSpPr>
          <p:nvPr>
            <p:ph type="sldNum" sz="quarter" idx="5"/>
          </p:nvPr>
        </p:nvSpPr>
        <p:spPr/>
        <p:txBody>
          <a:bodyPr/>
          <a:lstStyle/>
          <a:p>
            <a:pPr>
              <a:defRPr/>
            </a:pPr>
            <a:fld id="{73B2D1CE-4CF5-41DE-9E95-D838968A47A7}" type="slidenum">
              <a:rPr lang="fr-FR" smtClean="0"/>
              <a:pPr>
                <a:defRPr/>
              </a:pPr>
              <a:t>61</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fr-FR" i="1" dirty="0" smtClean="0"/>
              <a:t>International Mobile Equipment Identity</a:t>
            </a:r>
            <a:r>
              <a:rPr lang="en-US" altLang="fr-FR" dirty="0" smtClean="0"/>
              <a:t> :IMEI</a:t>
            </a:r>
            <a:endParaRPr lang="fr-FR" altLang="fr-FR" dirty="0" smtClean="0"/>
          </a:p>
        </p:txBody>
      </p:sp>
      <p:sp>
        <p:nvSpPr>
          <p:cNvPr id="4" name="Espace réservé du numéro de diapositive 3"/>
          <p:cNvSpPr>
            <a:spLocks noGrp="1"/>
          </p:cNvSpPr>
          <p:nvPr>
            <p:ph type="sldNum" sz="quarter" idx="5"/>
          </p:nvPr>
        </p:nvSpPr>
        <p:spPr/>
        <p:txBody>
          <a:bodyPr/>
          <a:lstStyle/>
          <a:p>
            <a:pPr>
              <a:defRPr/>
            </a:pPr>
            <a:fld id="{431E149F-F795-4AC9-A28B-EDE56F25737B}" type="slidenum">
              <a:rPr lang="fr-FR" smtClean="0"/>
              <a:pPr>
                <a:defRPr/>
              </a:pPr>
              <a:t>5</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dirty="0" smtClean="0"/>
              <a:t>peut-être à supprimer. Pas forcément pertinent. Le but était de montrer aux étudiants, que leur réseau personnel (PAN), est un réseau. Et donc, il doit être traité comme tel.</a:t>
            </a:r>
          </a:p>
        </p:txBody>
      </p:sp>
      <p:sp>
        <p:nvSpPr>
          <p:cNvPr id="4" name="Espace réservé du numéro de diapositive 3"/>
          <p:cNvSpPr>
            <a:spLocks noGrp="1"/>
          </p:cNvSpPr>
          <p:nvPr>
            <p:ph type="sldNum" sz="quarter" idx="5"/>
          </p:nvPr>
        </p:nvSpPr>
        <p:spPr/>
        <p:txBody>
          <a:bodyPr/>
          <a:lstStyle/>
          <a:p>
            <a:pPr>
              <a:defRPr/>
            </a:pPr>
            <a:fld id="{4B539AFB-8640-4780-BC04-C45DFCCB320B}" type="slidenum">
              <a:rPr lang="fr-FR" smtClean="0"/>
              <a:pPr>
                <a:defRPr/>
              </a:pPr>
              <a:t>7</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dirty="0" smtClean="0"/>
              <a:t>BAN: Body Area Network</a:t>
            </a:r>
          </a:p>
        </p:txBody>
      </p:sp>
      <p:sp>
        <p:nvSpPr>
          <p:cNvPr id="4" name="Espace réservé du numéro de diapositive 3"/>
          <p:cNvSpPr>
            <a:spLocks noGrp="1"/>
          </p:cNvSpPr>
          <p:nvPr>
            <p:ph type="sldNum" sz="quarter" idx="5"/>
          </p:nvPr>
        </p:nvSpPr>
        <p:spPr/>
        <p:txBody>
          <a:bodyPr/>
          <a:lstStyle/>
          <a:p>
            <a:pPr>
              <a:defRPr/>
            </a:pPr>
            <a:fld id="{AEF6D74B-73F9-4916-94EA-F431E89B970C}" type="slidenum">
              <a:rPr lang="fr-FR" smtClean="0"/>
              <a:pPr>
                <a:defRPr/>
              </a:pPr>
              <a:t>8</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Voir si possible de détailler.</a:t>
            </a:r>
          </a:p>
        </p:txBody>
      </p:sp>
      <p:sp>
        <p:nvSpPr>
          <p:cNvPr id="4" name="Espace réservé du numéro de diapositive 3"/>
          <p:cNvSpPr>
            <a:spLocks noGrp="1"/>
          </p:cNvSpPr>
          <p:nvPr>
            <p:ph type="sldNum" sz="quarter" idx="5"/>
          </p:nvPr>
        </p:nvSpPr>
        <p:spPr/>
        <p:txBody>
          <a:bodyPr/>
          <a:lstStyle/>
          <a:p>
            <a:pPr>
              <a:defRPr/>
            </a:pPr>
            <a:fld id="{F8F537FD-7205-4BAB-83C7-370D9FBFE8B6}" type="slidenum">
              <a:rPr lang="fr-FR" smtClean="0"/>
              <a:pPr>
                <a:defRPr/>
              </a:pPr>
              <a:t>10</a:t>
            </a:fld>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dirty="0" smtClean="0"/>
          </a:p>
        </p:txBody>
      </p:sp>
      <p:sp>
        <p:nvSpPr>
          <p:cNvPr id="4" name="Espace réservé du numéro de diapositive 3"/>
          <p:cNvSpPr>
            <a:spLocks noGrp="1"/>
          </p:cNvSpPr>
          <p:nvPr>
            <p:ph type="sldNum" sz="quarter" idx="5"/>
          </p:nvPr>
        </p:nvSpPr>
        <p:spPr/>
        <p:txBody>
          <a:bodyPr/>
          <a:lstStyle/>
          <a:p>
            <a:pPr>
              <a:defRPr/>
            </a:pPr>
            <a:fld id="{249D1AB4-4372-482A-9FE9-F79D8DF280C5}" type="slidenum">
              <a:rPr lang="fr-FR" smtClean="0"/>
              <a:pPr>
                <a:defRPr/>
              </a:pPr>
              <a:t>15</a:t>
            </a:fld>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smtClean="0"/>
          </a:p>
        </p:txBody>
      </p:sp>
      <p:sp>
        <p:nvSpPr>
          <p:cNvPr id="4" name="Espace réservé du numéro de diapositive 3"/>
          <p:cNvSpPr>
            <a:spLocks noGrp="1"/>
          </p:cNvSpPr>
          <p:nvPr>
            <p:ph type="sldNum" sz="quarter" idx="5"/>
          </p:nvPr>
        </p:nvSpPr>
        <p:spPr/>
        <p:txBody>
          <a:bodyPr/>
          <a:lstStyle/>
          <a:p>
            <a:pPr>
              <a:defRPr/>
            </a:pPr>
            <a:fld id="{85090EE1-5E35-4964-8185-6DC6B1BA0726}" type="slidenum">
              <a:rPr lang="fr-FR" smtClean="0"/>
              <a:pPr>
                <a:defRPr/>
              </a:pPr>
              <a:t>16</a:t>
            </a:fld>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dirty="0" smtClean="0"/>
              <a:t>https://scotthelme.co.uk/wifi-insecurity-wps/</a:t>
            </a:r>
          </a:p>
        </p:txBody>
      </p:sp>
      <p:sp>
        <p:nvSpPr>
          <p:cNvPr id="4" name="Espace réservé du numéro de diapositive 3"/>
          <p:cNvSpPr>
            <a:spLocks noGrp="1"/>
          </p:cNvSpPr>
          <p:nvPr>
            <p:ph type="sldNum" sz="quarter" idx="5"/>
          </p:nvPr>
        </p:nvSpPr>
        <p:spPr/>
        <p:txBody>
          <a:bodyPr/>
          <a:lstStyle/>
          <a:p>
            <a:pPr>
              <a:defRPr/>
            </a:pPr>
            <a:fld id="{7E63869F-1ECA-4DB5-A9DC-DB475ABF8719}" type="slidenum">
              <a:rPr lang="fr-FR" smtClean="0"/>
              <a:pPr>
                <a:defRPr/>
              </a:pPr>
              <a:t>17</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re de la présentation">
    <p:spTree>
      <p:nvGrpSpPr>
        <p:cNvPr id="1" name=""/>
        <p:cNvGrpSpPr/>
        <p:nvPr/>
      </p:nvGrpSpPr>
      <p:grpSpPr>
        <a:xfrm>
          <a:off x="0" y="0"/>
          <a:ext cx="0" cy="0"/>
          <a:chOff x="0" y="0"/>
          <a:chExt cx="0" cy="0"/>
        </a:xfrm>
      </p:grpSpPr>
      <p:sp>
        <p:nvSpPr>
          <p:cNvPr id="6" name="Rectangle 5"/>
          <p:cNvSpPr/>
          <p:nvPr userDrawn="1"/>
        </p:nvSpPr>
        <p:spPr>
          <a:xfrm>
            <a:off x="0" y="0"/>
            <a:ext cx="9144000" cy="4077072"/>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p:nvPr>
        </p:nvSpPr>
        <p:spPr>
          <a:xfrm>
            <a:off x="647564" y="1772816"/>
            <a:ext cx="7848872" cy="2016224"/>
          </a:xfrm>
        </p:spPr>
        <p:txBody>
          <a:bodyPr/>
          <a:lstStyle>
            <a:lvl1pPr algn="ctr">
              <a:defRPr sz="4000">
                <a:latin typeface="Arial" panose="020B0604020202020204" pitchFamily="34" charset="0"/>
                <a:cs typeface="Arial" panose="020B0604020202020204" pitchFamily="34" charset="0"/>
              </a:defRPr>
            </a:lvl1pPr>
          </a:lstStyle>
          <a:p>
            <a:r>
              <a:rPr lang="fr-FR" dirty="0" smtClean="0"/>
              <a:t>Modifiez le style du titre</a:t>
            </a:r>
            <a:endParaRPr lang="fr-FR" dirty="0"/>
          </a:p>
        </p:txBody>
      </p:sp>
      <p:sp>
        <p:nvSpPr>
          <p:cNvPr id="3" name="Sous-titre 2"/>
          <p:cNvSpPr>
            <a:spLocks noGrp="1"/>
          </p:cNvSpPr>
          <p:nvPr>
            <p:ph type="subTitle" idx="1"/>
          </p:nvPr>
        </p:nvSpPr>
        <p:spPr>
          <a:xfrm>
            <a:off x="575557" y="4221088"/>
            <a:ext cx="7992887" cy="763224"/>
          </a:xfrm>
        </p:spPr>
        <p:txBody>
          <a:bodyPr/>
          <a:lstStyle>
            <a:lvl1pPr marL="0" indent="0" algn="l">
              <a:buNone/>
              <a:defRPr>
                <a:solidFill>
                  <a:srgbClr val="5F5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noProof="0" dirty="0" smtClean="0"/>
              <a:t>Modifiez le style des sous-titres du masque</a:t>
            </a:r>
          </a:p>
        </p:txBody>
      </p:sp>
      <p:sp>
        <p:nvSpPr>
          <p:cNvPr id="17" name="Rectangle 16"/>
          <p:cNvSpPr/>
          <p:nvPr userDrawn="1"/>
        </p:nvSpPr>
        <p:spPr>
          <a:xfrm>
            <a:off x="0" y="6593262"/>
            <a:ext cx="7164288"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28" name="Picture 4" descr="\\intranet.fr\sgdsn\utilisateurs_mercure\bureaux\chavanne\logo_a_plat_CYBEREDU(300dp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51760" y="404664"/>
            <a:ext cx="3040480" cy="1015889"/>
          </a:xfrm>
          <a:prstGeom prst="rect">
            <a:avLst/>
          </a:prstGeom>
          <a:noFill/>
          <a:extLst>
            <a:ext uri="{909E8E84-426E-40DD-AFC4-6F175D3DCCD1}">
              <a14:hiddenFill xmlns:a14="http://schemas.microsoft.com/office/drawing/2010/main">
                <a:solidFill>
                  <a:srgbClr val="FFFFFF"/>
                </a:solidFill>
              </a14:hiddenFill>
            </a:ext>
          </a:extLst>
        </p:spPr>
      </p:pic>
      <p:sp>
        <p:nvSpPr>
          <p:cNvPr id="29" name="Espace réservé de la date 2"/>
          <p:cNvSpPr>
            <a:spLocks noGrp="1"/>
          </p:cNvSpPr>
          <p:nvPr>
            <p:ph type="dt" sz="half" idx="10"/>
          </p:nvPr>
        </p:nvSpPr>
        <p:spPr>
          <a:xfrm>
            <a:off x="3613212" y="5085184"/>
            <a:ext cx="1917576" cy="365125"/>
          </a:xfrm>
          <a:prstGeom prst="rect">
            <a:avLst/>
          </a:prstGeom>
        </p:spPr>
        <p:txBody>
          <a:bodyPr/>
          <a:lstStyle>
            <a:lvl1pPr>
              <a:defRPr i="1">
                <a:solidFill>
                  <a:srgbClr val="5F5F5F"/>
                </a:solidFill>
                <a:latin typeface="Arial" panose="020B0604020202020204" pitchFamily="34" charset="0"/>
                <a:cs typeface="Arial" panose="020B0604020202020204" pitchFamily="34" charset="0"/>
              </a:defRPr>
            </a:lvl1pPr>
          </a:lstStyle>
          <a:p>
            <a:pPr>
              <a:defRPr/>
            </a:pPr>
            <a:r>
              <a:rPr lang="fr-FR" dirty="0" smtClean="0"/>
              <a:t>05/11/2015</a:t>
            </a:r>
            <a:endParaRPr lang="fr-FR" dirty="0"/>
          </a:p>
        </p:txBody>
      </p:sp>
      <p:sp>
        <p:nvSpPr>
          <p:cNvPr id="30" name="Rectangle 29"/>
          <p:cNvSpPr/>
          <p:nvPr userDrawn="1"/>
        </p:nvSpPr>
        <p:spPr>
          <a:xfrm>
            <a:off x="0" y="5984424"/>
            <a:ext cx="9144000" cy="553998"/>
          </a:xfrm>
          <a:prstGeom prst="rect">
            <a:avLst/>
          </a:prstGeom>
        </p:spPr>
        <p:txBody>
          <a:bodyPr wrap="square">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fr-FR" sz="1000" i="0" kern="1200" dirty="0" smtClean="0">
                <a:solidFill>
                  <a:srgbClr val="5F5F5F"/>
                </a:solidFill>
                <a:latin typeface="Arial" panose="020B0604020202020204" pitchFamily="34" charset="0"/>
                <a:ea typeface="+mn-ea"/>
                <a:cs typeface="Arial" panose="020B0604020202020204" pitchFamily="34" charset="0"/>
              </a:rPr>
              <a:t>Ce document pédagogique a été rédigé par un consortium regroupant des enseignants-chercheurs</a:t>
            </a:r>
            <a:r>
              <a:rPr lang="fr-FR" sz="1000" i="0" kern="1200" baseline="0" dirty="0" smtClean="0">
                <a:solidFill>
                  <a:srgbClr val="5F5F5F"/>
                </a:solidFill>
                <a:latin typeface="Arial" panose="020B0604020202020204" pitchFamily="34" charset="0"/>
                <a:ea typeface="+mn-ea"/>
                <a:cs typeface="Arial" panose="020B0604020202020204" pitchFamily="34" charset="0"/>
              </a:rPr>
              <a:t> et </a:t>
            </a:r>
            <a:r>
              <a:rPr lang="fr-FR" sz="1000" i="0" kern="1200" dirty="0" smtClean="0">
                <a:solidFill>
                  <a:srgbClr val="5F5F5F"/>
                </a:solidFill>
                <a:latin typeface="Arial" panose="020B0604020202020204" pitchFamily="34" charset="0"/>
                <a:ea typeface="+mn-ea"/>
                <a:cs typeface="Arial" panose="020B0604020202020204" pitchFamily="34" charset="0"/>
              </a:rPr>
              <a:t>des professionnels du secteur de la </a:t>
            </a:r>
            <a:r>
              <a:rPr lang="fr-FR" sz="1000" i="0" kern="1200" dirty="0" err="1" smtClean="0">
                <a:solidFill>
                  <a:srgbClr val="5F5F5F"/>
                </a:solidFill>
                <a:latin typeface="Arial" panose="020B0604020202020204" pitchFamily="34" charset="0"/>
                <a:ea typeface="+mn-ea"/>
                <a:cs typeface="Arial" panose="020B0604020202020204" pitchFamily="34" charset="0"/>
              </a:rPr>
              <a:t>cybersécurité</a:t>
            </a:r>
            <a:r>
              <a:rPr lang="fr-FR" sz="1000" i="0" kern="1200" dirty="0" smtClean="0">
                <a:solidFill>
                  <a:srgbClr val="5F5F5F"/>
                </a:solidFill>
                <a:latin typeface="Arial" panose="020B0604020202020204" pitchFamily="34" charset="0"/>
                <a:ea typeface="+mn-ea"/>
                <a:cs typeface="Arial" panose="020B0604020202020204" pitchFamily="34" charset="0"/>
              </a:rPr>
              <a:t>.</a:t>
            </a:r>
          </a:p>
          <a:p>
            <a:pPr algn="ctr">
              <a:defRPr/>
            </a:pPr>
            <a:endParaRPr lang="fr-FR" sz="1000" i="0" kern="1200" dirty="0" smtClean="0">
              <a:solidFill>
                <a:srgbClr val="5F5F5F"/>
              </a:solidFill>
              <a:latin typeface="Arial" panose="020B0604020202020204" pitchFamily="34" charset="0"/>
              <a:ea typeface="+mn-ea"/>
              <a:cs typeface="Arial" panose="020B0604020202020204" pitchFamily="34" charset="0"/>
            </a:endParaRPr>
          </a:p>
          <a:p>
            <a:pPr algn="ctr">
              <a:defRPr/>
            </a:pPr>
            <a:r>
              <a:rPr lang="fr-FR" sz="1000" i="0" kern="1200" dirty="0" smtClean="0">
                <a:solidFill>
                  <a:srgbClr val="5F5F5F"/>
                </a:solidFill>
                <a:latin typeface="Arial" panose="020B0604020202020204" pitchFamily="34" charset="0"/>
                <a:ea typeface="+mn-ea"/>
                <a:cs typeface="Arial" panose="020B0604020202020204" pitchFamily="34" charset="0"/>
              </a:rPr>
              <a:t>Il est</a:t>
            </a:r>
            <a:r>
              <a:rPr lang="fr-FR" sz="1000" i="0" kern="1200" baseline="0" dirty="0" smtClean="0">
                <a:solidFill>
                  <a:srgbClr val="5F5F5F"/>
                </a:solidFill>
                <a:latin typeface="Arial" panose="020B0604020202020204" pitchFamily="34" charset="0"/>
                <a:ea typeface="+mn-ea"/>
                <a:cs typeface="Arial" panose="020B0604020202020204" pitchFamily="34" charset="0"/>
              </a:rPr>
              <a:t> mis à disposition par</a:t>
            </a:r>
            <a:r>
              <a:rPr lang="fr-FR" sz="1000" i="0" kern="1200" dirty="0" smtClean="0">
                <a:solidFill>
                  <a:srgbClr val="5F5F5F"/>
                </a:solidFill>
                <a:latin typeface="Arial" panose="020B0604020202020204" pitchFamily="34" charset="0"/>
                <a:ea typeface="+mn-ea"/>
                <a:cs typeface="Arial" panose="020B0604020202020204" pitchFamily="34" charset="0"/>
              </a:rPr>
              <a:t> l’ANSSI sous licence </a:t>
            </a:r>
            <a:r>
              <a:rPr lang="fr-FR" sz="1000" i="0" kern="1200" dirty="0" err="1" smtClean="0">
                <a:solidFill>
                  <a:srgbClr val="5F5F5F"/>
                </a:solidFill>
                <a:latin typeface="Arial" panose="020B0604020202020204" pitchFamily="34" charset="0"/>
                <a:ea typeface="+mn-ea"/>
                <a:cs typeface="Arial" panose="020B0604020202020204" pitchFamily="34" charset="0"/>
              </a:rPr>
              <a:t>Creative</a:t>
            </a:r>
            <a:r>
              <a:rPr lang="fr-FR" sz="1000" i="0" kern="1200" dirty="0" smtClean="0">
                <a:solidFill>
                  <a:srgbClr val="5F5F5F"/>
                </a:solidFill>
                <a:latin typeface="Arial" panose="020B0604020202020204" pitchFamily="34" charset="0"/>
                <a:ea typeface="+mn-ea"/>
                <a:cs typeface="Arial" panose="020B0604020202020204" pitchFamily="34" charset="0"/>
              </a:rPr>
              <a:t> Commons Attribution 3.0 France.</a:t>
            </a:r>
          </a:p>
        </p:txBody>
      </p:sp>
      <p:pic>
        <p:nvPicPr>
          <p:cNvPr id="31" name="Image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03648" y="6300633"/>
            <a:ext cx="613230" cy="216025"/>
          </a:xfrm>
          <a:prstGeom prst="rect">
            <a:avLst/>
          </a:prstGeom>
        </p:spPr>
      </p:pic>
    </p:spTree>
    <p:extLst>
      <p:ext uri="{BB962C8B-B14F-4D97-AF65-F5344CB8AC3E}">
        <p14:creationId xmlns:p14="http://schemas.microsoft.com/office/powerpoint/2010/main" val="5710788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51520" y="9220"/>
            <a:ext cx="8712968" cy="971508"/>
          </a:xfrm>
        </p:spPr>
        <p:txBody>
          <a:bodyPr/>
          <a:lstStyle>
            <a:lvl1pPr algn="l">
              <a:defRPr sz="28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lgn="just">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Rectangle 11"/>
          <p:cNvSpPr/>
          <p:nvPr userDrawn="1"/>
        </p:nvSpPr>
        <p:spPr>
          <a:xfrm>
            <a:off x="0" y="6593262"/>
            <a:ext cx="3419872"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Picture 18" descr="logo_cybereduv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336" y="6467727"/>
            <a:ext cx="1008112"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0"/>
          </p:nvPr>
        </p:nvSpPr>
        <p:spPr>
          <a:xfrm>
            <a:off x="250825" y="1052512"/>
            <a:ext cx="8713663" cy="576287"/>
          </a:xfrm>
        </p:spPr>
        <p:txBody>
          <a:bodyPr/>
          <a:lstStyle>
            <a:lvl1pPr marL="0" indent="0">
              <a:buNone/>
              <a:defRPr sz="2000" b="1" i="1" u="none"/>
            </a:lvl1pPr>
          </a:lstStyle>
          <a:p>
            <a:pPr lvl="0"/>
            <a:r>
              <a:rPr lang="fr-FR" dirty="0" smtClean="0"/>
              <a:t>Modifiez les styles du texte du masque</a:t>
            </a:r>
          </a:p>
        </p:txBody>
      </p:sp>
      <p:sp>
        <p:nvSpPr>
          <p:cNvPr id="19" name="Espace réservé de la date 18"/>
          <p:cNvSpPr>
            <a:spLocks noGrp="1"/>
          </p:cNvSpPr>
          <p:nvPr>
            <p:ph type="dt" sz="half" idx="11"/>
          </p:nvPr>
        </p:nvSpPr>
        <p:spPr/>
        <p:txBody>
          <a:bodyPr/>
          <a:lstStyle/>
          <a:p>
            <a:pPr>
              <a:defRPr/>
            </a:pPr>
            <a:r>
              <a:rPr lang="fr-FR" dirty="0" smtClean="0"/>
              <a:t>05/11/2015</a:t>
            </a:r>
            <a:endParaRPr lang="fr-FR" dirty="0"/>
          </a:p>
        </p:txBody>
      </p:sp>
      <p:sp>
        <p:nvSpPr>
          <p:cNvPr id="20" name="Espace réservé du pied de page 19"/>
          <p:cNvSpPr>
            <a:spLocks noGrp="1"/>
          </p:cNvSpPr>
          <p:nvPr>
            <p:ph type="ftr" sz="quarter" idx="12"/>
          </p:nvPr>
        </p:nvSpPr>
        <p:spPr/>
        <p:txBody>
          <a:bodyPr/>
          <a:lstStyle/>
          <a:p>
            <a:pPr>
              <a:defRPr/>
            </a:pPr>
            <a:r>
              <a:rPr lang="fr-FR" dirty="0" smtClean="0"/>
              <a:t>Sensibilisation et initiation à la cybersécurité</a:t>
            </a:r>
            <a:endParaRPr lang="fr-FR" dirty="0"/>
          </a:p>
        </p:txBody>
      </p:sp>
      <p:sp>
        <p:nvSpPr>
          <p:cNvPr id="21" name="Espace réservé du numéro de diapositive 20"/>
          <p:cNvSpPr>
            <a:spLocks noGrp="1"/>
          </p:cNvSpPr>
          <p:nvPr>
            <p:ph type="sldNum" sz="quarter" idx="13"/>
          </p:nvPr>
        </p:nvSpPr>
        <p:spPr/>
        <p:txBody>
          <a:bodyPr/>
          <a:lstStyle/>
          <a:p>
            <a:pPr>
              <a:defRPr/>
            </a:pPr>
            <a:fld id="{DAC45385-D604-40AE-9F53-03BDB8FC03CC}" type="slidenum">
              <a:rPr lang="fr-FR" smtClean="0"/>
              <a:pPr>
                <a:defRPr/>
              </a:pPr>
              <a:t>‹N°›</a:t>
            </a:fld>
            <a:endParaRPr lang="fr-FR" dirty="0"/>
          </a:p>
        </p:txBody>
      </p:sp>
    </p:spTree>
    <p:extLst>
      <p:ext uri="{BB962C8B-B14F-4D97-AF65-F5344CB8AC3E}">
        <p14:creationId xmlns:p14="http://schemas.microsoft.com/office/powerpoint/2010/main" val="4806552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pPr>
              <a:defRPr/>
            </a:pPr>
            <a:r>
              <a:rPr lang="fr-FR" dirty="0" smtClean="0"/>
              <a:t>05/11/2015</a:t>
            </a:r>
            <a:endParaRPr lang="fr-FR" dirty="0"/>
          </a:p>
        </p:txBody>
      </p:sp>
      <p:sp>
        <p:nvSpPr>
          <p:cNvPr id="4" name="Espace réservé du pied de page 3"/>
          <p:cNvSpPr>
            <a:spLocks noGrp="1"/>
          </p:cNvSpPr>
          <p:nvPr>
            <p:ph type="ftr" sz="quarter" idx="11"/>
          </p:nvPr>
        </p:nvSpPr>
        <p:spPr/>
        <p:txBody>
          <a:bodyPr/>
          <a:lstStyle/>
          <a:p>
            <a:pPr>
              <a:defRPr/>
            </a:pPr>
            <a:r>
              <a:rPr lang="fr-FR" dirty="0" smtClean="0"/>
              <a:t>Sensibilisation et initiation à la cybersécurité</a:t>
            </a:r>
            <a:endParaRPr lang="fr-FR" dirty="0"/>
          </a:p>
        </p:txBody>
      </p:sp>
      <p:sp>
        <p:nvSpPr>
          <p:cNvPr id="5" name="Espace réservé du numéro de diapositive 4"/>
          <p:cNvSpPr>
            <a:spLocks noGrp="1"/>
          </p:cNvSpPr>
          <p:nvPr>
            <p:ph type="sldNum" sz="quarter" idx="12"/>
          </p:nvPr>
        </p:nvSpPr>
        <p:spPr/>
        <p:txBody>
          <a:bodyPr/>
          <a:lstStyle/>
          <a:p>
            <a:pPr>
              <a:defRPr/>
            </a:pPr>
            <a:fld id="{DAC45385-D604-40AE-9F53-03BDB8FC03CC}" type="slidenum">
              <a:rPr lang="fr-FR" smtClean="0"/>
              <a:pPr>
                <a:defRPr/>
              </a:pPr>
              <a:t>‹N°›</a:t>
            </a:fld>
            <a:endParaRPr lang="fr-FR" dirty="0"/>
          </a:p>
        </p:txBody>
      </p:sp>
      <p:sp>
        <p:nvSpPr>
          <p:cNvPr id="6" name="Rectangle 5"/>
          <p:cNvSpPr/>
          <p:nvPr userDrawn="1"/>
        </p:nvSpPr>
        <p:spPr>
          <a:xfrm>
            <a:off x="0" y="1894545"/>
            <a:ext cx="9144000" cy="1584176"/>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title"/>
          </p:nvPr>
        </p:nvSpPr>
        <p:spPr>
          <a:xfrm>
            <a:off x="457200" y="2060848"/>
            <a:ext cx="8229600" cy="1296144"/>
          </a:xfrm>
        </p:spPr>
        <p:txBody>
          <a:bodyPr/>
          <a:lstStyle>
            <a:lvl1pPr algn="ctr">
              <a:defRPr sz="3600"/>
            </a:lvl1pPr>
          </a:lstStyle>
          <a:p>
            <a:r>
              <a:rPr lang="fr-FR" dirty="0" smtClean="0"/>
              <a:t>Modifiez le style du titre</a:t>
            </a:r>
            <a:endParaRPr lang="fr-FR" dirty="0"/>
          </a:p>
        </p:txBody>
      </p:sp>
      <p:sp>
        <p:nvSpPr>
          <p:cNvPr id="10" name="Rectangle 9"/>
          <p:cNvSpPr/>
          <p:nvPr userDrawn="1"/>
        </p:nvSpPr>
        <p:spPr>
          <a:xfrm>
            <a:off x="0" y="-4152"/>
            <a:ext cx="9144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Picture 18" descr="logo_cybereduv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8434" y="462798"/>
            <a:ext cx="2927132" cy="94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Espace réservé du texte 13"/>
          <p:cNvSpPr>
            <a:spLocks noGrp="1"/>
          </p:cNvSpPr>
          <p:nvPr>
            <p:ph type="body" sz="quarter" idx="13"/>
          </p:nvPr>
        </p:nvSpPr>
        <p:spPr>
          <a:xfrm>
            <a:off x="468313" y="3716338"/>
            <a:ext cx="8207375" cy="1368425"/>
          </a:xfrm>
        </p:spPr>
        <p:txBody>
          <a:bodyPr/>
          <a:lstStyle>
            <a:lvl1pPr marL="0" indent="0" algn="ctr">
              <a:buNone/>
              <a:defRPr sz="2400">
                <a:solidFill>
                  <a:srgbClr val="5F5F5F"/>
                </a:solidFill>
              </a:defRPr>
            </a:lvl1pPr>
          </a:lstStyle>
          <a:p>
            <a:pPr lvl="0"/>
            <a:r>
              <a:rPr lang="fr-FR" dirty="0" smtClean="0"/>
              <a:t>Modifiez les styles du texte du masque</a:t>
            </a:r>
          </a:p>
        </p:txBody>
      </p:sp>
    </p:spTree>
    <p:extLst>
      <p:ext uri="{BB962C8B-B14F-4D97-AF65-F5344CB8AC3E}">
        <p14:creationId xmlns:p14="http://schemas.microsoft.com/office/powerpoint/2010/main" val="5796980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4" name="ZoneTexte 3"/>
          <p:cNvSpPr txBox="1">
            <a:spLocks noChangeArrowheads="1"/>
          </p:cNvSpPr>
          <p:nvPr userDrawn="1"/>
        </p:nvSpPr>
        <p:spPr bwMode="auto">
          <a:xfrm>
            <a:off x="8675688" y="6524625"/>
            <a:ext cx="4206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EF940623-6C50-4B87-9209-F5B47B5DFC3A}" type="slidenum">
              <a:rPr lang="fr-FR" altLang="fr-FR" sz="1100" smtClean="0"/>
              <a:pPr>
                <a:defRPr/>
              </a:pPr>
              <a:t>‹N°›</a:t>
            </a:fld>
            <a:endParaRPr lang="fr-FR" altLang="fr-FR" sz="1100" dirty="0" smtClean="0"/>
          </a:p>
        </p:txBody>
      </p:sp>
      <p:sp>
        <p:nvSpPr>
          <p:cNvPr id="2" name="Titre 1"/>
          <p:cNvSpPr>
            <a:spLocks noGrp="1"/>
          </p:cNvSpPr>
          <p:nvPr>
            <p:ph type="title"/>
          </p:nvPr>
        </p:nvSpPr>
        <p:spPr/>
        <p:txBody>
          <a:bodyPr/>
          <a:lstStyle>
            <a:lvl1pPr algn="l">
              <a:defRPr/>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r>
              <a:rPr lang="fr-FR" dirty="0" smtClean="0"/>
              <a:t>05/11/2015</a:t>
            </a:r>
            <a:endParaRPr lang="fr-FR" dirty="0"/>
          </a:p>
        </p:txBody>
      </p:sp>
      <p:sp>
        <p:nvSpPr>
          <p:cNvPr id="8" name="Espace réservé du pied de page 4"/>
          <p:cNvSpPr>
            <a:spLocks noGrp="1"/>
          </p:cNvSpPr>
          <p:nvPr>
            <p:ph type="ftr" sz="quarter" idx="11"/>
          </p:nvPr>
        </p:nvSpPr>
        <p:spPr/>
        <p:txBody>
          <a:bodyPr/>
          <a:lstStyle>
            <a:lvl1pPr>
              <a:defRPr/>
            </a:lvl1pPr>
          </a:lstStyle>
          <a:p>
            <a:pPr>
              <a:defRPr/>
            </a:pPr>
            <a:r>
              <a:rPr lang="fr-FR" dirty="0" smtClean="0"/>
              <a:t>Sensibilisation et initiation à la cybersécurité</a:t>
            </a:r>
            <a:endParaRPr lang="fr-FR" dirty="0"/>
          </a:p>
        </p:txBody>
      </p:sp>
    </p:spTree>
    <p:extLst>
      <p:ext uri="{BB962C8B-B14F-4D97-AF65-F5344CB8AC3E}">
        <p14:creationId xmlns:p14="http://schemas.microsoft.com/office/powerpoint/2010/main" val="34774135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980728"/>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26" name="Espace réservé du titre 1"/>
          <p:cNvSpPr>
            <a:spLocks noGrp="1"/>
          </p:cNvSpPr>
          <p:nvPr>
            <p:ph type="title"/>
          </p:nvPr>
        </p:nvSpPr>
        <p:spPr bwMode="auto">
          <a:xfrm>
            <a:off x="457200" y="9220"/>
            <a:ext cx="8229600" cy="97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dirty="0" smtClean="0"/>
              <a:t>Modifiez le style du titre</a:t>
            </a:r>
          </a:p>
        </p:txBody>
      </p:sp>
      <p:sp>
        <p:nvSpPr>
          <p:cNvPr id="1027" name="Espace réservé du texte 2"/>
          <p:cNvSpPr>
            <a:spLocks noGrp="1"/>
          </p:cNvSpPr>
          <p:nvPr>
            <p:ph type="body" idx="1"/>
          </p:nvPr>
        </p:nvSpPr>
        <p:spPr bwMode="auto">
          <a:xfrm>
            <a:off x="457200" y="1700808"/>
            <a:ext cx="82296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smtClean="0"/>
              <a:t>Modifiez les styles du texte du masque</a:t>
            </a:r>
          </a:p>
          <a:p>
            <a:pPr lvl="1"/>
            <a:r>
              <a:rPr lang="fr-FR" altLang="fr-FR" dirty="0" smtClean="0"/>
              <a:t>Deuxième niveau</a:t>
            </a:r>
          </a:p>
          <a:p>
            <a:pPr lvl="2"/>
            <a:r>
              <a:rPr lang="fr-FR" altLang="fr-FR" dirty="0" smtClean="0"/>
              <a:t>Troisième niveau</a:t>
            </a:r>
          </a:p>
          <a:p>
            <a:pPr lvl="3"/>
            <a:r>
              <a:rPr lang="fr-FR" altLang="fr-FR" dirty="0" smtClean="0"/>
              <a:t>Quatrième niveau</a:t>
            </a:r>
          </a:p>
          <a:p>
            <a:pPr lvl="4"/>
            <a:r>
              <a:rPr lang="fr-FR" altLang="fr-FR" dirty="0" smtClean="0"/>
              <a:t>Cinquième niveau</a:t>
            </a:r>
          </a:p>
        </p:txBody>
      </p:sp>
      <p:sp>
        <p:nvSpPr>
          <p:cNvPr id="14" name="Rectangle 13"/>
          <p:cNvSpPr/>
          <p:nvPr userDrawn="1"/>
        </p:nvSpPr>
        <p:spPr>
          <a:xfrm>
            <a:off x="0" y="6593262"/>
            <a:ext cx="3419872"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Espace réservé de la date 3"/>
          <p:cNvSpPr>
            <a:spLocks noGrp="1"/>
          </p:cNvSpPr>
          <p:nvPr>
            <p:ph type="dt" sz="half" idx="2"/>
          </p:nvPr>
        </p:nvSpPr>
        <p:spPr>
          <a:xfrm>
            <a:off x="3419872" y="6448752"/>
            <a:ext cx="1008112" cy="365125"/>
          </a:xfrm>
          <a:prstGeom prst="rect">
            <a:avLst/>
          </a:prstGeom>
        </p:spPr>
        <p:txBody>
          <a:bodyPr anchor="ctr"/>
          <a:lstStyle>
            <a:lvl1pPr algn="ctr">
              <a:defRPr sz="1050">
                <a:latin typeface="Arial" panose="020B0604020202020204" pitchFamily="34" charset="0"/>
                <a:cs typeface="Arial" panose="020B0604020202020204" pitchFamily="34" charset="0"/>
              </a:defRPr>
            </a:lvl1pPr>
          </a:lstStyle>
          <a:p>
            <a:pPr>
              <a:defRPr/>
            </a:pPr>
            <a:r>
              <a:rPr lang="fr-FR" dirty="0" smtClean="0"/>
              <a:t>05/11/2015</a:t>
            </a:r>
            <a:endParaRPr lang="fr-FR" dirty="0"/>
          </a:p>
        </p:txBody>
      </p:sp>
      <p:sp>
        <p:nvSpPr>
          <p:cNvPr id="16" name="Espace réservé du pied de page 4"/>
          <p:cNvSpPr>
            <a:spLocks noGrp="1"/>
          </p:cNvSpPr>
          <p:nvPr>
            <p:ph type="ftr" sz="quarter" idx="3"/>
          </p:nvPr>
        </p:nvSpPr>
        <p:spPr>
          <a:xfrm>
            <a:off x="4499992" y="6448752"/>
            <a:ext cx="3031976" cy="365125"/>
          </a:xfrm>
          <a:prstGeom prst="rect">
            <a:avLst/>
          </a:prstGeom>
        </p:spPr>
        <p:txBody>
          <a:bodyPr anchor="ctr"/>
          <a:lstStyle>
            <a:lvl1pPr>
              <a:defRPr sz="1050">
                <a:latin typeface="Arial" panose="020B0604020202020204" pitchFamily="34" charset="0"/>
                <a:cs typeface="Arial" panose="020B0604020202020204" pitchFamily="34" charset="0"/>
              </a:defRPr>
            </a:lvl1pPr>
          </a:lstStyle>
          <a:p>
            <a:pPr>
              <a:defRPr/>
            </a:pPr>
            <a:r>
              <a:rPr lang="fr-FR" dirty="0" smtClean="0"/>
              <a:t>Sensibilisation et initiation à la cybersécurité</a:t>
            </a:r>
            <a:endParaRPr lang="fr-FR" dirty="0"/>
          </a:p>
        </p:txBody>
      </p:sp>
      <p:sp>
        <p:nvSpPr>
          <p:cNvPr id="17" name="Espace réservé du numéro de diapositive 5"/>
          <p:cNvSpPr>
            <a:spLocks noGrp="1"/>
          </p:cNvSpPr>
          <p:nvPr>
            <p:ph type="sldNum" sz="quarter" idx="4"/>
          </p:nvPr>
        </p:nvSpPr>
        <p:spPr>
          <a:xfrm>
            <a:off x="8676456" y="6448752"/>
            <a:ext cx="432048" cy="365125"/>
          </a:xfrm>
          <a:prstGeom prst="rect">
            <a:avLst/>
          </a:prstGeom>
        </p:spPr>
        <p:txBody>
          <a:bodyPr anchor="ctr"/>
          <a:lstStyle>
            <a:lvl1pPr>
              <a:defRPr sz="1050">
                <a:latin typeface="Arial" panose="020B0604020202020204" pitchFamily="34" charset="0"/>
                <a:cs typeface="Arial" panose="020B0604020202020204" pitchFamily="34" charset="0"/>
              </a:defRPr>
            </a:lvl1pPr>
          </a:lstStyle>
          <a:p>
            <a:pPr>
              <a:defRPr/>
            </a:pPr>
            <a:fld id="{DAC45385-D604-40AE-9F53-03BDB8FC03CC}" type="slidenum">
              <a:rPr lang="fr-FR" smtClean="0"/>
              <a:pPr>
                <a:defRPr/>
              </a:pPr>
              <a:t>‹N°›</a:t>
            </a:fld>
            <a:endParaRPr lang="fr-FR" dirty="0"/>
          </a:p>
        </p:txBody>
      </p:sp>
      <p:pic>
        <p:nvPicPr>
          <p:cNvPr id="18" name="Picture 18" descr="logo_cybereduv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596336" y="6467727"/>
            <a:ext cx="1008112"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6" r:id="rId1"/>
    <p:sldLayoutId id="2147483865" r:id="rId2"/>
    <p:sldLayoutId id="2147483869" r:id="rId3"/>
    <p:sldLayoutId id="2147483870" r:id="rId4"/>
  </p:sldLayoutIdLst>
  <p:timing>
    <p:tnLst>
      <p:par>
        <p:cTn id="1" dur="indefinite" restart="never" nodeType="tmRoot"/>
      </p:par>
    </p:tnLst>
  </p:timing>
  <p:hf hdr="0"/>
  <p:txStyles>
    <p:titleStyle>
      <a:lvl1pPr algn="l" rtl="0" eaLnBrk="0" fontAlgn="base" hangingPunct="0">
        <a:spcBef>
          <a:spcPct val="0"/>
        </a:spcBef>
        <a:spcAft>
          <a:spcPct val="0"/>
        </a:spcAft>
        <a:defRPr sz="2800" b="1" kern="1200">
          <a:solidFill>
            <a:schemeClr val="bg1">
              <a:lumMod val="9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mailto:xxx@yopmail.com" TargetMode="Externa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pleaserobme.com/" TargetMode="External"/><Relationship Id="rId7" Type="http://schemas.openxmlformats.org/officeDocument/2006/relationships/hyperlink" Target="http://blog.mavieprivee.fr/post/34628211803/chantage-a-la-webca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www.laveudunet.com/" TargetMode="External"/><Relationship Id="rId5" Type="http://schemas.openxmlformats.org/officeDocument/2006/relationships/hyperlink" Target="http://www.arnaque-chantage-webcam.com/" TargetMode="External"/><Relationship Id="rId4" Type="http://schemas.openxmlformats.org/officeDocument/2006/relationships/hyperlink" Target="http://actualites.leparisien.fr/facebook.html"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support.google.com/legal/contact/lr_eudpa?product=websearch&amp;hl=fr"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topransomware.fr/nettoyer-son-ordinateur/" TargetMode="External"/><Relationship Id="rId5" Type="http://schemas.openxmlformats.org/officeDocument/2006/relationships/hyperlink" Target="http://www.netecoute.fr/" TargetMode="External"/><Relationship Id="rId4" Type="http://schemas.openxmlformats.org/officeDocument/2006/relationships/hyperlink" Target="https://www.internet-signalement.gouv.fr/"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dirty="0"/>
          </a:p>
        </p:txBody>
      </p:sp>
      <p:sp>
        <p:nvSpPr>
          <p:cNvPr id="15372" name="Rectangle 10"/>
          <p:cNvSpPr>
            <a:spLocks noChangeArrowheads="1"/>
          </p:cNvSpPr>
          <p:nvPr/>
        </p:nvSpPr>
        <p:spPr bwMode="auto">
          <a:xfrm>
            <a:off x="0" y="523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dirty="0"/>
          </a:p>
        </p:txBody>
      </p:sp>
      <p:sp>
        <p:nvSpPr>
          <p:cNvPr id="15373" name="Rectangle 11"/>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dirty="0"/>
          </a:p>
        </p:txBody>
      </p:sp>
      <p:sp>
        <p:nvSpPr>
          <p:cNvPr id="15374" name="Rectangle 12"/>
          <p:cNvSpPr>
            <a:spLocks noChangeArrowheads="1"/>
          </p:cNvSpPr>
          <p:nvPr/>
        </p:nvSpPr>
        <p:spPr bwMode="auto">
          <a:xfrm>
            <a:off x="0" y="133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dirty="0"/>
          </a:p>
        </p:txBody>
      </p:sp>
      <p:sp>
        <p:nvSpPr>
          <p:cNvPr id="15375" name="Rectangle 13"/>
          <p:cNvSpPr>
            <a:spLocks noChangeArrowheads="1"/>
          </p:cNvSpPr>
          <p:nvPr/>
        </p:nvSpPr>
        <p:spPr bwMode="auto">
          <a:xfrm>
            <a:off x="0" y="1990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dirty="0"/>
          </a:p>
        </p:txBody>
      </p:sp>
      <p:sp>
        <p:nvSpPr>
          <p:cNvPr id="15376" name="Rectangle 14"/>
          <p:cNvSpPr>
            <a:spLocks noChangeArrowheads="1"/>
          </p:cNvSpPr>
          <p:nvPr/>
        </p:nvSpPr>
        <p:spPr bwMode="auto">
          <a:xfrm>
            <a:off x="0" y="261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dirty="0"/>
          </a:p>
        </p:txBody>
      </p:sp>
      <p:sp>
        <p:nvSpPr>
          <p:cNvPr id="15377" name="Rectangle 15"/>
          <p:cNvSpPr>
            <a:spLocks noChangeArrowheads="1"/>
          </p:cNvSpPr>
          <p:nvPr/>
        </p:nvSpPr>
        <p:spPr bwMode="auto">
          <a:xfrm>
            <a:off x="0" y="3057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dirty="0"/>
          </a:p>
        </p:txBody>
      </p:sp>
      <p:sp>
        <p:nvSpPr>
          <p:cNvPr id="15378" name="Rectangle 16"/>
          <p:cNvSpPr>
            <a:spLocks noChangeArrowheads="1"/>
          </p:cNvSpPr>
          <p:nvPr/>
        </p:nvSpPr>
        <p:spPr bwMode="auto">
          <a:xfrm>
            <a:off x="0" y="329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000" dirty="0">
                <a:latin typeface="Arial" charset="0"/>
                <a:ea typeface="Times New Roman" pitchFamily="18" charset="0"/>
              </a:rPr>
              <a:t> </a:t>
            </a:r>
            <a:endParaRPr lang="fr-FR" altLang="fr-FR" sz="1800" dirty="0">
              <a:latin typeface="Arial" charset="0"/>
              <a:ea typeface="Times New Roman" pitchFamily="18" charset="0"/>
            </a:endParaRPr>
          </a:p>
        </p:txBody>
      </p:sp>
      <p:sp>
        <p:nvSpPr>
          <p:cNvPr id="15379" name="Rectangle 17"/>
          <p:cNvSpPr>
            <a:spLocks noChangeArrowheads="1"/>
          </p:cNvSpPr>
          <p:nvPr/>
        </p:nvSpPr>
        <p:spPr bwMode="auto">
          <a:xfrm>
            <a:off x="0" y="3762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800" dirty="0">
                <a:latin typeface="Arial" charset="0"/>
              </a:rPr>
              <a:t> </a:t>
            </a:r>
            <a:endParaRPr lang="fr-FR" altLang="fr-FR" sz="1800" dirty="0">
              <a:latin typeface="Arial" charset="0"/>
            </a:endParaRPr>
          </a:p>
        </p:txBody>
      </p:sp>
      <p:sp>
        <p:nvSpPr>
          <p:cNvPr id="3" name="Titre 2"/>
          <p:cNvSpPr>
            <a:spLocks noGrp="1"/>
          </p:cNvSpPr>
          <p:nvPr>
            <p:ph type="ctrTitle"/>
          </p:nvPr>
        </p:nvSpPr>
        <p:spPr/>
        <p:txBody>
          <a:bodyPr/>
          <a:lstStyle/>
          <a:p>
            <a:r>
              <a:rPr lang="fr-FR" dirty="0" smtClean="0"/>
              <a:t>Sensibilisation et initiation à la cybersécurité</a:t>
            </a:r>
            <a:endParaRPr lang="fr-FR" dirty="0"/>
          </a:p>
        </p:txBody>
      </p:sp>
      <p:sp>
        <p:nvSpPr>
          <p:cNvPr id="5" name="Sous-titre 4"/>
          <p:cNvSpPr>
            <a:spLocks noGrp="1"/>
          </p:cNvSpPr>
          <p:nvPr>
            <p:ph type="subTitle" idx="1"/>
          </p:nvPr>
        </p:nvSpPr>
        <p:spPr/>
        <p:txBody>
          <a:bodyPr/>
          <a:lstStyle/>
          <a:p>
            <a:r>
              <a:rPr lang="fr-FR" dirty="0" smtClean="0"/>
              <a:t>Module 2 : règles d’hygiène informatique</a:t>
            </a:r>
            <a:endParaRPr lang="fr-FR" dirty="0"/>
          </a:p>
        </p:txBody>
      </p:sp>
      <p:sp>
        <p:nvSpPr>
          <p:cNvPr id="8" name="Espace réservé de la date 7"/>
          <p:cNvSpPr>
            <a:spLocks noGrp="1"/>
          </p:cNvSpPr>
          <p:nvPr>
            <p:ph type="dt" sz="half" idx="10"/>
          </p:nvPr>
        </p:nvSpPr>
        <p:spPr>
          <a:xfrm>
            <a:off x="3613212" y="5085184"/>
            <a:ext cx="1917576" cy="365125"/>
          </a:xfrm>
        </p:spPr>
        <p:txBody>
          <a:bodyPr/>
          <a:lstStyle/>
          <a:p>
            <a:pPr>
              <a:defRPr/>
            </a:pPr>
            <a:fld id="{C9D856DF-005E-406D-9B24-013B5BC0E15A}" type="datetime1">
              <a:rPr lang="fr-FR" smtClean="0"/>
              <a:t>16/02/2017</a:t>
            </a:fld>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Espace réservé du contenu 2"/>
          <p:cNvSpPr>
            <a:spLocks noGrp="1"/>
          </p:cNvSpPr>
          <p:nvPr>
            <p:ph idx="1"/>
          </p:nvPr>
        </p:nvSpPr>
        <p:spPr>
          <a:xfrm>
            <a:off x="457200" y="1595933"/>
            <a:ext cx="8229600" cy="4857403"/>
          </a:xfrm>
        </p:spPr>
        <p:txBody>
          <a:bodyPr/>
          <a:lstStyle/>
          <a:p>
            <a:pPr marL="0" indent="0" eaLnBrk="1" hangingPunct="1">
              <a:buNone/>
            </a:pPr>
            <a:r>
              <a:rPr lang="fr-FR" altLang="fr-FR" sz="2000" dirty="0" smtClean="0"/>
              <a:t>Créer des zones dans le réseau interne</a:t>
            </a:r>
          </a:p>
          <a:p>
            <a:pPr eaLnBrk="1" hangingPunct="1"/>
            <a:r>
              <a:rPr lang="fr-FR" altLang="fr-FR" sz="1800" dirty="0" smtClean="0"/>
              <a:t>Zones distinctes pour les serveurs, postes de travail, visiteurs ;</a:t>
            </a:r>
          </a:p>
          <a:p>
            <a:pPr eaLnBrk="1" hangingPunct="1"/>
            <a:r>
              <a:rPr lang="fr-FR" altLang="fr-FR" sz="1800" dirty="0" smtClean="0"/>
              <a:t>Assurer la confiance par l’authentification mutuelle des composants :</a:t>
            </a:r>
          </a:p>
          <a:p>
            <a:pPr lvl="1" eaLnBrk="1" hangingPunct="1"/>
            <a:r>
              <a:rPr lang="fr-FR" altLang="fr-FR" sz="1600" dirty="0" smtClean="0"/>
              <a:t>chaque composant s’authentifie avant le début de l’échange ;</a:t>
            </a:r>
          </a:p>
          <a:p>
            <a:pPr lvl="1" eaLnBrk="1" hangingPunct="1"/>
            <a:r>
              <a:rPr lang="fr-FR" altLang="fr-FR" sz="1600" dirty="0" smtClean="0"/>
              <a:t>permet d’éviter l’usurpation d’identité.</a:t>
            </a:r>
          </a:p>
          <a:p>
            <a:pPr eaLnBrk="1" hangingPunct="1"/>
            <a:r>
              <a:rPr lang="fr-FR" altLang="fr-FR" sz="1800" dirty="0" smtClean="0"/>
              <a:t>Assurer le cloisonnement au moyen de : VLAN, VRF, sous-réseaux et ne pas oublier d’implémenter un mécanisme de filtrage !</a:t>
            </a:r>
            <a:endParaRPr lang="fr-FR" altLang="fr-FR" sz="2000" dirty="0" smtClean="0"/>
          </a:p>
          <a:p>
            <a:pPr marL="0" indent="0" eaLnBrk="1" hangingPunct="1">
              <a:buNone/>
            </a:pPr>
            <a:endParaRPr lang="fr-FR" altLang="fr-FR" sz="1200" dirty="0" smtClean="0"/>
          </a:p>
          <a:p>
            <a:pPr marL="0" indent="0" eaLnBrk="1" hangingPunct="1">
              <a:buNone/>
            </a:pPr>
            <a:r>
              <a:rPr lang="fr-FR" altLang="fr-FR" sz="2000" dirty="0" smtClean="0"/>
              <a:t>Restreindre les accès aux réseaux internes </a:t>
            </a:r>
          </a:p>
          <a:p>
            <a:pPr eaLnBrk="1" hangingPunct="1"/>
            <a:r>
              <a:rPr lang="fr-FR" altLang="fr-FR" sz="1800" dirty="0" smtClean="0"/>
              <a:t>802.1X permet de contrôler l’accès réseau et de s’assurer que l’autorisation n’est accordé qu’après authentification de l’utilisateur ;</a:t>
            </a:r>
          </a:p>
          <a:p>
            <a:pPr eaLnBrk="1" hangingPunct="1"/>
            <a:r>
              <a:rPr lang="fr-FR" altLang="fr-FR" sz="1800" dirty="0" smtClean="0"/>
              <a:t>Recourir à l’authentification avant d’autoriser l’accès au réseau :</a:t>
            </a:r>
          </a:p>
          <a:p>
            <a:pPr lvl="1" eaLnBrk="1" hangingPunct="1"/>
            <a:r>
              <a:rPr lang="fr-FR" altLang="fr-FR" sz="1600" dirty="0" smtClean="0"/>
              <a:t>l’authentification peut se faire par l’usage d’un certificat ou d’une carte à puce ;</a:t>
            </a:r>
          </a:p>
          <a:p>
            <a:pPr lvl="1" eaLnBrk="1" hangingPunct="1"/>
            <a:r>
              <a:rPr lang="fr-FR" altLang="fr-FR" sz="1600" dirty="0" smtClean="0"/>
              <a:t>l’authentification est centralisée sur un serveur qui donne les accès en fonction de l’identité de l’utilisateur (Exemple : Serveur Radius).</a:t>
            </a:r>
            <a:endParaRPr lang="fr-FR" altLang="fr-FR" sz="1800" dirty="0" smtClean="0"/>
          </a:p>
        </p:txBody>
      </p:sp>
      <p:sp>
        <p:nvSpPr>
          <p:cNvPr id="4"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6"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altLang="fr-FR" sz="2000" b="1" i="1" dirty="0" smtClean="0"/>
              <a:t>a. Sécuriser </a:t>
            </a:r>
            <a:r>
              <a:rPr lang="fr-FR" altLang="fr-FR" sz="2000" b="1" i="1" dirty="0"/>
              <a:t>le réseau interne</a:t>
            </a:r>
            <a:endParaRPr lang="fr-FR" sz="2000" b="1" i="1" dirty="0"/>
          </a:p>
        </p:txBody>
      </p:sp>
      <p:sp>
        <p:nvSpPr>
          <p:cNvPr id="2" name="Titre 1"/>
          <p:cNvSpPr>
            <a:spLocks noGrp="1"/>
          </p:cNvSpPr>
          <p:nvPr>
            <p:ph type="title"/>
          </p:nvPr>
        </p:nvSpPr>
        <p:spPr/>
        <p:txBody>
          <a:bodyPr/>
          <a:lstStyle/>
          <a:p>
            <a:r>
              <a:rPr lang="fr-FR" dirty="0"/>
              <a:t>2. Maitriser le réseau</a:t>
            </a:r>
          </a:p>
        </p:txBody>
      </p:sp>
    </p:spTree>
    <p:extLst>
      <p:ext uri="{BB962C8B-B14F-4D97-AF65-F5344CB8AC3E}">
        <p14:creationId xmlns:p14="http://schemas.microsoft.com/office/powerpoint/2010/main" val="2498614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nvPr>
        </p:nvSpPr>
        <p:spPr/>
        <p:txBody>
          <a:bodyPr/>
          <a:lstStyle/>
          <a:p>
            <a:r>
              <a:rPr lang="fr-FR" altLang="fr-FR" sz="2000" dirty="0" smtClean="0"/>
              <a:t>Le réseau permet de partager des informations, mais aussi de propager les infections de codes malveillants.</a:t>
            </a:r>
          </a:p>
          <a:p>
            <a:r>
              <a:rPr lang="fr-FR" altLang="fr-FR" sz="2000" dirty="0" smtClean="0"/>
              <a:t>Les terminaux personnels n’ont pas le même niveau de sécurité que les terminaux de l’entreprise / université : </a:t>
            </a:r>
          </a:p>
          <a:p>
            <a:pPr lvl="1"/>
            <a:r>
              <a:rPr lang="fr-FR" altLang="fr-FR" sz="1800" dirty="0" smtClean="0"/>
              <a:t>Sur un terminal personnel, un utilisateur installe les logiciels de son choix, avec la configuration de son choix. L’antivirus n’est pas forcément à jour ;</a:t>
            </a:r>
          </a:p>
          <a:p>
            <a:pPr lvl="1"/>
            <a:r>
              <a:rPr lang="fr-FR" altLang="fr-FR" sz="1800" dirty="0" smtClean="0"/>
              <a:t>Sur un terminal professionnel, les logiciels sont installés de manière centralisée, et les sources vérifiées.</a:t>
            </a:r>
          </a:p>
          <a:p>
            <a:r>
              <a:rPr lang="fr-FR" altLang="fr-FR" sz="2000" dirty="0" smtClean="0"/>
              <a:t>Les terminaux personnels sont connus pour être une source de fuite de données sensibles pour l’entreprise (de façon volontaire ou par erreur).</a:t>
            </a:r>
          </a:p>
        </p:txBody>
      </p:sp>
      <p:sp>
        <p:nvSpPr>
          <p:cNvPr id="23556" name="Rectangle 28"/>
          <p:cNvSpPr>
            <a:spLocks noChangeArrowheads="1"/>
          </p:cNvSpPr>
          <p:nvPr/>
        </p:nvSpPr>
        <p:spPr bwMode="auto">
          <a:xfrm>
            <a:off x="611560" y="5805488"/>
            <a:ext cx="7776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 typeface="Arial" charset="0"/>
              <a:buNone/>
            </a:pPr>
            <a:r>
              <a:rPr lang="fr-FR" altLang="fr-FR" sz="2000" b="1" dirty="0">
                <a:solidFill>
                  <a:srgbClr val="922B3C"/>
                </a:solidFill>
                <a:latin typeface="Arial" panose="020B0604020202020204" pitchFamily="34" charset="0"/>
                <a:cs typeface="Arial" panose="020B0604020202020204" pitchFamily="34" charset="0"/>
              </a:rPr>
              <a:t>Le S.I. est un tout, </a:t>
            </a:r>
            <a:r>
              <a:rPr lang="fr-FR" altLang="fr-FR" sz="2000" b="1" dirty="0" smtClean="0">
                <a:solidFill>
                  <a:srgbClr val="922B3C"/>
                </a:solidFill>
                <a:latin typeface="Arial" panose="020B0604020202020204" pitchFamily="34" charset="0"/>
                <a:cs typeface="Arial" panose="020B0604020202020204" pitchFamily="34" charset="0"/>
              </a:rPr>
              <a:t>un maillon faible affaiblir tout l’ensemble.</a:t>
            </a:r>
            <a:endParaRPr lang="fr-FR" altLang="fr-FR" sz="2000" b="1" dirty="0">
              <a:solidFill>
                <a:srgbClr val="922B3C"/>
              </a:solidFill>
              <a:latin typeface="Arial" panose="020B0604020202020204" pitchFamily="34" charset="0"/>
              <a:cs typeface="Arial" panose="020B0604020202020204" pitchFamily="34" charset="0"/>
            </a:endParaRPr>
          </a:p>
        </p:txBody>
      </p:sp>
      <p:sp>
        <p:nvSpPr>
          <p:cNvPr id="5"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6"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7"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sz="2000" b="1" i="1" dirty="0" smtClean="0"/>
              <a:t>b. BYOD (Bring</a:t>
            </a:r>
            <a:r>
              <a:rPr lang="fr-FR" sz="2000" b="1" i="1" dirty="0"/>
              <a:t> </a:t>
            </a:r>
            <a:r>
              <a:rPr lang="fr-FR" sz="2000" b="1" i="1" dirty="0" smtClean="0"/>
              <a:t>Your Own Device)</a:t>
            </a:r>
            <a:endParaRPr lang="fr-FR" sz="2000" b="1" i="1" dirty="0"/>
          </a:p>
        </p:txBody>
      </p:sp>
      <p:sp>
        <p:nvSpPr>
          <p:cNvPr id="2" name="Titre 1"/>
          <p:cNvSpPr>
            <a:spLocks noGrp="1"/>
          </p:cNvSpPr>
          <p:nvPr>
            <p:ph type="title"/>
          </p:nvPr>
        </p:nvSpPr>
        <p:spPr/>
        <p:txBody>
          <a:bodyPr/>
          <a:lstStyle/>
          <a:p>
            <a:r>
              <a:rPr lang="fr-FR" dirty="0"/>
              <a:t>2. Maitriser le réseau</a:t>
            </a:r>
          </a:p>
        </p:txBody>
      </p:sp>
    </p:spTree>
    <p:extLst>
      <p:ext uri="{BB962C8B-B14F-4D97-AF65-F5344CB8AC3E}">
        <p14:creationId xmlns:p14="http://schemas.microsoft.com/office/powerpoint/2010/main" val="963783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Espace réservé du contenu 2"/>
          <p:cNvSpPr>
            <a:spLocks noGrp="1"/>
          </p:cNvSpPr>
          <p:nvPr>
            <p:ph idx="1"/>
          </p:nvPr>
        </p:nvSpPr>
        <p:spPr/>
        <p:txBody>
          <a:bodyPr/>
          <a:lstStyle/>
          <a:p>
            <a:pPr eaLnBrk="1" hangingPunct="1"/>
            <a:r>
              <a:rPr lang="fr-FR" altLang="fr-FR" sz="2000" dirty="0" smtClean="0"/>
              <a:t>Filtrer les flux pouvant être échangés entre les zones : </a:t>
            </a:r>
          </a:p>
          <a:p>
            <a:pPr lvl="1" eaLnBrk="1" hangingPunct="1"/>
            <a:r>
              <a:rPr lang="fr-FR" altLang="fr-FR" sz="1800" dirty="0" smtClean="0"/>
              <a:t>identifier les ports réseau utiles ;</a:t>
            </a:r>
          </a:p>
          <a:p>
            <a:pPr lvl="1" eaLnBrk="1" hangingPunct="1"/>
            <a:r>
              <a:rPr lang="fr-FR" altLang="fr-FR" sz="1800" dirty="0" smtClean="0"/>
              <a:t>identifier les protocoles réseau autorisés ;</a:t>
            </a:r>
          </a:p>
          <a:p>
            <a:pPr lvl="1" eaLnBrk="1" hangingPunct="1"/>
            <a:r>
              <a:rPr lang="fr-FR" altLang="fr-FR" sz="1800" dirty="0" smtClean="0"/>
              <a:t>disposer d’une matrice de flux indiquant les flux autorisés et interdits entre les zones.</a:t>
            </a:r>
          </a:p>
          <a:p>
            <a:pPr eaLnBrk="1" hangingPunct="1"/>
            <a:endParaRPr lang="fr-FR" altLang="fr-FR" sz="2000" dirty="0" smtClean="0"/>
          </a:p>
          <a:p>
            <a:pPr eaLnBrk="1" hangingPunct="1"/>
            <a:r>
              <a:rPr lang="fr-FR" altLang="fr-FR" sz="2000" dirty="0" smtClean="0"/>
              <a:t>Autoriser explicitement des adresses IP (machines) d’une zone à échanger avec les adresses IP (machines) d’une autre zone</a:t>
            </a:r>
          </a:p>
          <a:p>
            <a:pPr lvl="1" eaLnBrk="1" hangingPunct="1"/>
            <a:r>
              <a:rPr lang="fr-FR" altLang="fr-FR" sz="1800" dirty="0" smtClean="0"/>
              <a:t>Utiliser une « liste blanche » d’adresse IP pour les échanges, et non pas une liste noire. Une liste noire ne peut en effet jamais être exhaustive, et est forcément d’un intérêt limité.</a:t>
            </a:r>
          </a:p>
          <a:p>
            <a:pPr lvl="1" eaLnBrk="1" hangingPunct="1"/>
            <a:endParaRPr lang="fr-FR" altLang="fr-FR" sz="1800" dirty="0" smtClean="0"/>
          </a:p>
        </p:txBody>
      </p:sp>
      <p:sp>
        <p:nvSpPr>
          <p:cNvPr id="24580" name="Rectangle 28"/>
          <p:cNvSpPr>
            <a:spLocks noChangeArrowheads="1"/>
          </p:cNvSpPr>
          <p:nvPr/>
        </p:nvSpPr>
        <p:spPr bwMode="auto">
          <a:xfrm>
            <a:off x="1187450" y="5732463"/>
            <a:ext cx="6788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800" b="1" dirty="0">
                <a:solidFill>
                  <a:srgbClr val="922B3C"/>
                </a:solidFill>
                <a:latin typeface="Arial" panose="020B0604020202020204" pitchFamily="34" charset="0"/>
                <a:cs typeface="Arial" panose="020B0604020202020204" pitchFamily="34" charset="0"/>
              </a:rPr>
              <a:t>Appliquer le principe « </a:t>
            </a:r>
            <a:r>
              <a:rPr lang="fr-FR" altLang="fr-FR" sz="1800" b="1" i="1" dirty="0">
                <a:solidFill>
                  <a:srgbClr val="922B3C"/>
                </a:solidFill>
                <a:latin typeface="Arial" panose="020B0604020202020204" pitchFamily="34" charset="0"/>
                <a:cs typeface="Arial" panose="020B0604020202020204" pitchFamily="34" charset="0"/>
              </a:rPr>
              <a:t>Tout ce qui n’est explicitement autorisé est interdit</a:t>
            </a:r>
            <a:r>
              <a:rPr lang="fr-FR" altLang="fr-FR" sz="1800" b="1" dirty="0">
                <a:solidFill>
                  <a:srgbClr val="922B3C"/>
                </a:solidFill>
                <a:latin typeface="Arial" panose="020B0604020202020204" pitchFamily="34" charset="0"/>
                <a:cs typeface="Arial" panose="020B0604020202020204" pitchFamily="34" charset="0"/>
              </a:rPr>
              <a:t> » lors de la gestion des flux.</a:t>
            </a:r>
          </a:p>
        </p:txBody>
      </p:sp>
      <p:sp>
        <p:nvSpPr>
          <p:cNvPr id="5" name="Rectangle à coins arrondis 4"/>
          <p:cNvSpPr/>
          <p:nvPr/>
        </p:nvSpPr>
        <p:spPr>
          <a:xfrm>
            <a:off x="1187450" y="5745163"/>
            <a:ext cx="6788150" cy="708025"/>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rgbClr val="922B3C"/>
              </a:solidFill>
              <a:latin typeface="Arial" panose="020B0604020202020204" pitchFamily="34" charset="0"/>
              <a:cs typeface="Arial" panose="020B0604020202020204" pitchFamily="34" charset="0"/>
            </a:endParaRPr>
          </a:p>
        </p:txBody>
      </p:sp>
      <p:sp>
        <p:nvSpPr>
          <p:cNvPr id="6"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7"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8"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altLang="fr-FR" sz="2000" b="1" i="1" dirty="0" smtClean="0"/>
              <a:t>c. Contrôler </a:t>
            </a:r>
            <a:r>
              <a:rPr lang="fr-FR" altLang="fr-FR" sz="2000" b="1" i="1" dirty="0"/>
              <a:t>les échanges internes</a:t>
            </a:r>
            <a:endParaRPr lang="fr-FR" sz="2000" b="1" i="1" dirty="0"/>
          </a:p>
        </p:txBody>
      </p:sp>
      <p:sp>
        <p:nvSpPr>
          <p:cNvPr id="2" name="Titre 1"/>
          <p:cNvSpPr>
            <a:spLocks noGrp="1"/>
          </p:cNvSpPr>
          <p:nvPr>
            <p:ph type="title"/>
          </p:nvPr>
        </p:nvSpPr>
        <p:spPr/>
        <p:txBody>
          <a:bodyPr/>
          <a:lstStyle/>
          <a:p>
            <a:r>
              <a:rPr lang="fr-FR" dirty="0"/>
              <a:t>2. Maitriser le réseau</a:t>
            </a:r>
          </a:p>
        </p:txBody>
      </p:sp>
    </p:spTree>
    <p:extLst>
      <p:ext uri="{BB962C8B-B14F-4D97-AF65-F5344CB8AC3E}">
        <p14:creationId xmlns:p14="http://schemas.microsoft.com/office/powerpoint/2010/main" val="3267017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Espace réservé du contenu 2"/>
          <p:cNvSpPr>
            <a:spLocks noGrp="1"/>
          </p:cNvSpPr>
          <p:nvPr>
            <p:ph idx="1"/>
          </p:nvPr>
        </p:nvSpPr>
        <p:spPr>
          <a:xfrm>
            <a:off x="457200" y="1556792"/>
            <a:ext cx="8686800" cy="4608512"/>
          </a:xfrm>
        </p:spPr>
        <p:txBody>
          <a:bodyPr/>
          <a:lstStyle/>
          <a:p>
            <a:pPr eaLnBrk="1" hangingPunct="1"/>
            <a:r>
              <a:rPr lang="fr-FR" altLang="fr-FR" sz="2000" dirty="0" smtClean="0"/>
              <a:t>Le réseau interne est à protéger et est considéré comme « </a:t>
            </a:r>
            <a:r>
              <a:rPr lang="fr-FR" altLang="fr-FR" sz="2000" b="1" dirty="0" smtClean="0">
                <a:solidFill>
                  <a:srgbClr val="922B3C"/>
                </a:solidFill>
              </a:rPr>
              <a:t>de confiance</a:t>
            </a:r>
            <a:r>
              <a:rPr lang="fr-FR" altLang="fr-FR" sz="2000" dirty="0" smtClean="0"/>
              <a:t> » ;</a:t>
            </a:r>
          </a:p>
          <a:p>
            <a:pPr eaLnBrk="1" hangingPunct="1"/>
            <a:r>
              <a:rPr lang="fr-FR" altLang="fr-FR" sz="2000" dirty="0" smtClean="0"/>
              <a:t>Les équipements interagissant avec Internet peuvent être</a:t>
            </a:r>
          </a:p>
          <a:p>
            <a:pPr lvl="1" eaLnBrk="1" hangingPunct="1"/>
            <a:r>
              <a:rPr lang="fr-FR" altLang="fr-FR" sz="1700" dirty="0" smtClean="0"/>
              <a:t>placés dans une zone spéciale appelée « </a:t>
            </a:r>
            <a:r>
              <a:rPr lang="fr-FR" altLang="fr-FR" sz="1700" b="1" dirty="0" smtClean="0">
                <a:solidFill>
                  <a:srgbClr val="922B3C"/>
                </a:solidFill>
              </a:rPr>
              <a:t>Zone Démilitarisée (DMZ)</a:t>
            </a:r>
            <a:r>
              <a:rPr lang="fr-FR" altLang="fr-FR" sz="1700" dirty="0" smtClean="0"/>
              <a:t> » ;</a:t>
            </a:r>
          </a:p>
          <a:p>
            <a:pPr lvl="2" eaLnBrk="1" hangingPunct="1"/>
            <a:r>
              <a:rPr lang="fr-FR" altLang="fr-FR" sz="1400" dirty="0" smtClean="0"/>
              <a:t>avec un niveau de filtrage et de contrôle plus accru que le réseau interne.</a:t>
            </a:r>
          </a:p>
          <a:p>
            <a:pPr lvl="1" eaLnBrk="1" hangingPunct="1"/>
            <a:r>
              <a:rPr lang="fr-FR" altLang="fr-FR" sz="1700" dirty="0" smtClean="0"/>
              <a:t>protégés d’Internet par des « pare-feux » filtrant les échanges de flux</a:t>
            </a:r>
          </a:p>
          <a:p>
            <a:pPr lvl="2" eaLnBrk="1" hangingPunct="1"/>
            <a:r>
              <a:rPr lang="fr-FR" altLang="fr-FR" sz="1400" dirty="0" smtClean="0"/>
              <a:t>Équipement dédié protégeant le réseau ou logiciel « pare-feu personnel »</a:t>
            </a:r>
          </a:p>
          <a:p>
            <a:pPr lvl="3" eaLnBrk="1" hangingPunct="1"/>
            <a:endParaRPr lang="fr-FR" altLang="fr-FR" sz="1100" dirty="0" smtClean="0"/>
          </a:p>
          <a:p>
            <a:pPr lvl="3" eaLnBrk="1" hangingPunct="1"/>
            <a:endParaRPr lang="fr-FR" altLang="fr-FR" sz="1100" dirty="0" smtClean="0"/>
          </a:p>
          <a:p>
            <a:pPr lvl="3" eaLnBrk="1" hangingPunct="1"/>
            <a:endParaRPr lang="fr-FR" altLang="fr-FR" sz="1100" dirty="0" smtClean="0"/>
          </a:p>
          <a:p>
            <a:pPr lvl="3" eaLnBrk="1" hangingPunct="1"/>
            <a:endParaRPr lang="fr-FR" altLang="fr-FR" sz="1100" dirty="0" smtClean="0"/>
          </a:p>
          <a:p>
            <a:pPr lvl="3" eaLnBrk="1" hangingPunct="1"/>
            <a:endParaRPr lang="fr-FR" altLang="fr-FR" sz="1100" dirty="0" smtClean="0"/>
          </a:p>
          <a:p>
            <a:pPr lvl="3" eaLnBrk="1" hangingPunct="1"/>
            <a:endParaRPr lang="fr-FR" altLang="fr-FR" sz="1100" dirty="0" smtClean="0"/>
          </a:p>
          <a:p>
            <a:pPr lvl="3" eaLnBrk="1" hangingPunct="1"/>
            <a:endParaRPr lang="fr-FR" altLang="fr-FR" sz="1100" dirty="0" smtClean="0"/>
          </a:p>
          <a:p>
            <a:pPr lvl="3" eaLnBrk="1" hangingPunct="1"/>
            <a:endParaRPr lang="fr-FR" altLang="fr-FR" sz="1100" dirty="0" smtClean="0"/>
          </a:p>
          <a:p>
            <a:pPr lvl="3" eaLnBrk="1" hangingPunct="1"/>
            <a:endParaRPr lang="fr-FR" altLang="fr-FR" sz="1100" dirty="0" smtClean="0"/>
          </a:p>
          <a:p>
            <a:pPr lvl="3" eaLnBrk="1" hangingPunct="1"/>
            <a:endParaRPr lang="fr-FR" altLang="fr-FR" sz="1100" dirty="0" smtClean="0"/>
          </a:p>
          <a:p>
            <a:pPr lvl="1" eaLnBrk="1" hangingPunct="1"/>
            <a:r>
              <a:rPr lang="fr-FR" altLang="fr-FR" sz="1700" dirty="0" smtClean="0"/>
              <a:t>protégés derrière des IDS et des IPS qui peuvent</a:t>
            </a:r>
          </a:p>
          <a:p>
            <a:pPr lvl="2" eaLnBrk="1" hangingPunct="1"/>
            <a:r>
              <a:rPr lang="fr-FR" altLang="fr-FR" sz="1400" dirty="0" smtClean="0"/>
              <a:t>détecter les tentatives d’intrusion ;</a:t>
            </a:r>
          </a:p>
          <a:p>
            <a:pPr lvl="2" eaLnBrk="1" hangingPunct="1"/>
            <a:r>
              <a:rPr lang="fr-FR" altLang="fr-FR" sz="1400" dirty="0" smtClean="0"/>
              <a:t>prévenir les attaques.</a:t>
            </a:r>
          </a:p>
          <a:p>
            <a:pPr lvl="1" eaLnBrk="1" hangingPunct="1"/>
            <a:endParaRPr lang="fr-FR" altLang="fr-FR" sz="1800" dirty="0" smtClean="0"/>
          </a:p>
          <a:p>
            <a:pPr lvl="1" eaLnBrk="1" hangingPunct="1"/>
            <a:endParaRPr lang="fr-FR" altLang="fr-FR" sz="1800" dirty="0" smtClean="0"/>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248" y="3789040"/>
            <a:ext cx="3922713"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5" name="Espace réservé du contenu 2"/>
          <p:cNvSpPr txBox="1">
            <a:spLocks/>
          </p:cNvSpPr>
          <p:nvPr/>
        </p:nvSpPr>
        <p:spPr bwMode="auto">
          <a:xfrm>
            <a:off x="107504" y="3803948"/>
            <a:ext cx="5084744"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3" eaLnBrk="1" hangingPunct="1"/>
            <a:r>
              <a:rPr lang="fr-FR" altLang="fr-FR" sz="1200" dirty="0" smtClean="0">
                <a:latin typeface="Arial" panose="020B0604020202020204" pitchFamily="34" charset="0"/>
                <a:cs typeface="Arial" panose="020B0604020202020204" pitchFamily="34" charset="0"/>
              </a:rPr>
              <a:t>sous </a:t>
            </a:r>
            <a:r>
              <a:rPr lang="fr-FR" altLang="fr-FR" sz="1200" dirty="0">
                <a:latin typeface="Arial" panose="020B0604020202020204" pitchFamily="34" charset="0"/>
                <a:cs typeface="Arial" panose="020B0604020202020204" pitchFamily="34" charset="0"/>
              </a:rPr>
              <a:t>Windows, utiliser le pare-feu par défaut ou un pare-feu tiers (exemple Zone </a:t>
            </a:r>
            <a:r>
              <a:rPr lang="fr-FR" altLang="fr-FR" sz="1200" dirty="0" err="1">
                <a:latin typeface="Arial" panose="020B0604020202020204" pitchFamily="34" charset="0"/>
                <a:cs typeface="Arial" panose="020B0604020202020204" pitchFamily="34" charset="0"/>
              </a:rPr>
              <a:t>Alarm</a:t>
            </a:r>
            <a:r>
              <a:rPr lang="fr-FR" altLang="fr-FR" sz="1200" dirty="0" smtClean="0">
                <a:latin typeface="Arial" panose="020B0604020202020204" pitchFamily="34" charset="0"/>
                <a:cs typeface="Arial" panose="020B0604020202020204" pitchFamily="34" charset="0"/>
              </a:rPr>
              <a:t>) ;</a:t>
            </a:r>
            <a:endParaRPr lang="fr-FR" altLang="fr-FR" sz="1200" dirty="0">
              <a:latin typeface="Arial" panose="020B0604020202020204" pitchFamily="34" charset="0"/>
              <a:cs typeface="Arial" panose="020B0604020202020204" pitchFamily="34" charset="0"/>
            </a:endParaRPr>
          </a:p>
          <a:p>
            <a:pPr lvl="3" eaLnBrk="1" hangingPunct="1"/>
            <a:r>
              <a:rPr lang="fr-FR" altLang="fr-FR" sz="1200" dirty="0">
                <a:latin typeface="Arial" panose="020B0604020202020204" pitchFamily="34" charset="0"/>
                <a:cs typeface="Arial" panose="020B0604020202020204" pitchFamily="34" charset="0"/>
              </a:rPr>
              <a:t>toujours contrôler les connexions </a:t>
            </a:r>
            <a:r>
              <a:rPr lang="fr-FR" altLang="fr-FR" sz="1200" dirty="0" smtClean="0">
                <a:latin typeface="Arial" panose="020B0604020202020204" pitchFamily="34" charset="0"/>
                <a:cs typeface="Arial" panose="020B0604020202020204" pitchFamily="34" charset="0"/>
              </a:rPr>
              <a:t>entrantes ;</a:t>
            </a:r>
            <a:endParaRPr lang="fr-FR" altLang="fr-FR" sz="1200" dirty="0">
              <a:latin typeface="Arial" panose="020B0604020202020204" pitchFamily="34" charset="0"/>
              <a:cs typeface="Arial" panose="020B0604020202020204" pitchFamily="34" charset="0"/>
            </a:endParaRPr>
          </a:p>
          <a:p>
            <a:pPr lvl="3" eaLnBrk="1" hangingPunct="1"/>
            <a:r>
              <a:rPr lang="fr-FR" altLang="fr-FR" sz="1200" dirty="0">
                <a:latin typeface="Arial" panose="020B0604020202020204" pitchFamily="34" charset="0"/>
                <a:cs typeface="Arial" panose="020B0604020202020204" pitchFamily="34" charset="0"/>
              </a:rPr>
              <a:t>autoriser les </a:t>
            </a:r>
            <a:r>
              <a:rPr lang="fr-FR" altLang="fr-FR" sz="1200" dirty="0" smtClean="0">
                <a:latin typeface="Arial" panose="020B0604020202020204" pitchFamily="34" charset="0"/>
                <a:cs typeface="Arial" panose="020B0604020202020204" pitchFamily="34" charset="0"/>
              </a:rPr>
              <a:t>applications </a:t>
            </a:r>
            <a:r>
              <a:rPr lang="fr-FR" altLang="fr-FR" sz="1200" dirty="0">
                <a:latin typeface="Arial" panose="020B0604020202020204" pitchFamily="34" charset="0"/>
                <a:cs typeface="Arial" panose="020B0604020202020204" pitchFamily="34" charset="0"/>
              </a:rPr>
              <a:t>au travers du pare-feu, au cas par cas</a:t>
            </a:r>
            <a:r>
              <a:rPr lang="fr-FR" altLang="fr-FR" sz="1200" dirty="0" smtClean="0">
                <a:latin typeface="Arial" panose="020B0604020202020204" pitchFamily="34" charset="0"/>
                <a:cs typeface="Arial" panose="020B0604020202020204" pitchFamily="34" charset="0"/>
              </a:rPr>
              <a:t>.</a:t>
            </a:r>
            <a:endParaRPr lang="fr-FR" altLang="fr-FR" sz="1200" dirty="0"/>
          </a:p>
          <a:p>
            <a:pPr lvl="1" eaLnBrk="1" hangingPunct="1"/>
            <a:endParaRPr lang="fr-FR" altLang="fr-FR" sz="1200" dirty="0" smtClean="0"/>
          </a:p>
          <a:p>
            <a:pPr lvl="1" eaLnBrk="1" hangingPunct="1"/>
            <a:endParaRPr lang="fr-FR" altLang="fr-FR" sz="1200" dirty="0"/>
          </a:p>
          <a:p>
            <a:pPr lvl="1" eaLnBrk="1" hangingPunct="1"/>
            <a:endParaRPr lang="fr-FR" altLang="fr-FR" sz="1200" dirty="0"/>
          </a:p>
        </p:txBody>
      </p:sp>
      <p:pic>
        <p:nvPicPr>
          <p:cNvPr id="2560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750" y="5517232"/>
            <a:ext cx="2881634" cy="938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8"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9"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altLang="fr-FR" sz="2000" b="1" i="1" dirty="0" smtClean="0"/>
              <a:t>d. Protéger </a:t>
            </a:r>
            <a:r>
              <a:rPr lang="fr-FR" altLang="fr-FR" sz="2000" b="1" i="1" dirty="0"/>
              <a:t>le réseau interne d’Internet</a:t>
            </a:r>
            <a:endParaRPr lang="fr-FR" sz="2000" b="1" i="1" dirty="0"/>
          </a:p>
        </p:txBody>
      </p:sp>
      <p:sp>
        <p:nvSpPr>
          <p:cNvPr id="2" name="Titre 1"/>
          <p:cNvSpPr>
            <a:spLocks noGrp="1"/>
          </p:cNvSpPr>
          <p:nvPr>
            <p:ph type="title"/>
          </p:nvPr>
        </p:nvSpPr>
        <p:spPr/>
        <p:txBody>
          <a:bodyPr/>
          <a:lstStyle/>
          <a:p>
            <a:r>
              <a:rPr lang="fr-FR" dirty="0"/>
              <a:t>2. Maitriser le réseau</a:t>
            </a:r>
          </a:p>
        </p:txBody>
      </p:sp>
    </p:spTree>
    <p:extLst>
      <p:ext uri="{BB962C8B-B14F-4D97-AF65-F5344CB8AC3E}">
        <p14:creationId xmlns:p14="http://schemas.microsoft.com/office/powerpoint/2010/main" val="1940726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Espace réservé du contenu 2"/>
          <p:cNvSpPr>
            <a:spLocks noGrp="1"/>
          </p:cNvSpPr>
          <p:nvPr>
            <p:ph idx="1"/>
          </p:nvPr>
        </p:nvSpPr>
        <p:spPr/>
        <p:txBody>
          <a:bodyPr/>
          <a:lstStyle/>
          <a:p>
            <a:pPr eaLnBrk="1" hangingPunct="1"/>
            <a:r>
              <a:rPr lang="fr-FR" altLang="fr-FR" sz="2000" dirty="0" smtClean="0"/>
              <a:t>Il est possible d’accéder à distance à un réseau pour faire : </a:t>
            </a:r>
          </a:p>
          <a:p>
            <a:pPr lvl="1" eaLnBrk="1" hangingPunct="1"/>
            <a:r>
              <a:rPr lang="fr-FR" altLang="fr-FR" sz="1800" dirty="0" smtClean="0"/>
              <a:t>du télétravail ;</a:t>
            </a:r>
          </a:p>
          <a:p>
            <a:pPr lvl="1" eaLnBrk="1" hangingPunct="1"/>
            <a:r>
              <a:rPr lang="fr-FR" altLang="fr-FR" sz="1800" dirty="0" smtClean="0"/>
              <a:t>de la téléassistance ;</a:t>
            </a:r>
          </a:p>
          <a:p>
            <a:pPr lvl="1" eaLnBrk="1" hangingPunct="1"/>
            <a:r>
              <a:rPr lang="fr-FR" altLang="fr-FR" sz="1800" dirty="0" smtClean="0"/>
              <a:t>de la </a:t>
            </a:r>
            <a:r>
              <a:rPr lang="fr-FR" altLang="fr-FR" sz="1800" dirty="0" err="1" smtClean="0"/>
              <a:t>téléadministration</a:t>
            </a:r>
            <a:r>
              <a:rPr lang="fr-FR" altLang="fr-FR" sz="1800" dirty="0" smtClean="0"/>
              <a:t>.</a:t>
            </a:r>
          </a:p>
          <a:p>
            <a:pPr eaLnBrk="1" hangingPunct="1"/>
            <a:endParaRPr lang="fr-FR" altLang="fr-FR" sz="2000" dirty="0" smtClean="0"/>
          </a:p>
          <a:p>
            <a:pPr eaLnBrk="1" hangingPunct="1"/>
            <a:r>
              <a:rPr lang="fr-FR" altLang="fr-FR" sz="2000" dirty="0" smtClean="0"/>
              <a:t>Il est recommandé d’avoir des points d’entrée identifiés pour les accès distants :</a:t>
            </a:r>
          </a:p>
          <a:p>
            <a:pPr lvl="1" eaLnBrk="1" hangingPunct="1"/>
            <a:r>
              <a:rPr lang="fr-FR" altLang="fr-FR" sz="1800" dirty="0" smtClean="0"/>
              <a:t>Serveurs d’authentification : TACACS+, RADIUS ;</a:t>
            </a:r>
          </a:p>
          <a:p>
            <a:pPr lvl="1" eaLnBrk="1" hangingPunct="1"/>
            <a:r>
              <a:rPr lang="fr-FR" altLang="fr-FR" sz="1800" dirty="0" smtClean="0"/>
              <a:t>Concentrateurs VPN ;</a:t>
            </a:r>
          </a:p>
          <a:p>
            <a:pPr lvl="1" eaLnBrk="1" hangingPunct="1"/>
            <a:r>
              <a:rPr lang="fr-FR" altLang="fr-FR" sz="1800" dirty="0" smtClean="0"/>
              <a:t>Remote Access Server (RAS).</a:t>
            </a:r>
          </a:p>
        </p:txBody>
      </p:sp>
      <p:sp>
        <p:nvSpPr>
          <p:cNvPr id="4"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6"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altLang="fr-FR" sz="2000" b="1" i="1" dirty="0" smtClean="0"/>
              <a:t>e. Accès </a:t>
            </a:r>
            <a:r>
              <a:rPr lang="fr-FR" altLang="fr-FR" sz="2000" b="1" i="1" dirty="0"/>
              <a:t>distant</a:t>
            </a:r>
            <a:endParaRPr lang="fr-FR" sz="2000" b="1" i="1" dirty="0"/>
          </a:p>
        </p:txBody>
      </p:sp>
      <p:sp>
        <p:nvSpPr>
          <p:cNvPr id="2" name="Titre 1"/>
          <p:cNvSpPr>
            <a:spLocks noGrp="1"/>
          </p:cNvSpPr>
          <p:nvPr>
            <p:ph type="title"/>
          </p:nvPr>
        </p:nvSpPr>
        <p:spPr/>
        <p:txBody>
          <a:bodyPr/>
          <a:lstStyle/>
          <a:p>
            <a:r>
              <a:rPr lang="fr-FR" dirty="0"/>
              <a:t>2. Maitriser le réseau</a:t>
            </a:r>
          </a:p>
        </p:txBody>
      </p:sp>
    </p:spTree>
    <p:extLst>
      <p:ext uri="{BB962C8B-B14F-4D97-AF65-F5344CB8AC3E}">
        <p14:creationId xmlns:p14="http://schemas.microsoft.com/office/powerpoint/2010/main" val="969792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Espace réservé du contenu 2"/>
          <p:cNvSpPr>
            <a:spLocks noGrp="1"/>
          </p:cNvSpPr>
          <p:nvPr>
            <p:ph idx="1"/>
          </p:nvPr>
        </p:nvSpPr>
        <p:spPr/>
        <p:txBody>
          <a:bodyPr/>
          <a:lstStyle/>
          <a:p>
            <a:pPr eaLnBrk="1" hangingPunct="1"/>
            <a:r>
              <a:rPr lang="fr-FR" altLang="fr-FR" sz="2000" dirty="0" smtClean="0"/>
              <a:t>Utiliser des moyens sécurisés pour les accès distants :</a:t>
            </a:r>
          </a:p>
          <a:p>
            <a:pPr lvl="1" eaLnBrk="1" hangingPunct="1"/>
            <a:r>
              <a:rPr lang="fr-FR" altLang="fr-FR" sz="1800" b="1" dirty="0" smtClean="0">
                <a:solidFill>
                  <a:srgbClr val="C00000"/>
                </a:solidFill>
              </a:rPr>
              <a:t>SSH </a:t>
            </a:r>
            <a:r>
              <a:rPr lang="fr-FR" altLang="fr-FR" sz="1800" dirty="0" smtClean="0"/>
              <a:t>au lieu de </a:t>
            </a:r>
            <a:r>
              <a:rPr lang="fr-FR" altLang="fr-FR" sz="1800" dirty="0" err="1" smtClean="0"/>
              <a:t>telnet</a:t>
            </a:r>
            <a:r>
              <a:rPr lang="fr-FR" altLang="fr-FR" sz="1800" dirty="0" smtClean="0"/>
              <a:t> : pour l’établissement de connexion à distance sur un équipement ;</a:t>
            </a:r>
          </a:p>
          <a:p>
            <a:pPr lvl="1" eaLnBrk="1" hangingPunct="1"/>
            <a:endParaRPr lang="fr-FR" altLang="fr-FR" sz="1000" dirty="0" smtClean="0"/>
          </a:p>
          <a:p>
            <a:pPr lvl="1" eaLnBrk="1" hangingPunct="1"/>
            <a:r>
              <a:rPr lang="fr-FR" altLang="fr-FR" sz="1800" dirty="0" smtClean="0"/>
              <a:t>Secure </a:t>
            </a:r>
            <a:r>
              <a:rPr lang="fr-FR" altLang="fr-FR" sz="1800" dirty="0" err="1" smtClean="0"/>
              <a:t>remote</a:t>
            </a:r>
            <a:r>
              <a:rPr lang="fr-FR" altLang="fr-FR" sz="1800" dirty="0" smtClean="0"/>
              <a:t> desktop : pour la prise en main à distance d’un bureau ;</a:t>
            </a:r>
          </a:p>
          <a:p>
            <a:pPr lvl="1" eaLnBrk="1" hangingPunct="1"/>
            <a:endParaRPr lang="fr-FR" altLang="fr-FR" sz="1000" b="1" dirty="0" smtClean="0"/>
          </a:p>
          <a:p>
            <a:pPr lvl="1" eaLnBrk="1" hangingPunct="1"/>
            <a:r>
              <a:rPr lang="fr-FR" altLang="fr-FR" sz="1800" b="1" dirty="0" smtClean="0">
                <a:solidFill>
                  <a:srgbClr val="C00000"/>
                </a:solidFill>
              </a:rPr>
              <a:t>SFTP</a:t>
            </a:r>
            <a:r>
              <a:rPr lang="fr-FR" altLang="fr-FR" sz="1800" dirty="0" smtClean="0">
                <a:solidFill>
                  <a:srgbClr val="C00000"/>
                </a:solidFill>
              </a:rPr>
              <a:t> </a:t>
            </a:r>
            <a:r>
              <a:rPr lang="fr-FR" altLang="fr-FR" sz="1800" dirty="0" smtClean="0"/>
              <a:t>ou </a:t>
            </a:r>
            <a:r>
              <a:rPr lang="fr-FR" altLang="fr-FR" sz="1800" b="1" dirty="0" smtClean="0">
                <a:solidFill>
                  <a:srgbClr val="C00000"/>
                </a:solidFill>
              </a:rPr>
              <a:t>SCP</a:t>
            </a:r>
            <a:r>
              <a:rPr lang="fr-FR" altLang="fr-FR" sz="1800" dirty="0" smtClean="0">
                <a:solidFill>
                  <a:srgbClr val="C00000"/>
                </a:solidFill>
              </a:rPr>
              <a:t> </a:t>
            </a:r>
            <a:r>
              <a:rPr lang="fr-FR" altLang="fr-FR" sz="1800" dirty="0" smtClean="0"/>
              <a:t>: pour la copie distante ;</a:t>
            </a:r>
          </a:p>
          <a:p>
            <a:pPr lvl="1" eaLnBrk="1" hangingPunct="1"/>
            <a:endParaRPr lang="fr-FR" altLang="fr-FR" sz="1000" b="1" dirty="0" smtClean="0"/>
          </a:p>
          <a:p>
            <a:pPr lvl="1" eaLnBrk="1" hangingPunct="1"/>
            <a:r>
              <a:rPr lang="fr-FR" altLang="fr-FR" sz="1800" b="1" dirty="0" smtClean="0">
                <a:solidFill>
                  <a:srgbClr val="C00000"/>
                </a:solidFill>
              </a:rPr>
              <a:t>HTTPS</a:t>
            </a:r>
            <a:r>
              <a:rPr lang="fr-FR" altLang="fr-FR" sz="1800" dirty="0" smtClean="0">
                <a:solidFill>
                  <a:srgbClr val="C00000"/>
                </a:solidFill>
              </a:rPr>
              <a:t> </a:t>
            </a:r>
            <a:r>
              <a:rPr lang="fr-FR" altLang="fr-FR" sz="1800" dirty="0" smtClean="0"/>
              <a:t>: pour l’accès à une interface Web (Exemple : </a:t>
            </a:r>
            <a:r>
              <a:rPr lang="fr-FR" altLang="fr-FR" sz="1800" dirty="0" err="1" smtClean="0"/>
              <a:t>Teamviewer</a:t>
            </a:r>
            <a:r>
              <a:rPr lang="fr-FR" altLang="fr-FR" sz="1800" dirty="0" smtClean="0"/>
              <a:t>) ;</a:t>
            </a:r>
          </a:p>
          <a:p>
            <a:pPr lvl="1" eaLnBrk="1" hangingPunct="1"/>
            <a:endParaRPr lang="fr-FR" altLang="fr-FR" sz="1000" dirty="0" smtClean="0"/>
          </a:p>
          <a:p>
            <a:pPr lvl="1" eaLnBrk="1" hangingPunct="1"/>
            <a:r>
              <a:rPr lang="fr-FR" altLang="fr-FR" sz="1800" dirty="0" smtClean="0"/>
              <a:t>Réseau Privé Virtuel (</a:t>
            </a:r>
            <a:r>
              <a:rPr lang="fr-FR" altLang="fr-FR" sz="1800" b="1" dirty="0" smtClean="0">
                <a:solidFill>
                  <a:srgbClr val="C00000"/>
                </a:solidFill>
              </a:rPr>
              <a:t>VPN</a:t>
            </a:r>
            <a:r>
              <a:rPr lang="fr-FR" altLang="fr-FR" sz="1800" dirty="0" smtClean="0"/>
              <a:t>) établit sur un réseau qu’on ne maitrise pas, tel que Internet :</a:t>
            </a:r>
          </a:p>
          <a:p>
            <a:pPr lvl="2" eaLnBrk="1" hangingPunct="1"/>
            <a:r>
              <a:rPr lang="fr-FR" altLang="fr-FR" sz="1600" dirty="0" smtClean="0"/>
              <a:t>VPN IPSEC : permet l’authentification et le chiffrement. Il est utilisé pour protéger le trafic réseau ;</a:t>
            </a:r>
          </a:p>
          <a:p>
            <a:pPr lvl="2" eaLnBrk="1" hangingPunct="1"/>
            <a:r>
              <a:rPr lang="fr-FR" altLang="fr-FR" sz="1600" dirty="0" smtClean="0"/>
              <a:t>VPN SSL : protège essentiellement le trafic Web, et est facile à déployer.</a:t>
            </a:r>
          </a:p>
        </p:txBody>
      </p:sp>
      <p:sp>
        <p:nvSpPr>
          <p:cNvPr id="4"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7"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altLang="fr-FR" sz="2000" b="1" i="1" dirty="0" smtClean="0"/>
              <a:t>e. Accès </a:t>
            </a:r>
            <a:r>
              <a:rPr lang="fr-FR" altLang="fr-FR" sz="2000" b="1" i="1" dirty="0"/>
              <a:t>distant</a:t>
            </a:r>
            <a:endParaRPr lang="fr-FR" sz="2000" b="1" i="1" dirty="0"/>
          </a:p>
        </p:txBody>
      </p:sp>
      <p:sp>
        <p:nvSpPr>
          <p:cNvPr id="2" name="Titre 1"/>
          <p:cNvSpPr>
            <a:spLocks noGrp="1"/>
          </p:cNvSpPr>
          <p:nvPr>
            <p:ph type="title"/>
          </p:nvPr>
        </p:nvSpPr>
        <p:spPr/>
        <p:txBody>
          <a:bodyPr/>
          <a:lstStyle/>
          <a:p>
            <a:r>
              <a:rPr lang="fr-FR" dirty="0"/>
              <a:t>2. Maitriser le réseau</a:t>
            </a:r>
          </a:p>
        </p:txBody>
      </p:sp>
    </p:spTree>
    <p:extLst>
      <p:ext uri="{BB962C8B-B14F-4D97-AF65-F5344CB8AC3E}">
        <p14:creationId xmlns:p14="http://schemas.microsoft.com/office/powerpoint/2010/main" val="1573411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Espace réservé du contenu 2"/>
          <p:cNvSpPr>
            <a:spLocks noGrp="1"/>
          </p:cNvSpPr>
          <p:nvPr>
            <p:ph idx="1"/>
          </p:nvPr>
        </p:nvSpPr>
        <p:spPr>
          <a:xfrm>
            <a:off x="251520" y="1628800"/>
            <a:ext cx="8820472" cy="4608512"/>
          </a:xfrm>
        </p:spPr>
        <p:txBody>
          <a:bodyPr/>
          <a:lstStyle/>
          <a:p>
            <a:pPr eaLnBrk="1" hangingPunct="1"/>
            <a:r>
              <a:rPr lang="fr-FR" altLang="fr-FR" sz="2000" dirty="0" smtClean="0"/>
              <a:t>Restreindre/Interdire les interfaces d’administration depuis Internet</a:t>
            </a:r>
          </a:p>
          <a:p>
            <a:pPr lvl="1" eaLnBrk="1" hangingPunct="1"/>
            <a:r>
              <a:rPr lang="fr-FR" altLang="fr-FR" sz="1700" dirty="0" smtClean="0"/>
              <a:t>L’administration d’un composant ne doit pouvoir se faire que depuis le réseau interne (ouvrir un accès VPN en cas de nécessité d’accéder à distance) ;</a:t>
            </a:r>
          </a:p>
          <a:p>
            <a:pPr eaLnBrk="1" hangingPunct="1"/>
            <a:r>
              <a:rPr lang="fr-FR" altLang="fr-FR" sz="2000" dirty="0" smtClean="0"/>
              <a:t>Restreindre les accès aux interfaces d’administration sur les sites Web :</a:t>
            </a:r>
          </a:p>
          <a:p>
            <a:pPr lvl="1" eaLnBrk="1" hangingPunct="1"/>
            <a:r>
              <a:rPr lang="fr-FR" altLang="fr-FR" sz="1700" dirty="0" smtClean="0"/>
              <a:t>Pour des sites web développés avec des CMS (Content Management System) comme Joomla ou WordPress :</a:t>
            </a:r>
          </a:p>
          <a:p>
            <a:pPr lvl="2" eaLnBrk="1" hangingPunct="1"/>
            <a:r>
              <a:rPr lang="fr-FR" altLang="fr-FR" sz="1400" dirty="0" smtClean="0"/>
              <a:t>Le lien de la page d’administration peut être facilement trouvé (sauf à la modifier)  ;</a:t>
            </a:r>
          </a:p>
          <a:p>
            <a:pPr lvl="2" eaLnBrk="1" hangingPunct="1"/>
            <a:r>
              <a:rPr lang="fr-FR" altLang="fr-FR" sz="1400" dirty="0" smtClean="0"/>
              <a:t>Des attaques en « brute force » peuvent être menées pour deviner le mot de passe administrateur ;</a:t>
            </a:r>
          </a:p>
          <a:p>
            <a:pPr lvl="2" eaLnBrk="1" hangingPunct="1"/>
            <a:r>
              <a:rPr lang="fr-FR" altLang="fr-FR" sz="1400" dirty="0" smtClean="0"/>
              <a:t>Modifier le compte « admin » par défaut.</a:t>
            </a:r>
          </a:p>
          <a:p>
            <a:pPr eaLnBrk="1" hangingPunct="1"/>
            <a:r>
              <a:rPr lang="fr-FR" altLang="fr-FR" sz="2000" dirty="0" smtClean="0"/>
              <a:t>Utiliser un réseau d’administration dédié :</a:t>
            </a:r>
          </a:p>
          <a:p>
            <a:pPr lvl="1" eaLnBrk="1" hangingPunct="1"/>
            <a:r>
              <a:rPr lang="fr-FR" altLang="fr-FR" sz="1700" dirty="0" smtClean="0"/>
              <a:t>Ce réseau doit être séparé du réseau de production de manière à ce que seul les postes autorisés puissent s’y connecter ;</a:t>
            </a:r>
          </a:p>
          <a:p>
            <a:pPr lvl="1" eaLnBrk="1" hangingPunct="1"/>
            <a:r>
              <a:rPr lang="fr-FR" altLang="fr-FR" sz="1700" dirty="0" smtClean="0"/>
              <a:t>Avoir une liste blanche des administrateurs autorisés à se connecter à ce réseau ;</a:t>
            </a:r>
          </a:p>
          <a:p>
            <a:pPr lvl="1" eaLnBrk="1" hangingPunct="1"/>
            <a:r>
              <a:rPr lang="fr-FR" altLang="fr-FR" sz="1700" dirty="0" smtClean="0"/>
              <a:t>Authentifier mutuellement les postes des administrateurs et les équipements à administrer.</a:t>
            </a:r>
          </a:p>
          <a:p>
            <a:pPr lvl="1" eaLnBrk="1" hangingPunct="1"/>
            <a:endParaRPr lang="fr-FR" altLang="fr-FR" sz="1800" dirty="0" smtClean="0"/>
          </a:p>
        </p:txBody>
      </p:sp>
      <p:sp>
        <p:nvSpPr>
          <p:cNvPr id="4"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6"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altLang="fr-FR" sz="2000" b="1" i="1" dirty="0" smtClean="0"/>
              <a:t>f. Sécuriser </a:t>
            </a:r>
            <a:r>
              <a:rPr lang="fr-FR" altLang="fr-FR" sz="2000" b="1" i="1" dirty="0"/>
              <a:t>l’administration</a:t>
            </a:r>
            <a:endParaRPr lang="fr-FR" sz="2000" b="1" i="1" dirty="0"/>
          </a:p>
        </p:txBody>
      </p:sp>
      <p:sp>
        <p:nvSpPr>
          <p:cNvPr id="2" name="Titre 1"/>
          <p:cNvSpPr>
            <a:spLocks noGrp="1"/>
          </p:cNvSpPr>
          <p:nvPr>
            <p:ph type="title"/>
          </p:nvPr>
        </p:nvSpPr>
        <p:spPr/>
        <p:txBody>
          <a:bodyPr/>
          <a:lstStyle/>
          <a:p>
            <a:r>
              <a:rPr lang="fr-FR" dirty="0"/>
              <a:t>2. Maitriser le réseau</a:t>
            </a:r>
          </a:p>
        </p:txBody>
      </p:sp>
    </p:spTree>
    <p:extLst>
      <p:ext uri="{BB962C8B-B14F-4D97-AF65-F5344CB8AC3E}">
        <p14:creationId xmlns:p14="http://schemas.microsoft.com/office/powerpoint/2010/main" val="3241541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Espace réservé du contenu 2"/>
          <p:cNvSpPr>
            <a:spLocks noGrp="1"/>
          </p:cNvSpPr>
          <p:nvPr>
            <p:ph idx="1"/>
          </p:nvPr>
        </p:nvSpPr>
        <p:spPr>
          <a:xfrm>
            <a:off x="179512" y="1525588"/>
            <a:ext cx="6912768" cy="4525962"/>
          </a:xfrm>
        </p:spPr>
        <p:txBody>
          <a:bodyPr/>
          <a:lstStyle/>
          <a:p>
            <a:pPr eaLnBrk="1" hangingPunct="1"/>
            <a:r>
              <a:rPr lang="fr-FR" altLang="fr-FR" sz="2000" dirty="0" smtClean="0"/>
              <a:t>Pour sécuriser son réseau Wifi (fourni par sa box ou son téléphone), il faut :</a:t>
            </a:r>
          </a:p>
          <a:p>
            <a:pPr lvl="1" eaLnBrk="1" hangingPunct="1"/>
            <a:r>
              <a:rPr lang="fr-FR" altLang="fr-FR" sz="1800" dirty="0" smtClean="0"/>
              <a:t>Protéger la confidentialité des communications en effectuant un chiffrement à l’aide d’une clé :</a:t>
            </a:r>
          </a:p>
          <a:p>
            <a:pPr lvl="2" eaLnBrk="1" hangingPunct="1"/>
            <a:r>
              <a:rPr lang="fr-FR" altLang="fr-FR" sz="1400" dirty="0" smtClean="0"/>
              <a:t>La clé doit être composée de plusieurs caractères alphanumérique(au moins 15).</a:t>
            </a:r>
          </a:p>
          <a:p>
            <a:pPr lvl="1" eaLnBrk="1" hangingPunct="1"/>
            <a:r>
              <a:rPr lang="fr-FR" altLang="fr-FR" sz="1800" dirty="0" smtClean="0"/>
              <a:t>Choisir la technologie WPA2 (</a:t>
            </a:r>
            <a:r>
              <a:rPr lang="fr-FR" altLang="fr-FR" sz="1800" b="1" dirty="0" smtClean="0"/>
              <a:t>W</a:t>
            </a:r>
            <a:r>
              <a:rPr lang="fr-FR" altLang="fr-FR" sz="1800" dirty="0" smtClean="0"/>
              <a:t>i-Fi </a:t>
            </a:r>
            <a:r>
              <a:rPr lang="fr-FR" altLang="fr-FR" sz="1800" b="1" dirty="0" smtClean="0"/>
              <a:t>P</a:t>
            </a:r>
            <a:r>
              <a:rPr lang="fr-FR" altLang="fr-FR" sz="1800" dirty="0" smtClean="0"/>
              <a:t>rotected </a:t>
            </a:r>
            <a:r>
              <a:rPr lang="fr-FR" altLang="fr-FR" sz="1800" b="1" dirty="0" smtClean="0"/>
              <a:t>A</a:t>
            </a:r>
            <a:r>
              <a:rPr lang="fr-FR" altLang="fr-FR" sz="1800" dirty="0" smtClean="0"/>
              <a:t>ccess </a:t>
            </a:r>
            <a:r>
              <a:rPr lang="fr-FR" altLang="fr-FR" sz="1800" b="1" dirty="0" smtClean="0"/>
              <a:t>2</a:t>
            </a:r>
            <a:r>
              <a:rPr lang="fr-FR" altLang="fr-FR" sz="1800" dirty="0" smtClean="0"/>
              <a:t>) ;</a:t>
            </a:r>
          </a:p>
          <a:p>
            <a:pPr lvl="1" eaLnBrk="1" hangingPunct="1"/>
            <a:r>
              <a:rPr lang="fr-FR" altLang="fr-FR" sz="1800" dirty="0" smtClean="0"/>
              <a:t>Choisir l’algorithme de chiffrement CCMP (</a:t>
            </a:r>
            <a:r>
              <a:rPr lang="fr-FR" altLang="fr-FR" sz="1800" b="1" dirty="0" smtClean="0"/>
              <a:t>C</a:t>
            </a:r>
            <a:r>
              <a:rPr lang="fr-FR" altLang="fr-FR" sz="1800" dirty="0" smtClean="0"/>
              <a:t>ounter </a:t>
            </a:r>
            <a:r>
              <a:rPr lang="fr-FR" altLang="fr-FR" sz="1800" b="1" dirty="0" smtClean="0"/>
              <a:t>C</a:t>
            </a:r>
            <a:r>
              <a:rPr lang="fr-FR" altLang="fr-FR" sz="1800" dirty="0" smtClean="0"/>
              <a:t>ipher </a:t>
            </a:r>
            <a:r>
              <a:rPr lang="fr-FR" altLang="fr-FR" sz="1800" b="1" dirty="0" smtClean="0"/>
              <a:t>M</a:t>
            </a:r>
            <a:r>
              <a:rPr lang="fr-FR" altLang="fr-FR" sz="1800" dirty="0" smtClean="0"/>
              <a:t>ode </a:t>
            </a:r>
            <a:r>
              <a:rPr lang="fr-FR" altLang="fr-FR" sz="1800" b="1" dirty="0" smtClean="0"/>
              <a:t>P</a:t>
            </a:r>
            <a:r>
              <a:rPr lang="fr-FR" altLang="fr-FR" sz="1800" dirty="0" smtClean="0"/>
              <a:t>rotocol ) lorsque possible ;</a:t>
            </a:r>
          </a:p>
          <a:p>
            <a:pPr lvl="1" eaLnBrk="1" hangingPunct="1"/>
            <a:r>
              <a:rPr lang="fr-FR" altLang="fr-FR" sz="1800" dirty="0" smtClean="0"/>
              <a:t>Modifier le SSID (nom du réseau Wifi fourni) ;</a:t>
            </a:r>
          </a:p>
          <a:p>
            <a:pPr lvl="1" eaLnBrk="1" hangingPunct="1"/>
            <a:r>
              <a:rPr lang="fr-FR" altLang="fr-FR" sz="1800" dirty="0" smtClean="0"/>
              <a:t>Modifier les identifiants fournis par défaut pour accéder à l’interface d’administration :</a:t>
            </a:r>
          </a:p>
          <a:p>
            <a:pPr lvl="2" eaLnBrk="1" hangingPunct="1"/>
            <a:r>
              <a:rPr lang="fr-FR" altLang="fr-FR" sz="1400" dirty="0" smtClean="0"/>
              <a:t>en général, sur les box, saisir l’url « http:192.168.1.1 » pour atteindre l’interface d’administration.</a:t>
            </a:r>
          </a:p>
          <a:p>
            <a:pPr lvl="1" eaLnBrk="1" hangingPunct="1"/>
            <a:r>
              <a:rPr lang="fr-FR" altLang="fr-FR" sz="1800" dirty="0" smtClean="0"/>
              <a:t>Ne pas divulguer protéger sa clé WIFI.</a:t>
            </a:r>
          </a:p>
        </p:txBody>
      </p:sp>
      <p:pic>
        <p:nvPicPr>
          <p:cNvPr id="297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5175" y="2133600"/>
            <a:ext cx="2065338" cy="312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6"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7"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sz="2000" b="1" i="1" dirty="0" smtClean="0"/>
              <a:t>g. Wifi</a:t>
            </a:r>
            <a:endParaRPr lang="fr-FR" sz="2000" b="1" i="1" dirty="0"/>
          </a:p>
        </p:txBody>
      </p:sp>
      <p:sp>
        <p:nvSpPr>
          <p:cNvPr id="2" name="Titre 1"/>
          <p:cNvSpPr>
            <a:spLocks noGrp="1"/>
          </p:cNvSpPr>
          <p:nvPr>
            <p:ph type="title"/>
          </p:nvPr>
        </p:nvSpPr>
        <p:spPr/>
        <p:txBody>
          <a:bodyPr/>
          <a:lstStyle/>
          <a:p>
            <a:r>
              <a:rPr lang="fr-FR" dirty="0"/>
              <a:t>2. Maitriser le réseau</a:t>
            </a:r>
          </a:p>
        </p:txBody>
      </p:sp>
    </p:spTree>
    <p:extLst>
      <p:ext uri="{BB962C8B-B14F-4D97-AF65-F5344CB8AC3E}">
        <p14:creationId xmlns:p14="http://schemas.microsoft.com/office/powerpoint/2010/main" val="2273277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2. Maitriser le réseau</a:t>
            </a:r>
            <a:endParaRPr lang="fr-FR" dirty="0"/>
          </a:p>
        </p:txBody>
      </p:sp>
      <p:sp>
        <p:nvSpPr>
          <p:cNvPr id="29699" name="Espace réservé du contenu 2"/>
          <p:cNvSpPr>
            <a:spLocks noGrp="1"/>
          </p:cNvSpPr>
          <p:nvPr>
            <p:ph idx="1"/>
          </p:nvPr>
        </p:nvSpPr>
        <p:spPr/>
        <p:txBody>
          <a:bodyPr>
            <a:noAutofit/>
          </a:bodyPr>
          <a:lstStyle/>
          <a:p>
            <a:pPr algn="just"/>
            <a:r>
              <a:rPr lang="fr-FR" altLang="fr-FR" sz="2400" dirty="0" smtClean="0"/>
              <a:t>Ne pas utiliser le WPS (Wi-Fi </a:t>
            </a:r>
            <a:r>
              <a:rPr lang="fr-FR" altLang="fr-FR" sz="2400" dirty="0" err="1" smtClean="0"/>
              <a:t>Protected</a:t>
            </a:r>
            <a:r>
              <a:rPr lang="fr-FR" altLang="fr-FR" sz="2400" dirty="0" smtClean="0"/>
              <a:t> Setup), notamment fourni sur certaines box internet, car reconnu vulnérable à une attaque par force brute sur le code PIN. Sur les box internet, il est donc préférable de configurer la connexion Wi-Fi manuellement et choisir son propre mot de passe (robuste) ;</a:t>
            </a:r>
          </a:p>
          <a:p>
            <a:endParaRPr lang="fr-FR" altLang="fr-FR" sz="2400" dirty="0" smtClean="0"/>
          </a:p>
          <a:p>
            <a:pPr algn="just"/>
            <a:r>
              <a:rPr lang="fr-FR" altLang="fr-FR" sz="2400" dirty="0" smtClean="0"/>
              <a:t>ou cocher l’option qui permet de désactiver automatiquement le WPS au-delà de 5 tentatives de clé.</a:t>
            </a:r>
          </a:p>
          <a:p>
            <a:endParaRPr lang="fr-FR" altLang="fr-FR" sz="2400" dirty="0" smtClean="0"/>
          </a:p>
        </p:txBody>
      </p:sp>
      <p:sp>
        <p:nvSpPr>
          <p:cNvPr id="4" name="Espace réservé de la date 3"/>
          <p:cNvSpPr>
            <a:spLocks noGrp="1"/>
          </p:cNvSpPr>
          <p:nvPr>
            <p:ph type="dt" sz="half" idx="10"/>
          </p:nvPr>
        </p:nvSpPr>
        <p:spPr/>
        <p:txBody>
          <a:bodyPr/>
          <a:lstStyle/>
          <a:p>
            <a:fld id="{0343C9FF-DA90-4FF6-85BE-F1DB4755C8AB}" type="datetime1">
              <a:rPr lang="fr-FR" smtClean="0"/>
              <a:pPr/>
              <a:t>16/02/2017</a:t>
            </a:fld>
            <a:endParaRPr lang="fr-FR" dirty="0"/>
          </a:p>
        </p:txBody>
      </p:sp>
      <p:sp>
        <p:nvSpPr>
          <p:cNvPr id="5" name="Espace réservé du pied de page 4"/>
          <p:cNvSpPr>
            <a:spLocks noGrp="1"/>
          </p:cNvSpPr>
          <p:nvPr>
            <p:ph type="ftr" sz="quarter" idx="11"/>
          </p:nvPr>
        </p:nvSpPr>
        <p:spPr/>
        <p:txBody>
          <a:bodyPr/>
          <a:lstStyle/>
          <a:p>
            <a:r>
              <a:rPr lang="fr-FR" smtClean="0"/>
              <a:t>Sensibilisation et initiation à la cybersécurité</a:t>
            </a:r>
            <a:endParaRPr lang="fr-FR" dirty="0"/>
          </a:p>
        </p:txBody>
      </p:sp>
      <p:sp>
        <p:nvSpPr>
          <p:cNvPr id="6"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sz="2000" b="1" i="1" dirty="0" smtClean="0"/>
              <a:t>g. Wifi : WPS</a:t>
            </a:r>
            <a:endParaRPr lang="fr-FR" sz="2000" b="1" i="1" dirty="0"/>
          </a:p>
        </p:txBody>
      </p:sp>
    </p:spTree>
    <p:extLst>
      <p:ext uri="{BB962C8B-B14F-4D97-AF65-F5344CB8AC3E}">
        <p14:creationId xmlns:p14="http://schemas.microsoft.com/office/powerpoint/2010/main" val="2530865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Espace réservé du contenu 2"/>
          <p:cNvSpPr>
            <a:spLocks noGrp="1"/>
          </p:cNvSpPr>
          <p:nvPr>
            <p:ph idx="1"/>
          </p:nvPr>
        </p:nvSpPr>
        <p:spPr/>
        <p:txBody>
          <a:bodyPr/>
          <a:lstStyle/>
          <a:p>
            <a:pPr eaLnBrk="1" hangingPunct="1">
              <a:defRPr/>
            </a:pPr>
            <a:r>
              <a:rPr lang="fr-FR" altLang="fr-FR" sz="2000" dirty="0" smtClean="0"/>
              <a:t>Le Wifi privé peut être utilisé dans le réseau interne pour donner l’accès à des personnes de confiance. Dans un LAN, on peut utiliser le wifi comme moyen d’interconnexion. On parle alors de WLAN</a:t>
            </a:r>
            <a:r>
              <a:rPr lang="fr-FR" altLang="fr-FR" sz="2000" dirty="0"/>
              <a:t> </a:t>
            </a:r>
            <a:r>
              <a:rPr lang="fr-FR" altLang="fr-FR" sz="2000" dirty="0" smtClean="0"/>
              <a:t>;</a:t>
            </a:r>
          </a:p>
          <a:p>
            <a:pPr lvl="1" eaLnBrk="1" hangingPunct="1">
              <a:defRPr/>
            </a:pPr>
            <a:r>
              <a:rPr lang="fr-FR" altLang="fr-FR" sz="1800" dirty="0"/>
              <a:t>Pour </a:t>
            </a:r>
            <a:r>
              <a:rPr lang="fr-FR" altLang="fr-FR" sz="1800" dirty="0" smtClean="0"/>
              <a:t>ces </a:t>
            </a:r>
            <a:r>
              <a:rPr lang="fr-FR" altLang="fr-FR" sz="1800" dirty="0"/>
              <a:t>wifi </a:t>
            </a:r>
            <a:r>
              <a:rPr lang="fr-FR" altLang="fr-FR" sz="1800" dirty="0" smtClean="0"/>
              <a:t>en entreprise</a:t>
            </a:r>
            <a:r>
              <a:rPr lang="fr-FR" altLang="fr-FR" sz="1800" dirty="0"/>
              <a:t>, mettre en place si possible une authentification par certificats, cela évite que tous les utilisateurs partagent le même mot de </a:t>
            </a:r>
            <a:r>
              <a:rPr lang="fr-FR" altLang="fr-FR" sz="1800" dirty="0" smtClean="0"/>
              <a:t>passe.</a:t>
            </a:r>
            <a:endParaRPr lang="fr-FR" altLang="fr-FR" sz="1800" dirty="0"/>
          </a:p>
          <a:p>
            <a:pPr lvl="1" eaLnBrk="1" hangingPunct="1">
              <a:defRPr/>
            </a:pPr>
            <a:endParaRPr lang="fr-FR" altLang="fr-FR" sz="1800" dirty="0" smtClean="0"/>
          </a:p>
          <a:p>
            <a:pPr eaLnBrk="1" hangingPunct="1">
              <a:defRPr/>
            </a:pPr>
            <a:r>
              <a:rPr lang="fr-FR" altLang="fr-FR" sz="2000" dirty="0" smtClean="0"/>
              <a:t>Le Wifi public (</a:t>
            </a:r>
            <a:r>
              <a:rPr lang="fr-FR" altLang="fr-FR" sz="2000" dirty="0" err="1" smtClean="0"/>
              <a:t>hotspots</a:t>
            </a:r>
            <a:r>
              <a:rPr lang="fr-FR" altLang="fr-FR" sz="2000" dirty="0" smtClean="0"/>
              <a:t>) : est fourni aux personnes « de non confiance » ou au grand public, et est généralement fourni pour un accès Internet uniquement : </a:t>
            </a:r>
          </a:p>
          <a:p>
            <a:pPr lvl="1" eaLnBrk="1" hangingPunct="1">
              <a:defRPr/>
            </a:pPr>
            <a:r>
              <a:rPr lang="fr-FR" altLang="fr-FR" sz="1800" dirty="0" err="1" smtClean="0"/>
              <a:t>Hotspot</a:t>
            </a:r>
            <a:r>
              <a:rPr lang="fr-FR" altLang="fr-FR" sz="1800" dirty="0" smtClean="0"/>
              <a:t> Wifi : Wifi dans les aéroports, McDo, etc.</a:t>
            </a:r>
          </a:p>
          <a:p>
            <a:pPr lvl="1" eaLnBrk="1" hangingPunct="1">
              <a:defRPr/>
            </a:pPr>
            <a:r>
              <a:rPr lang="fr-FR" altLang="fr-FR" sz="1800" dirty="0" smtClean="0"/>
              <a:t>Être conscient que tous les utilisateurs connectés sur le même hotspot peuvent écouter toutes les conversations (sauf si la page WEB visitée est en HTTPS).</a:t>
            </a:r>
          </a:p>
          <a:p>
            <a:pPr marL="457200" lvl="1" indent="0" eaLnBrk="1" hangingPunct="1">
              <a:buFont typeface="Arial" charset="0"/>
              <a:buNone/>
              <a:defRPr/>
            </a:pPr>
            <a:endParaRPr lang="fr-FR" altLang="fr-FR" sz="1800" dirty="0"/>
          </a:p>
          <a:p>
            <a:pPr marL="457200" lvl="1" indent="0" eaLnBrk="1" hangingPunct="1">
              <a:buFont typeface="Arial" charset="0"/>
              <a:buNone/>
              <a:defRPr/>
            </a:pPr>
            <a:endParaRPr lang="fr-FR" altLang="fr-FR" sz="1800" dirty="0" smtClean="0"/>
          </a:p>
        </p:txBody>
      </p:sp>
      <p:sp>
        <p:nvSpPr>
          <p:cNvPr id="4"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6"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sz="2000" b="1" i="1" dirty="0" smtClean="0"/>
              <a:t>g. Wifi : Wifi privé vs Wifi public </a:t>
            </a:r>
            <a:endParaRPr lang="fr-FR" sz="2000" b="1" i="1" dirty="0"/>
          </a:p>
        </p:txBody>
      </p:sp>
      <p:sp>
        <p:nvSpPr>
          <p:cNvPr id="2" name="Titre 1"/>
          <p:cNvSpPr>
            <a:spLocks noGrp="1"/>
          </p:cNvSpPr>
          <p:nvPr>
            <p:ph type="title"/>
          </p:nvPr>
        </p:nvSpPr>
        <p:spPr/>
        <p:txBody>
          <a:bodyPr/>
          <a:lstStyle/>
          <a:p>
            <a:r>
              <a:rPr lang="fr-FR" dirty="0"/>
              <a:t>2. Maitriser le réseau</a:t>
            </a:r>
          </a:p>
        </p:txBody>
      </p:sp>
    </p:spTree>
    <p:extLst>
      <p:ext uri="{BB962C8B-B14F-4D97-AF65-F5344CB8AC3E}">
        <p14:creationId xmlns:p14="http://schemas.microsoft.com/office/powerpoint/2010/main" val="3477025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r>
              <a:rPr lang="fr-FR" altLang="fr-FR" dirty="0" smtClean="0"/>
              <a:t>Plan du module</a:t>
            </a:r>
            <a:endParaRPr lang="fr-FR" altLang="fr-FR" dirty="0"/>
          </a:p>
        </p:txBody>
      </p:sp>
      <p:sp>
        <p:nvSpPr>
          <p:cNvPr id="3" name="Espace réservé du contenu 2"/>
          <p:cNvSpPr>
            <a:spLocks noGrp="1"/>
          </p:cNvSpPr>
          <p:nvPr>
            <p:ph idx="1"/>
          </p:nvPr>
        </p:nvSpPr>
        <p:spPr/>
        <p:txBody>
          <a:bodyPr/>
          <a:lstStyle/>
          <a:p>
            <a:pPr marL="457200" indent="-457200">
              <a:lnSpc>
                <a:spcPct val="150000"/>
              </a:lnSpc>
              <a:buFont typeface="+mj-lt"/>
              <a:buAutoNum type="arabicPeriod"/>
            </a:pPr>
            <a:r>
              <a:rPr lang="fr-FR" sz="2400" b="1" dirty="0" smtClean="0"/>
              <a:t>Connaitre le Système d’Information</a:t>
            </a:r>
          </a:p>
          <a:p>
            <a:pPr marL="457200" indent="-457200">
              <a:lnSpc>
                <a:spcPct val="150000"/>
              </a:lnSpc>
              <a:buFont typeface="+mj-lt"/>
              <a:buAutoNum type="arabicPeriod"/>
            </a:pPr>
            <a:r>
              <a:rPr lang="fr-FR" sz="2400" b="1" dirty="0" smtClean="0"/>
              <a:t>Maitriser le réseau</a:t>
            </a:r>
          </a:p>
          <a:p>
            <a:pPr marL="457200" indent="-457200">
              <a:lnSpc>
                <a:spcPct val="150000"/>
              </a:lnSpc>
              <a:buFont typeface="+mj-lt"/>
              <a:buAutoNum type="arabicPeriod"/>
            </a:pPr>
            <a:r>
              <a:rPr lang="fr-FR" sz="2400" b="1" dirty="0" smtClean="0"/>
              <a:t>Sécuriser les terminaux</a:t>
            </a:r>
          </a:p>
          <a:p>
            <a:pPr marL="457200" indent="-457200">
              <a:lnSpc>
                <a:spcPct val="150000"/>
              </a:lnSpc>
              <a:buFont typeface="+mj-lt"/>
              <a:buAutoNum type="arabicPeriod"/>
            </a:pPr>
            <a:r>
              <a:rPr lang="fr-FR" sz="2400" b="1" dirty="0" smtClean="0"/>
              <a:t>Gérer les utilisateurs</a:t>
            </a:r>
          </a:p>
          <a:p>
            <a:pPr marL="457200" indent="-457200">
              <a:lnSpc>
                <a:spcPct val="150000"/>
              </a:lnSpc>
              <a:buFont typeface="+mj-lt"/>
              <a:buAutoNum type="arabicPeriod"/>
            </a:pPr>
            <a:r>
              <a:rPr lang="fr-FR" sz="2400" b="1" dirty="0" smtClean="0"/>
              <a:t>Sécuriser physiquement</a:t>
            </a:r>
          </a:p>
          <a:p>
            <a:pPr marL="457200" indent="-457200">
              <a:lnSpc>
                <a:spcPct val="150000"/>
              </a:lnSpc>
              <a:buFont typeface="+mj-lt"/>
              <a:buAutoNum type="arabicPeriod"/>
            </a:pPr>
            <a:r>
              <a:rPr lang="fr-FR" sz="2400" b="1" dirty="0" smtClean="0"/>
              <a:t>Contrôler la sécurité du S.I.</a:t>
            </a:r>
          </a:p>
          <a:p>
            <a:endParaRPr lang="fr-FR" dirty="0" smtClean="0"/>
          </a:p>
          <a:p>
            <a:endParaRPr lang="fr-FR" dirty="0"/>
          </a:p>
        </p:txBody>
      </p:sp>
      <p:sp>
        <p:nvSpPr>
          <p:cNvPr id="2" name="Espace réservé de la date 1"/>
          <p:cNvSpPr>
            <a:spLocks noGrp="1"/>
          </p:cNvSpPr>
          <p:nvPr>
            <p:ph type="dt" sz="half" idx="11"/>
          </p:nvPr>
        </p:nvSpPr>
        <p:spPr>
          <a:xfrm>
            <a:off x="3419872" y="6448752"/>
            <a:ext cx="1008112" cy="365125"/>
          </a:xfrm>
        </p:spPr>
        <p:txBody>
          <a:bodyPr/>
          <a:lstStyle/>
          <a:p>
            <a:fld id="{0F621A1D-FB38-4613-A38A-2F9444842B14}" type="datetime1">
              <a:rPr lang="fr-FR" smtClean="0"/>
              <a:t>16/02/2017</a:t>
            </a:fld>
            <a:endParaRPr lang="fr-FR" dirty="0"/>
          </a:p>
        </p:txBody>
      </p:sp>
      <p:sp>
        <p:nvSpPr>
          <p:cNvPr id="4" name="Espace réservé du pied de page 3"/>
          <p:cNvSpPr>
            <a:spLocks noGrp="1"/>
          </p:cNvSpPr>
          <p:nvPr>
            <p:ph type="ftr" sz="quarter" idx="12"/>
          </p:nvPr>
        </p:nvSpPr>
        <p:spPr>
          <a:xfrm>
            <a:off x="4499992" y="6448752"/>
            <a:ext cx="3031976" cy="365125"/>
          </a:xfrm>
        </p:spPr>
        <p:txBody>
          <a:bodyPr/>
          <a:lstStyle/>
          <a:p>
            <a:r>
              <a:rPr lang="fr-FR" dirty="0" smtClean="0"/>
              <a:t>Sensibilisation et initiation à la cybersécurité</a:t>
            </a:r>
            <a:endParaRPr lang="fr-FR" dirty="0"/>
          </a:p>
        </p:txBody>
      </p:sp>
      <p:sp>
        <p:nvSpPr>
          <p:cNvPr id="5" name="Espace réservé du numéro de diapositive 4"/>
          <p:cNvSpPr>
            <a:spLocks noGrp="1"/>
          </p:cNvSpPr>
          <p:nvPr>
            <p:ph type="sldNum" sz="quarter" idx="13"/>
          </p:nvPr>
        </p:nvSpPr>
        <p:spPr>
          <a:xfrm>
            <a:off x="8676456" y="6448752"/>
            <a:ext cx="432048" cy="365125"/>
          </a:xfrm>
        </p:spPr>
        <p:txBody>
          <a:bodyPr/>
          <a:lstStyle/>
          <a:p>
            <a:fld id="{DAC45385-D604-40AE-9F53-03BDB8FC03CC}" type="slidenum">
              <a:rPr lang="fr-FR" smtClean="0"/>
              <a:pPr/>
              <a:t>2</a:t>
            </a:fld>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Espace réservé du contenu 2"/>
          <p:cNvSpPr>
            <a:spLocks noGrp="1"/>
          </p:cNvSpPr>
          <p:nvPr>
            <p:ph idx="1"/>
          </p:nvPr>
        </p:nvSpPr>
        <p:spPr>
          <a:xfrm>
            <a:off x="395536" y="1484784"/>
            <a:ext cx="4978400" cy="4525963"/>
          </a:xfrm>
        </p:spPr>
        <p:txBody>
          <a:bodyPr/>
          <a:lstStyle/>
          <a:p>
            <a:pPr eaLnBrk="1" hangingPunct="1">
              <a:defRPr/>
            </a:pPr>
            <a:r>
              <a:rPr lang="fr-FR" altLang="fr-FR" sz="1800" dirty="0" smtClean="0"/>
              <a:t>désactiver les options de partage : </a:t>
            </a:r>
          </a:p>
          <a:p>
            <a:pPr lvl="1" eaLnBrk="1" hangingPunct="1">
              <a:defRPr/>
            </a:pPr>
            <a:r>
              <a:rPr lang="fr-FR" altLang="fr-FR" sz="1600" dirty="0" smtClean="0"/>
              <a:t>arrêter la découverte réseau ;</a:t>
            </a:r>
          </a:p>
          <a:p>
            <a:pPr lvl="1" eaLnBrk="1" hangingPunct="1">
              <a:defRPr/>
            </a:pPr>
            <a:r>
              <a:rPr lang="fr-FR" altLang="fr-FR" sz="1600" dirty="0" smtClean="0"/>
              <a:t>arrêter le partage de fichier et d’imprimantes.</a:t>
            </a:r>
          </a:p>
          <a:p>
            <a:pPr eaLnBrk="1" hangingPunct="1">
              <a:defRPr/>
            </a:pPr>
            <a:r>
              <a:rPr lang="fr-FR" altLang="fr-FR" sz="1800" dirty="0" smtClean="0"/>
              <a:t>Activer le pare-feu du poste </a:t>
            </a:r>
          </a:p>
          <a:p>
            <a:pPr lvl="1" eaLnBrk="1" hangingPunct="1">
              <a:defRPr/>
            </a:pPr>
            <a:r>
              <a:rPr lang="fr-FR" altLang="fr-FR" sz="1600" dirty="0" smtClean="0"/>
              <a:t>Sous Windows, un pare-feu existe par défaut :</a:t>
            </a:r>
          </a:p>
          <a:p>
            <a:pPr lvl="2" eaLnBrk="1" hangingPunct="1">
              <a:defRPr/>
            </a:pPr>
            <a:r>
              <a:rPr lang="fr-FR" altLang="fr-FR" sz="1400" dirty="0" smtClean="0"/>
              <a:t>Contrôler les connexions entrantes  et lorsque possible, les connexions sortantes ;</a:t>
            </a:r>
          </a:p>
          <a:p>
            <a:pPr lvl="2" eaLnBrk="1" hangingPunct="1">
              <a:defRPr/>
            </a:pPr>
            <a:endParaRPr lang="fr-FR" altLang="fr-FR" sz="1200" dirty="0" smtClean="0"/>
          </a:p>
          <a:p>
            <a:pPr lvl="2" eaLnBrk="1" hangingPunct="1">
              <a:defRPr/>
            </a:pPr>
            <a:endParaRPr lang="fr-FR" altLang="fr-FR" sz="1200" dirty="0" smtClean="0"/>
          </a:p>
          <a:p>
            <a:pPr lvl="2" eaLnBrk="1" hangingPunct="1">
              <a:defRPr/>
            </a:pPr>
            <a:endParaRPr lang="fr-FR" altLang="fr-FR" sz="1200" dirty="0" smtClean="0"/>
          </a:p>
          <a:p>
            <a:pPr lvl="2" eaLnBrk="1" hangingPunct="1">
              <a:defRPr/>
            </a:pPr>
            <a:endParaRPr lang="fr-FR" altLang="fr-FR" sz="1200" dirty="0" smtClean="0"/>
          </a:p>
          <a:p>
            <a:pPr lvl="2" eaLnBrk="1" hangingPunct="1">
              <a:defRPr/>
            </a:pPr>
            <a:r>
              <a:rPr lang="fr-FR" altLang="fr-FR" sz="1400" dirty="0" smtClean="0"/>
              <a:t>Activer la journalisation.</a:t>
            </a:r>
          </a:p>
          <a:p>
            <a:pPr marL="914400" lvl="2" indent="0" eaLnBrk="1" hangingPunct="1">
              <a:buFont typeface="Arial" charset="0"/>
              <a:buNone/>
              <a:defRPr/>
            </a:pPr>
            <a:endParaRPr lang="fr-FR" altLang="fr-FR" sz="1100" dirty="0" smtClean="0"/>
          </a:p>
          <a:p>
            <a:pPr lvl="2" eaLnBrk="1" hangingPunct="1">
              <a:defRPr/>
            </a:pPr>
            <a:endParaRPr lang="fr-FR" altLang="fr-FR" sz="1100" dirty="0" smtClean="0"/>
          </a:p>
          <a:p>
            <a:pPr lvl="1" eaLnBrk="1" hangingPunct="1">
              <a:defRPr/>
            </a:pPr>
            <a:endParaRPr lang="fr-FR" altLang="fr-FR" sz="1400" dirty="0" smtClean="0"/>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213" y="1468934"/>
            <a:ext cx="3887787" cy="282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9" name="Espace réservé du contenu 2"/>
          <p:cNvSpPr txBox="1">
            <a:spLocks/>
          </p:cNvSpPr>
          <p:nvPr/>
        </p:nvSpPr>
        <p:spPr bwMode="auto">
          <a:xfrm>
            <a:off x="476250" y="5013176"/>
            <a:ext cx="4608513"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r>
              <a:rPr lang="fr-FR" altLang="fr-FR" sz="1600" dirty="0" smtClean="0">
                <a:latin typeface="Arial" panose="020B0604020202020204" pitchFamily="34" charset="0"/>
                <a:cs typeface="Arial" panose="020B0604020202020204" pitchFamily="34" charset="0"/>
              </a:rPr>
              <a:t>Éviter </a:t>
            </a:r>
            <a:r>
              <a:rPr lang="fr-FR" altLang="fr-FR" sz="1600" dirty="0">
                <a:latin typeface="Arial" panose="020B0604020202020204" pitchFamily="34" charset="0"/>
                <a:cs typeface="Arial" panose="020B0604020202020204" pitchFamily="34" charset="0"/>
              </a:rPr>
              <a:t>de se connecter sur des sites peu sécurisés (utilisant du HTTP</a:t>
            </a:r>
            <a:r>
              <a:rPr lang="fr-FR" altLang="fr-FR" sz="1600" dirty="0" smtClean="0">
                <a:latin typeface="Arial" panose="020B0604020202020204" pitchFamily="34" charset="0"/>
                <a:cs typeface="Arial" panose="020B0604020202020204" pitchFamily="34" charset="0"/>
              </a:rPr>
              <a:t>) ;</a:t>
            </a:r>
            <a:endParaRPr lang="fr-FR" altLang="fr-FR" sz="1600" dirty="0">
              <a:latin typeface="Arial" panose="020B0604020202020204" pitchFamily="34" charset="0"/>
              <a:cs typeface="Arial" panose="020B0604020202020204" pitchFamily="34" charset="0"/>
            </a:endParaRPr>
          </a:p>
          <a:p>
            <a:pPr lvl="1" eaLnBrk="1" hangingPunct="1"/>
            <a:r>
              <a:rPr lang="fr-FR" altLang="fr-FR" sz="1600" dirty="0">
                <a:latin typeface="Arial" panose="020B0604020202020204" pitchFamily="34" charset="0"/>
                <a:cs typeface="Arial" panose="020B0604020202020204" pitchFamily="34" charset="0"/>
              </a:rPr>
              <a:t>Vérifier que les communications vers les sites Internet se font en </a:t>
            </a:r>
            <a:r>
              <a:rPr lang="fr-FR" altLang="fr-FR" sz="1600" dirty="0" smtClean="0">
                <a:latin typeface="Arial" panose="020B0604020202020204" pitchFamily="34" charset="0"/>
                <a:cs typeface="Arial" panose="020B0604020202020204" pitchFamily="34" charset="0"/>
              </a:rPr>
              <a:t>HTTPS.</a:t>
            </a:r>
            <a:endParaRPr lang="fr-FR" altLang="fr-FR" sz="1600" dirty="0">
              <a:latin typeface="Arial" panose="020B0604020202020204" pitchFamily="34" charset="0"/>
              <a:cs typeface="Arial" panose="020B0604020202020204" pitchFamily="34" charset="0"/>
            </a:endParaRPr>
          </a:p>
          <a:p>
            <a:pPr lvl="1" eaLnBrk="1" hangingPunct="1"/>
            <a:endParaRPr lang="fr-FR" altLang="fr-FR" sz="1600" dirty="0">
              <a:latin typeface="Arial" panose="020B0604020202020204" pitchFamily="34" charset="0"/>
              <a:cs typeface="Arial" panose="020B0604020202020204" pitchFamily="34" charset="0"/>
            </a:endParaRPr>
          </a:p>
        </p:txBody>
      </p:sp>
      <p:pic>
        <p:nvPicPr>
          <p:cNvPr id="317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551" y="4455567"/>
            <a:ext cx="2663825" cy="170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51" name="Rectangle 28"/>
          <p:cNvSpPr>
            <a:spLocks noChangeArrowheads="1"/>
          </p:cNvSpPr>
          <p:nvPr/>
        </p:nvSpPr>
        <p:spPr bwMode="auto">
          <a:xfrm>
            <a:off x="899592" y="6165304"/>
            <a:ext cx="72829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spcBef>
                <a:spcPct val="0"/>
              </a:spcBef>
              <a:buFontTx/>
              <a:buNone/>
            </a:pPr>
            <a:r>
              <a:rPr lang="fr-FR" altLang="fr-FR" sz="1800" b="1" dirty="0" smtClean="0">
                <a:solidFill>
                  <a:srgbClr val="922B3C"/>
                </a:solidFill>
                <a:latin typeface="Arial" panose="020B0604020202020204" pitchFamily="34" charset="0"/>
                <a:cs typeface="Arial" panose="020B0604020202020204" pitchFamily="34" charset="0"/>
              </a:rPr>
              <a:t>Si cela est </a:t>
            </a:r>
            <a:r>
              <a:rPr lang="fr-FR" altLang="fr-FR" sz="1800" b="1" dirty="0">
                <a:solidFill>
                  <a:srgbClr val="922B3C"/>
                </a:solidFill>
                <a:latin typeface="Arial" panose="020B0604020202020204" pitchFamily="34" charset="0"/>
                <a:cs typeface="Arial" panose="020B0604020202020204" pitchFamily="34" charset="0"/>
              </a:rPr>
              <a:t>possible, utiliser un VPN sur un Wifi public.</a:t>
            </a:r>
          </a:p>
        </p:txBody>
      </p:sp>
      <p:pic>
        <p:nvPicPr>
          <p:cNvPr id="317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432" y="3731419"/>
            <a:ext cx="2957512" cy="973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11"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12"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sz="2000" b="1" i="1" dirty="0" smtClean="0"/>
              <a:t>g. Wifi : </a:t>
            </a:r>
            <a:r>
              <a:rPr lang="fr-FR" altLang="fr-FR" sz="2000" b="1" i="1" dirty="0"/>
              <a:t>Bonnes pratiques en cas d’usage du Wifi Public</a:t>
            </a:r>
            <a:endParaRPr lang="fr-FR" sz="2000" b="1" i="1" dirty="0"/>
          </a:p>
        </p:txBody>
      </p:sp>
      <p:sp>
        <p:nvSpPr>
          <p:cNvPr id="2" name="Titre 1"/>
          <p:cNvSpPr>
            <a:spLocks noGrp="1"/>
          </p:cNvSpPr>
          <p:nvPr>
            <p:ph type="title"/>
          </p:nvPr>
        </p:nvSpPr>
        <p:spPr/>
        <p:txBody>
          <a:bodyPr/>
          <a:lstStyle/>
          <a:p>
            <a:r>
              <a:rPr lang="fr-FR" dirty="0"/>
              <a:t>2. Maitriser le réseau</a:t>
            </a:r>
          </a:p>
        </p:txBody>
      </p:sp>
    </p:spTree>
    <p:extLst>
      <p:ext uri="{BB962C8B-B14F-4D97-AF65-F5344CB8AC3E}">
        <p14:creationId xmlns:p14="http://schemas.microsoft.com/office/powerpoint/2010/main" val="3875906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dirty="0" smtClean="0"/>
              <a:t>Sensibilisation et initiation à la cybersécurité</a:t>
            </a:r>
            <a:endParaRPr lang="fr-FR" dirty="0"/>
          </a:p>
        </p:txBody>
      </p:sp>
      <p:sp>
        <p:nvSpPr>
          <p:cNvPr id="6" name="Titre 5"/>
          <p:cNvSpPr>
            <a:spLocks noGrp="1"/>
          </p:cNvSpPr>
          <p:nvPr>
            <p:ph type="title"/>
          </p:nvPr>
        </p:nvSpPr>
        <p:spPr/>
        <p:txBody>
          <a:bodyPr/>
          <a:lstStyle/>
          <a:p>
            <a:r>
              <a:rPr lang="fr-FR" dirty="0" smtClean="0"/>
              <a:t>3. Sécuriser les terminaux</a:t>
            </a:r>
            <a:endParaRPr lang="fr-FR" dirty="0"/>
          </a:p>
        </p:txBody>
      </p:sp>
      <p:sp>
        <p:nvSpPr>
          <p:cNvPr id="7" name="Espace réservé du texte 6"/>
          <p:cNvSpPr>
            <a:spLocks noGrp="1"/>
          </p:cNvSpPr>
          <p:nvPr>
            <p:ph type="body" sz="quarter" idx="13"/>
          </p:nvPr>
        </p:nvSpPr>
        <p:spPr>
          <a:xfrm>
            <a:off x="468313" y="3716338"/>
            <a:ext cx="8207375" cy="2736998"/>
          </a:xfrm>
        </p:spPr>
        <p:txBody>
          <a:bodyPr>
            <a:normAutofit/>
          </a:bodyPr>
          <a:lstStyle/>
          <a:p>
            <a:pPr marL="457200" indent="-457200" algn="l" eaLnBrk="1" fontAlgn="ctr" hangingPunct="1">
              <a:spcAft>
                <a:spcPts val="0"/>
              </a:spcAft>
              <a:buFont typeface="+mj-lt"/>
              <a:buAutoNum type="alphaLcParenR"/>
              <a:defRPr/>
            </a:pPr>
            <a:r>
              <a:rPr lang="fr-FR" dirty="0" smtClean="0"/>
              <a:t>Choisir </a:t>
            </a:r>
            <a:r>
              <a:rPr lang="fr-FR" dirty="0"/>
              <a:t>les applications</a:t>
            </a:r>
          </a:p>
          <a:p>
            <a:pPr marL="457200" indent="-457200" algn="l" eaLnBrk="1" fontAlgn="ctr" hangingPunct="1">
              <a:spcAft>
                <a:spcPts val="0"/>
              </a:spcAft>
              <a:buFont typeface="+mj-lt"/>
              <a:buAutoNum type="alphaLcParenR"/>
              <a:defRPr/>
            </a:pPr>
            <a:r>
              <a:rPr lang="fr-FR" dirty="0" smtClean="0"/>
              <a:t>Mises </a:t>
            </a:r>
            <a:r>
              <a:rPr lang="fr-FR" dirty="0"/>
              <a:t>à jour logicielles et systèmes</a:t>
            </a:r>
          </a:p>
          <a:p>
            <a:pPr marL="457200" indent="-457200" algn="l" eaLnBrk="1" fontAlgn="ctr" hangingPunct="1">
              <a:spcAft>
                <a:spcPts val="0"/>
              </a:spcAft>
              <a:buFont typeface="+mj-lt"/>
              <a:buAutoNum type="alphaLcParenR"/>
              <a:defRPr/>
            </a:pPr>
            <a:r>
              <a:rPr lang="fr-FR" dirty="0" smtClean="0"/>
              <a:t>Antivirus </a:t>
            </a:r>
            <a:r>
              <a:rPr lang="fr-FR" dirty="0"/>
              <a:t>/ Antimalware / Antispyware</a:t>
            </a:r>
          </a:p>
          <a:p>
            <a:pPr marL="457200" indent="-457200" algn="l" eaLnBrk="1" fontAlgn="ctr" hangingPunct="1">
              <a:spcAft>
                <a:spcPts val="0"/>
              </a:spcAft>
              <a:buFont typeface="+mj-lt"/>
              <a:buAutoNum type="alphaLcParenR"/>
              <a:defRPr/>
            </a:pPr>
            <a:r>
              <a:rPr lang="fr-FR" dirty="0" smtClean="0"/>
              <a:t>Symptômes </a:t>
            </a:r>
            <a:r>
              <a:rPr lang="fr-FR" dirty="0"/>
              <a:t>de présence des codes malicieux </a:t>
            </a:r>
          </a:p>
          <a:p>
            <a:pPr marL="457200" indent="-457200" algn="l" eaLnBrk="1" fontAlgn="ctr" hangingPunct="1">
              <a:spcAft>
                <a:spcPts val="0"/>
              </a:spcAft>
              <a:buFont typeface="+mj-lt"/>
              <a:buAutoNum type="alphaLcParenR"/>
              <a:defRPr/>
            </a:pPr>
            <a:r>
              <a:rPr lang="fr-FR" dirty="0" smtClean="0"/>
              <a:t>Protéger </a:t>
            </a:r>
            <a:r>
              <a:rPr lang="fr-FR" dirty="0"/>
              <a:t>les données</a:t>
            </a:r>
          </a:p>
          <a:p>
            <a:pPr marL="457200" indent="-457200" algn="l" eaLnBrk="1" fontAlgn="ctr" hangingPunct="1">
              <a:spcAft>
                <a:spcPts val="0"/>
              </a:spcAft>
              <a:buFont typeface="+mj-lt"/>
              <a:buAutoNum type="alphaLcParenR"/>
              <a:defRPr/>
            </a:pPr>
            <a:r>
              <a:rPr lang="fr-FR" dirty="0" smtClean="0"/>
              <a:t>Durcissement </a:t>
            </a:r>
            <a:r>
              <a:rPr lang="fr-FR" dirty="0"/>
              <a:t>de configuration des équipements</a:t>
            </a:r>
          </a:p>
        </p:txBody>
      </p:sp>
    </p:spTree>
    <p:extLst>
      <p:ext uri="{BB962C8B-B14F-4D97-AF65-F5344CB8AC3E}">
        <p14:creationId xmlns:p14="http://schemas.microsoft.com/office/powerpoint/2010/main" val="1164839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Espace réservé du contenu 2"/>
          <p:cNvSpPr>
            <a:spLocks noGrp="1"/>
          </p:cNvSpPr>
          <p:nvPr>
            <p:ph idx="1"/>
          </p:nvPr>
        </p:nvSpPr>
        <p:spPr>
          <a:xfrm>
            <a:off x="457200" y="1556792"/>
            <a:ext cx="7931224" cy="4463826"/>
          </a:xfrm>
        </p:spPr>
        <p:txBody>
          <a:bodyPr/>
          <a:lstStyle/>
          <a:p>
            <a:pPr eaLnBrk="1" hangingPunct="1"/>
            <a:r>
              <a:rPr lang="fr-FR" altLang="fr-FR" sz="2000" dirty="0"/>
              <a:t>Pourquoi </a:t>
            </a:r>
            <a:r>
              <a:rPr lang="fr-FR" altLang="fr-FR" sz="2000" dirty="0" smtClean="0"/>
              <a:t>faut-il </a:t>
            </a:r>
            <a:r>
              <a:rPr lang="fr-FR" altLang="fr-FR" sz="2000" dirty="0"/>
              <a:t>être vigilant concernant les logiciels téléchargeables ? </a:t>
            </a:r>
          </a:p>
          <a:p>
            <a:pPr lvl="1" eaLnBrk="1" hangingPunct="1"/>
            <a:r>
              <a:rPr lang="fr-FR" altLang="fr-FR" sz="1800" dirty="0" smtClean="0"/>
              <a:t>On ne connait pas forcément ni l’auteur, ni le site hébergeant ce logiciel ;</a:t>
            </a:r>
          </a:p>
          <a:p>
            <a:pPr lvl="1" eaLnBrk="1" hangingPunct="1"/>
            <a:r>
              <a:rPr lang="fr-FR" altLang="fr-FR" sz="1800" dirty="0" smtClean="0"/>
              <a:t>Certains escrocs sont spécialisés dans la fourniture de chevaux de Troie : un malware est fourni avec le logiciel, dont l’objectif peut être de récupérer login, mot de passe, numéro de carte bancaire.</a:t>
            </a:r>
          </a:p>
          <a:p>
            <a:pPr lvl="1" eaLnBrk="1" hangingPunct="1"/>
            <a:endParaRPr lang="fr-FR" altLang="fr-FR" sz="2000" dirty="0" smtClean="0"/>
          </a:p>
        </p:txBody>
      </p:sp>
      <p:sp>
        <p:nvSpPr>
          <p:cNvPr id="8"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9"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10"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sz="2000" b="1" i="1" dirty="0" smtClean="0"/>
              <a:t>a. Choisir les applications</a:t>
            </a:r>
            <a:endParaRPr lang="fr-FR" sz="2000" b="1" i="1" dirty="0"/>
          </a:p>
        </p:txBody>
      </p:sp>
      <p:sp>
        <p:nvSpPr>
          <p:cNvPr id="2" name="Titre 1"/>
          <p:cNvSpPr>
            <a:spLocks noGrp="1"/>
          </p:cNvSpPr>
          <p:nvPr>
            <p:ph type="title"/>
          </p:nvPr>
        </p:nvSpPr>
        <p:spPr/>
        <p:txBody>
          <a:bodyPr/>
          <a:lstStyle/>
          <a:p>
            <a:r>
              <a:rPr lang="fr-FR" dirty="0" smtClean="0"/>
              <a:t>3. Sécuriser </a:t>
            </a:r>
            <a:r>
              <a:rPr lang="fr-FR" dirty="0"/>
              <a:t>les terminaux</a:t>
            </a:r>
          </a:p>
        </p:txBody>
      </p:sp>
      <p:sp>
        <p:nvSpPr>
          <p:cNvPr id="12" name="Espace réservé du contenu 2"/>
          <p:cNvSpPr txBox="1">
            <a:spLocks/>
          </p:cNvSpPr>
          <p:nvPr/>
        </p:nvSpPr>
        <p:spPr bwMode="auto">
          <a:xfrm>
            <a:off x="457200" y="3761457"/>
            <a:ext cx="4906963"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r>
              <a:rPr lang="fr-FR" altLang="fr-FR" sz="2000" dirty="0" smtClean="0"/>
              <a:t>Préférer des sources « sûres »</a:t>
            </a:r>
          </a:p>
          <a:p>
            <a:pPr lvl="1" eaLnBrk="1" hangingPunct="1"/>
            <a:r>
              <a:rPr lang="fr-FR" altLang="fr-FR" sz="1800" dirty="0" smtClean="0"/>
              <a:t>utiliser des sources « de confiance » pour télécharger les logiciels ;</a:t>
            </a:r>
          </a:p>
          <a:p>
            <a:pPr lvl="2" eaLnBrk="1" hangingPunct="1"/>
            <a:r>
              <a:rPr lang="fr-FR" altLang="fr-FR" sz="1600" dirty="0" smtClean="0"/>
              <a:t>Sous Android : interdire le téléchargement d’application depuis des sources inconnues.</a:t>
            </a:r>
          </a:p>
          <a:p>
            <a:pPr lvl="1" eaLnBrk="1" hangingPunct="1"/>
            <a:r>
              <a:rPr lang="fr-FR" altLang="fr-FR" sz="1800" dirty="0" smtClean="0"/>
              <a:t>utiliser les sites officiels (site de l’éditeur) pour les téléchargements. </a:t>
            </a:r>
            <a:endParaRPr lang="fr-FR" altLang="fr-FR" sz="2400" dirty="0" smtClean="0"/>
          </a:p>
          <a:p>
            <a:pPr eaLnBrk="1" hangingPunct="1"/>
            <a:endParaRPr lang="fr-FR" altLang="fr-FR" sz="2400" dirty="0" smtClean="0"/>
          </a:p>
        </p:txBody>
      </p:sp>
      <p:pic>
        <p:nvPicPr>
          <p:cNvPr id="13" name="Picture 4" descr="I:\OC\Prod\2014\2014\107877_CyberEdu\2- Travail\smb\droid@screen-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947" y="3862412"/>
            <a:ext cx="158432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I:\OC\Prod\2014\2014\107877_CyberEdu\2- Travail\smb\droid@scree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2334" y="3861048"/>
            <a:ext cx="1608138"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680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009" y="2863776"/>
            <a:ext cx="3700462" cy="207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80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5145435"/>
            <a:ext cx="4103687" cy="731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372225" y="5707410"/>
            <a:ext cx="1944688" cy="1571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0"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11"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12"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sz="2000" b="1" i="1" dirty="0" smtClean="0"/>
              <a:t>a. Choisir les applications</a:t>
            </a:r>
            <a:endParaRPr lang="fr-FR" sz="2000" b="1" i="1" dirty="0"/>
          </a:p>
        </p:txBody>
      </p:sp>
      <p:sp>
        <p:nvSpPr>
          <p:cNvPr id="3" name="Titre 2"/>
          <p:cNvSpPr>
            <a:spLocks noGrp="1"/>
          </p:cNvSpPr>
          <p:nvPr>
            <p:ph type="title"/>
          </p:nvPr>
        </p:nvSpPr>
        <p:spPr/>
        <p:txBody>
          <a:bodyPr/>
          <a:lstStyle/>
          <a:p>
            <a:r>
              <a:rPr lang="fr-FR" dirty="0" smtClean="0"/>
              <a:t>3. Sécuriser </a:t>
            </a:r>
            <a:r>
              <a:rPr lang="fr-FR" dirty="0"/>
              <a:t>les terminaux</a:t>
            </a:r>
          </a:p>
        </p:txBody>
      </p:sp>
      <p:sp>
        <p:nvSpPr>
          <p:cNvPr id="4" name="Espace réservé du contenu 3"/>
          <p:cNvSpPr>
            <a:spLocks noGrp="1"/>
          </p:cNvSpPr>
          <p:nvPr>
            <p:ph idx="1"/>
          </p:nvPr>
        </p:nvSpPr>
        <p:spPr>
          <a:xfrm>
            <a:off x="457200" y="1700808"/>
            <a:ext cx="8229600" cy="1656184"/>
          </a:xfrm>
        </p:spPr>
        <p:txBody>
          <a:bodyPr/>
          <a:lstStyle/>
          <a:p>
            <a:pPr eaLnBrk="1" hangingPunct="1">
              <a:defRPr/>
            </a:pPr>
            <a:r>
              <a:rPr lang="fr-FR" altLang="fr-FR" sz="2000" dirty="0"/>
              <a:t>Vérifier </a:t>
            </a:r>
            <a:r>
              <a:rPr lang="fr-FR" altLang="fr-FR" sz="2000" dirty="0" smtClean="0"/>
              <a:t>la signature d’un logiciel</a:t>
            </a:r>
            <a:endParaRPr lang="fr-FR" altLang="fr-FR" sz="2000" dirty="0"/>
          </a:p>
          <a:p>
            <a:pPr lvl="1" eaLnBrk="1" hangingPunct="1">
              <a:defRPr/>
            </a:pPr>
            <a:r>
              <a:rPr lang="fr-FR" altLang="fr-FR" sz="1800" dirty="0"/>
              <a:t>recalculer la signature du fichier téléchargé avec la signature (checksum) indiquée sur le site, et comparer.</a:t>
            </a:r>
          </a:p>
          <a:p>
            <a:endParaRPr lang="fr-FR" dirty="0"/>
          </a:p>
        </p:txBody>
      </p:sp>
    </p:spTree>
    <p:extLst>
      <p:ext uri="{BB962C8B-B14F-4D97-AF65-F5344CB8AC3E}">
        <p14:creationId xmlns:p14="http://schemas.microsoft.com/office/powerpoint/2010/main" val="827828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Espace réservé du contenu 2"/>
          <p:cNvSpPr>
            <a:spLocks noGrp="1"/>
          </p:cNvSpPr>
          <p:nvPr>
            <p:ph idx="1"/>
          </p:nvPr>
        </p:nvSpPr>
        <p:spPr/>
        <p:txBody>
          <a:bodyPr/>
          <a:lstStyle/>
          <a:p>
            <a:pPr eaLnBrk="1" hangingPunct="1">
              <a:defRPr/>
            </a:pPr>
            <a:r>
              <a:rPr lang="fr-FR" altLang="fr-FR" sz="2000" dirty="0" smtClean="0"/>
              <a:t>« Crack » logiciels</a:t>
            </a:r>
          </a:p>
          <a:p>
            <a:pPr lvl="1" eaLnBrk="1" hangingPunct="1">
              <a:defRPr/>
            </a:pPr>
            <a:r>
              <a:rPr lang="fr-FR" altLang="fr-FR" sz="1800" dirty="0" smtClean="0"/>
              <a:t>les sites proposant les « cracks » ou clés gratuites pour les logiciels payants sont souvent truffés de logiciels malveillants ;</a:t>
            </a:r>
          </a:p>
          <a:p>
            <a:pPr lvl="1" eaLnBrk="1" hangingPunct="1">
              <a:defRPr/>
            </a:pPr>
            <a:r>
              <a:rPr lang="fr-FR" altLang="fr-FR" sz="1800" dirty="0" smtClean="0"/>
              <a:t>les versions « crackées » de logiciels contiennent souvent des logiciels malveillants.</a:t>
            </a:r>
          </a:p>
          <a:p>
            <a:pPr marL="457200" lvl="1" indent="0" eaLnBrk="1" hangingPunct="1">
              <a:buNone/>
              <a:defRPr/>
            </a:pPr>
            <a:endParaRPr lang="fr-FR" altLang="fr-FR" sz="1800" dirty="0" smtClean="0"/>
          </a:p>
          <a:p>
            <a:pPr eaLnBrk="1" hangingPunct="1">
              <a:defRPr/>
            </a:pPr>
            <a:r>
              <a:rPr lang="fr-FR" altLang="fr-FR" sz="2000" dirty="0" smtClean="0"/>
              <a:t>Les logiciels gratuits</a:t>
            </a:r>
          </a:p>
          <a:p>
            <a:pPr lvl="1" eaLnBrk="1" hangingPunct="1">
              <a:defRPr/>
            </a:pPr>
            <a:r>
              <a:rPr lang="fr-FR" sz="1800" dirty="0"/>
              <a:t>SnapDo est un pirate de navigateur qui infiltre les navigateurs Internet (Internet Explorer, Google Chrome, et Mozilla Firefox) via des téléchargements de logiciels gratuits. </a:t>
            </a:r>
            <a:endParaRPr lang="fr-FR" altLang="fr-FR" sz="1800" dirty="0" smtClean="0"/>
          </a:p>
          <a:p>
            <a:pPr marL="457200" lvl="1" indent="0" eaLnBrk="1" hangingPunct="1">
              <a:buFont typeface="Arial" charset="0"/>
              <a:buNone/>
              <a:defRPr/>
            </a:pPr>
            <a:endParaRPr lang="fr-FR" altLang="fr-FR" sz="2000" dirty="0" smtClean="0"/>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8139" y="4848224"/>
            <a:ext cx="203835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6"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7"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sz="2000" b="1" i="1" dirty="0" smtClean="0"/>
              <a:t>a. Choisir les applications</a:t>
            </a:r>
            <a:endParaRPr lang="fr-FR" sz="2000" b="1" i="1" dirty="0"/>
          </a:p>
        </p:txBody>
      </p:sp>
      <p:sp>
        <p:nvSpPr>
          <p:cNvPr id="2" name="Titre 1"/>
          <p:cNvSpPr>
            <a:spLocks noGrp="1"/>
          </p:cNvSpPr>
          <p:nvPr>
            <p:ph type="title"/>
          </p:nvPr>
        </p:nvSpPr>
        <p:spPr/>
        <p:txBody>
          <a:bodyPr/>
          <a:lstStyle/>
          <a:p>
            <a:r>
              <a:rPr lang="fr-FR" dirty="0"/>
              <a:t>3. Sécuriser les terminaux</a:t>
            </a:r>
          </a:p>
        </p:txBody>
      </p:sp>
    </p:spTree>
    <p:extLst>
      <p:ext uri="{BB962C8B-B14F-4D97-AF65-F5344CB8AC3E}">
        <p14:creationId xmlns:p14="http://schemas.microsoft.com/office/powerpoint/2010/main" val="1636551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Espace réservé du contenu 2"/>
          <p:cNvSpPr>
            <a:spLocks noGrp="1"/>
          </p:cNvSpPr>
          <p:nvPr>
            <p:ph idx="1"/>
          </p:nvPr>
        </p:nvSpPr>
        <p:spPr>
          <a:xfrm>
            <a:off x="539750" y="1628254"/>
            <a:ext cx="7272610" cy="2736850"/>
          </a:xfrm>
        </p:spPr>
        <p:txBody>
          <a:bodyPr/>
          <a:lstStyle/>
          <a:p>
            <a:pPr eaLnBrk="1" hangingPunct="1"/>
            <a:r>
              <a:rPr lang="fr-FR" altLang="fr-FR" sz="2000" dirty="0" smtClean="0"/>
              <a:t>Rôle : apporter des corrections à un(e) logiciel/application afin de corriger un dysfonctionnement ou une vulnérabilité ;</a:t>
            </a:r>
          </a:p>
          <a:p>
            <a:pPr eaLnBrk="1" hangingPunct="1"/>
            <a:r>
              <a:rPr lang="fr-FR" altLang="fr-FR" sz="2000" dirty="0" smtClean="0"/>
              <a:t>Les mises à jour s’appliquent :</a:t>
            </a:r>
          </a:p>
          <a:p>
            <a:pPr lvl="1" eaLnBrk="1" hangingPunct="1">
              <a:buFont typeface="Arial" charset="0"/>
              <a:buChar char="•"/>
            </a:pPr>
            <a:r>
              <a:rPr lang="fr-FR" altLang="fr-FR" sz="1800" dirty="0" smtClean="0"/>
              <a:t>aux applications, aux systèmes d’exploitation, etc.</a:t>
            </a:r>
          </a:p>
          <a:p>
            <a:pPr lvl="2" eaLnBrk="1" hangingPunct="1"/>
            <a:endParaRPr lang="fr-FR" altLang="fr-FR" sz="1400" dirty="0" smtClean="0"/>
          </a:p>
          <a:p>
            <a:pPr lvl="2" eaLnBrk="1" hangingPunct="1"/>
            <a:endParaRPr lang="fr-FR" altLang="fr-FR" sz="1400" dirty="0" smtClean="0"/>
          </a:p>
          <a:p>
            <a:pPr eaLnBrk="1" hangingPunct="1"/>
            <a:endParaRPr lang="fr-FR" altLang="fr-FR" sz="1800" dirty="0" smtClean="0"/>
          </a:p>
        </p:txBody>
      </p:sp>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925" y="2317923"/>
            <a:ext cx="2087563" cy="2335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917" name="Espace réservé du contenu 2"/>
          <p:cNvSpPr txBox="1">
            <a:spLocks/>
          </p:cNvSpPr>
          <p:nvPr/>
        </p:nvSpPr>
        <p:spPr bwMode="auto">
          <a:xfrm>
            <a:off x="539750" y="4581128"/>
            <a:ext cx="81359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r>
              <a:rPr lang="fr-FR" altLang="fr-FR" sz="2000" dirty="0">
                <a:latin typeface="Arial" panose="020B0604020202020204" pitchFamily="34" charset="0"/>
                <a:cs typeface="Arial" panose="020B0604020202020204" pitchFamily="34" charset="0"/>
              </a:rPr>
              <a:t>En entreprise, les mises à jour s’effectuent de manière centralisée </a:t>
            </a:r>
          </a:p>
          <a:p>
            <a:pPr lvl="1" eaLnBrk="1" hangingPunct="1"/>
            <a:r>
              <a:rPr lang="fr-FR" altLang="fr-FR" sz="1800" dirty="0">
                <a:latin typeface="Arial" panose="020B0604020202020204" pitchFamily="34" charset="0"/>
                <a:cs typeface="Arial" panose="020B0604020202020204" pitchFamily="34" charset="0"/>
              </a:rPr>
              <a:t>Téléchargement sur des serveurs dédiés exemple serveur WSUS pour </a:t>
            </a:r>
            <a:r>
              <a:rPr lang="fr-FR" altLang="fr-FR" sz="1800" dirty="0" smtClean="0">
                <a:latin typeface="Arial" panose="020B0604020202020204" pitchFamily="34" charset="0"/>
                <a:cs typeface="Arial" panose="020B0604020202020204" pitchFamily="34" charset="0"/>
              </a:rPr>
              <a:t>Windows ;</a:t>
            </a:r>
            <a:endParaRPr lang="fr-FR" altLang="fr-FR" sz="1800" dirty="0">
              <a:latin typeface="Arial" panose="020B0604020202020204" pitchFamily="34" charset="0"/>
              <a:cs typeface="Arial" panose="020B0604020202020204" pitchFamily="34" charset="0"/>
            </a:endParaRPr>
          </a:p>
          <a:p>
            <a:pPr lvl="1" eaLnBrk="1" hangingPunct="1"/>
            <a:r>
              <a:rPr lang="fr-FR" altLang="fr-FR" sz="1800" dirty="0">
                <a:latin typeface="Arial" panose="020B0604020202020204" pitchFamily="34" charset="0"/>
                <a:cs typeface="Arial" panose="020B0604020202020204" pitchFamily="34" charset="0"/>
              </a:rPr>
              <a:t>Déploiement et observation sur des machines de </a:t>
            </a:r>
            <a:r>
              <a:rPr lang="fr-FR" altLang="fr-FR" sz="1800" dirty="0" smtClean="0">
                <a:latin typeface="Arial" panose="020B0604020202020204" pitchFamily="34" charset="0"/>
                <a:cs typeface="Arial" panose="020B0604020202020204" pitchFamily="34" charset="0"/>
              </a:rPr>
              <a:t>test ;</a:t>
            </a:r>
            <a:endParaRPr lang="fr-FR" altLang="fr-FR" sz="1800" dirty="0">
              <a:latin typeface="Arial" panose="020B0604020202020204" pitchFamily="34" charset="0"/>
              <a:cs typeface="Arial" panose="020B0604020202020204" pitchFamily="34" charset="0"/>
            </a:endParaRPr>
          </a:p>
          <a:p>
            <a:pPr lvl="1" eaLnBrk="1" hangingPunct="1"/>
            <a:r>
              <a:rPr lang="fr-FR" altLang="fr-FR" sz="1800" dirty="0">
                <a:latin typeface="Arial" panose="020B0604020202020204" pitchFamily="34" charset="0"/>
                <a:cs typeface="Arial" panose="020B0604020202020204" pitchFamily="34" charset="0"/>
              </a:rPr>
              <a:t>Sauvegarde des machines de </a:t>
            </a:r>
            <a:r>
              <a:rPr lang="fr-FR" altLang="fr-FR" sz="1800" dirty="0" smtClean="0">
                <a:latin typeface="Arial" panose="020B0604020202020204" pitchFamily="34" charset="0"/>
                <a:cs typeface="Arial" panose="020B0604020202020204" pitchFamily="34" charset="0"/>
              </a:rPr>
              <a:t>production ;</a:t>
            </a:r>
            <a:endParaRPr lang="fr-FR" altLang="fr-FR" sz="1800" dirty="0">
              <a:latin typeface="Arial" panose="020B0604020202020204" pitchFamily="34" charset="0"/>
              <a:cs typeface="Arial" panose="020B0604020202020204" pitchFamily="34" charset="0"/>
            </a:endParaRPr>
          </a:p>
          <a:p>
            <a:pPr lvl="1" eaLnBrk="1" hangingPunct="1"/>
            <a:r>
              <a:rPr lang="fr-FR" altLang="fr-FR" sz="1800" dirty="0">
                <a:latin typeface="Arial" panose="020B0604020202020204" pitchFamily="34" charset="0"/>
                <a:cs typeface="Arial" panose="020B0604020202020204" pitchFamily="34" charset="0"/>
              </a:rPr>
              <a:t>Déploiement sur les machines de </a:t>
            </a:r>
            <a:r>
              <a:rPr lang="fr-FR" altLang="fr-FR" sz="1800" dirty="0" smtClean="0">
                <a:latin typeface="Arial" panose="020B0604020202020204" pitchFamily="34" charset="0"/>
                <a:cs typeface="Arial" panose="020B0604020202020204" pitchFamily="34" charset="0"/>
              </a:rPr>
              <a:t>production.</a:t>
            </a:r>
            <a:endParaRPr lang="fr-FR" altLang="fr-FR" sz="1800" dirty="0">
              <a:latin typeface="Arial" panose="020B0604020202020204" pitchFamily="34" charset="0"/>
              <a:cs typeface="Arial" panose="020B0604020202020204" pitchFamily="34" charset="0"/>
            </a:endParaRPr>
          </a:p>
        </p:txBody>
      </p:sp>
      <p:pic>
        <p:nvPicPr>
          <p:cNvPr id="389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3068960"/>
            <a:ext cx="3336925" cy="95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4013" y="4005064"/>
            <a:ext cx="172402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9"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10"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sz="2000" b="1" i="1" dirty="0" smtClean="0"/>
              <a:t>b. Mises à jour logicielles et systèmes</a:t>
            </a:r>
            <a:endParaRPr lang="fr-FR" sz="2000" b="1" i="1" dirty="0"/>
          </a:p>
        </p:txBody>
      </p:sp>
      <p:sp>
        <p:nvSpPr>
          <p:cNvPr id="2" name="Titre 1"/>
          <p:cNvSpPr>
            <a:spLocks noGrp="1"/>
          </p:cNvSpPr>
          <p:nvPr>
            <p:ph type="title"/>
          </p:nvPr>
        </p:nvSpPr>
        <p:spPr/>
        <p:txBody>
          <a:bodyPr/>
          <a:lstStyle/>
          <a:p>
            <a:r>
              <a:rPr lang="fr-FR" dirty="0"/>
              <a:t>3. Sécuriser les terminaux</a:t>
            </a:r>
          </a:p>
        </p:txBody>
      </p:sp>
    </p:spTree>
    <p:extLst>
      <p:ext uri="{BB962C8B-B14F-4D97-AF65-F5344CB8AC3E}">
        <p14:creationId xmlns:p14="http://schemas.microsoft.com/office/powerpoint/2010/main" val="2061146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Espace réservé du contenu 2"/>
          <p:cNvSpPr>
            <a:spLocks noGrp="1"/>
          </p:cNvSpPr>
          <p:nvPr>
            <p:ph idx="1"/>
          </p:nvPr>
        </p:nvSpPr>
        <p:spPr>
          <a:xfrm>
            <a:off x="539750" y="1628329"/>
            <a:ext cx="7848674" cy="3384847"/>
          </a:xfrm>
        </p:spPr>
        <p:txBody>
          <a:bodyPr/>
          <a:lstStyle/>
          <a:p>
            <a:pPr eaLnBrk="1" hangingPunct="1"/>
            <a:r>
              <a:rPr lang="fr-FR" altLang="fr-FR" sz="2000" dirty="0" smtClean="0"/>
              <a:t>Les mises à jour ne concernent pas que le système d’exploitation : tous les logiciels peuvent présenter des failles et doivent être mis à jour régulièrement également ;</a:t>
            </a:r>
          </a:p>
          <a:p>
            <a:pPr lvl="1" eaLnBrk="1" hangingPunct="1"/>
            <a:r>
              <a:rPr lang="fr-FR" altLang="fr-FR" sz="1600" dirty="0" smtClean="0"/>
              <a:t>Flash, Shockwave, Javascript, les lecteurs PDF sont connus pour nécessiter des mises à jour régulières ;</a:t>
            </a:r>
          </a:p>
          <a:p>
            <a:pPr lvl="1" eaLnBrk="1" hangingPunct="1"/>
            <a:r>
              <a:rPr lang="fr-FR" altLang="fr-FR" sz="1600" dirty="0" smtClean="0"/>
              <a:t>La plupart des logiciels ont une option qui permet une « mise à jour automatique », il est recommandé de l’activer.</a:t>
            </a:r>
          </a:p>
          <a:p>
            <a:pPr marL="457200" lvl="1" indent="0" eaLnBrk="1" hangingPunct="1">
              <a:buNone/>
            </a:pPr>
            <a:endParaRPr lang="fr-FR" altLang="fr-FR" sz="1600" dirty="0" smtClean="0"/>
          </a:p>
          <a:p>
            <a:pPr eaLnBrk="1" hangingPunct="1"/>
            <a:r>
              <a:rPr lang="fr-FR" altLang="fr-FR" sz="2000" dirty="0" smtClean="0"/>
              <a:t>Attention en entreprise, c’est à l’administrateur de planifier et valider les mises à jour (cela inclut notamment des tests préalables de non régression).</a:t>
            </a:r>
          </a:p>
        </p:txBody>
      </p:sp>
      <p:sp>
        <p:nvSpPr>
          <p:cNvPr id="4"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6"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sz="2000" b="1" i="1" dirty="0"/>
              <a:t>b. Mises à jour logicielles et systèmes</a:t>
            </a:r>
          </a:p>
        </p:txBody>
      </p:sp>
      <p:sp>
        <p:nvSpPr>
          <p:cNvPr id="2" name="Titre 1"/>
          <p:cNvSpPr>
            <a:spLocks noGrp="1"/>
          </p:cNvSpPr>
          <p:nvPr>
            <p:ph type="title"/>
          </p:nvPr>
        </p:nvSpPr>
        <p:spPr/>
        <p:txBody>
          <a:bodyPr/>
          <a:lstStyle/>
          <a:p>
            <a:r>
              <a:rPr lang="fr-FR" dirty="0"/>
              <a:t>3. Sécuriser les terminaux</a:t>
            </a:r>
          </a:p>
        </p:txBody>
      </p:sp>
    </p:spTree>
    <p:extLst>
      <p:ext uri="{BB962C8B-B14F-4D97-AF65-F5344CB8AC3E}">
        <p14:creationId xmlns:p14="http://schemas.microsoft.com/office/powerpoint/2010/main" val="29718497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Espace réservé du contenu 2"/>
          <p:cNvSpPr>
            <a:spLocks noGrp="1"/>
          </p:cNvSpPr>
          <p:nvPr>
            <p:ph idx="1"/>
          </p:nvPr>
        </p:nvSpPr>
        <p:spPr>
          <a:xfrm>
            <a:off x="323528" y="1556792"/>
            <a:ext cx="8569200" cy="4536504"/>
          </a:xfrm>
        </p:spPr>
        <p:txBody>
          <a:bodyPr/>
          <a:lstStyle/>
          <a:p>
            <a:pPr eaLnBrk="1" hangingPunct="1"/>
            <a:r>
              <a:rPr lang="fr-FR" altLang="fr-FR" sz="2000" dirty="0" smtClean="0"/>
              <a:t>Ces logiciels peuvent être :</a:t>
            </a:r>
          </a:p>
          <a:p>
            <a:pPr lvl="1" eaLnBrk="1" hangingPunct="1"/>
            <a:r>
              <a:rPr lang="fr-FR" altLang="fr-FR" sz="1700" dirty="0" smtClean="0"/>
              <a:t>Gratuits : </a:t>
            </a:r>
          </a:p>
          <a:p>
            <a:pPr lvl="2" eaLnBrk="1" hangingPunct="1"/>
            <a:r>
              <a:rPr lang="fr-FR" altLang="fr-FR" sz="1300" dirty="0" smtClean="0"/>
              <a:t>installé par défaut lors de l’achat du terminal</a:t>
            </a:r>
            <a:r>
              <a:rPr lang="fr-FR" altLang="fr-FR" sz="1300" dirty="0"/>
              <a:t> </a:t>
            </a:r>
            <a:r>
              <a:rPr lang="fr-FR" altLang="fr-FR" sz="1300" dirty="0" smtClean="0"/>
              <a:t>ou par l’éditeur du système d’exploitation (Microsoft Security Essential) ;</a:t>
            </a:r>
          </a:p>
          <a:p>
            <a:pPr lvl="2" eaLnBrk="1" hangingPunct="1"/>
            <a:r>
              <a:rPr lang="fr-FR" altLang="fr-FR" sz="1300" dirty="0" smtClean="0"/>
              <a:t>ou manuellement : Avast, </a:t>
            </a:r>
            <a:r>
              <a:rPr lang="fr-FR" altLang="fr-FR" sz="1300" dirty="0" err="1" smtClean="0"/>
              <a:t>Malwarebytes</a:t>
            </a:r>
            <a:r>
              <a:rPr lang="fr-FR" altLang="fr-FR" sz="1300" dirty="0" smtClean="0"/>
              <a:t>.</a:t>
            </a:r>
          </a:p>
          <a:p>
            <a:pPr lvl="1" eaLnBrk="1" hangingPunct="1"/>
            <a:r>
              <a:rPr lang="fr-FR" altLang="fr-FR" sz="1700" dirty="0" smtClean="0"/>
              <a:t>Payants : par exemple McAfee, Norton Antivirus.</a:t>
            </a:r>
          </a:p>
          <a:p>
            <a:pPr eaLnBrk="1" hangingPunct="1"/>
            <a:r>
              <a:rPr lang="fr-FR" altLang="fr-FR" sz="2000" dirty="0" smtClean="0"/>
              <a:t>Ils nécessitent des mises à jour régulières du </a:t>
            </a:r>
            <a:r>
              <a:rPr lang="fr-FR" altLang="fr-FR" sz="2000" b="1" dirty="0" smtClean="0"/>
              <a:t>moteur</a:t>
            </a:r>
            <a:r>
              <a:rPr lang="fr-FR" altLang="fr-FR" sz="2000" dirty="0" smtClean="0"/>
              <a:t> et de la </a:t>
            </a:r>
            <a:r>
              <a:rPr lang="fr-FR" altLang="fr-FR" sz="2000" b="1" dirty="0" smtClean="0">
                <a:solidFill>
                  <a:srgbClr val="C00000"/>
                </a:solidFill>
              </a:rPr>
              <a:t>base antivirale</a:t>
            </a:r>
            <a:r>
              <a:rPr lang="fr-FR" altLang="fr-FR" sz="2000" b="1" dirty="0" smtClean="0">
                <a:solidFill>
                  <a:srgbClr val="752B29"/>
                </a:solidFill>
              </a:rPr>
              <a:t> </a:t>
            </a:r>
            <a:r>
              <a:rPr lang="fr-FR" altLang="fr-FR" sz="2000" dirty="0" smtClean="0"/>
              <a:t>pour détecter les nouveaux codes malveillants ;</a:t>
            </a:r>
          </a:p>
          <a:p>
            <a:pPr eaLnBrk="1" hangingPunct="1"/>
            <a:r>
              <a:rPr lang="fr-FR" altLang="fr-FR" sz="2000" dirty="0" smtClean="0"/>
              <a:t>Lors de l’apparition d’un nouveau code malveillant, des éditeurs de solutions antivirales effectuent des analyses afin de :</a:t>
            </a:r>
          </a:p>
          <a:p>
            <a:pPr lvl="1" eaLnBrk="1" hangingPunct="1"/>
            <a:r>
              <a:rPr lang="fr-FR" altLang="fr-FR" sz="1600" dirty="0" smtClean="0"/>
              <a:t>déterminer la « </a:t>
            </a:r>
            <a:r>
              <a:rPr lang="fr-FR" altLang="fr-FR" sz="1600" b="1" dirty="0" smtClean="0"/>
              <a:t>signature</a:t>
            </a:r>
            <a:r>
              <a:rPr lang="fr-FR" altLang="fr-FR" sz="1600" dirty="0" smtClean="0"/>
              <a:t> » de ce code malveillant pour l’identifier de manière unique ;</a:t>
            </a:r>
          </a:p>
          <a:p>
            <a:pPr lvl="1" eaLnBrk="1" hangingPunct="1"/>
            <a:r>
              <a:rPr lang="fr-FR" altLang="fr-FR" sz="1600" dirty="0" smtClean="0"/>
              <a:t>identifier les moyens de protection et des corrections ;</a:t>
            </a:r>
          </a:p>
          <a:p>
            <a:pPr lvl="1" eaLnBrk="1" hangingPunct="1"/>
            <a:r>
              <a:rPr lang="fr-FR" altLang="fr-FR" sz="1600" dirty="0" smtClean="0"/>
              <a:t>enrichir leur base antivirale avec ces informations.</a:t>
            </a:r>
          </a:p>
          <a:p>
            <a:pPr lvl="1" eaLnBrk="1" hangingPunct="1"/>
            <a:endParaRPr lang="fr-FR" altLang="fr-FR" sz="1600" dirty="0" smtClean="0"/>
          </a:p>
        </p:txBody>
      </p:sp>
      <p:sp>
        <p:nvSpPr>
          <p:cNvPr id="8" name="Rectangle à coins arrondis 7"/>
          <p:cNvSpPr/>
          <p:nvPr/>
        </p:nvSpPr>
        <p:spPr>
          <a:xfrm>
            <a:off x="538857" y="5805264"/>
            <a:ext cx="7921575" cy="64807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fr-FR" altLang="fr-FR" sz="2000" b="1" dirty="0" smtClean="0">
                <a:solidFill>
                  <a:srgbClr val="752B29"/>
                </a:solidFill>
                <a:latin typeface="Arial" panose="020B0604020202020204" pitchFamily="34" charset="0"/>
                <a:cs typeface="Arial" panose="020B0604020202020204" pitchFamily="34" charset="0"/>
              </a:rPr>
              <a:t>Éviter d’exécuter les </a:t>
            </a:r>
            <a:r>
              <a:rPr lang="fr-FR" altLang="fr-FR" sz="2000" b="1" dirty="0">
                <a:solidFill>
                  <a:srgbClr val="752B29"/>
                </a:solidFill>
                <a:latin typeface="Arial" panose="020B0604020202020204" pitchFamily="34" charset="0"/>
                <a:cs typeface="Arial" panose="020B0604020202020204" pitchFamily="34" charset="0"/>
              </a:rPr>
              <a:t>scans gratuits depuis les pages </a:t>
            </a:r>
            <a:r>
              <a:rPr lang="fr-FR" altLang="fr-FR" sz="2000" b="1" dirty="0" smtClean="0">
                <a:solidFill>
                  <a:srgbClr val="752B29"/>
                </a:solidFill>
                <a:latin typeface="Arial" panose="020B0604020202020204" pitchFamily="34" charset="0"/>
                <a:cs typeface="Arial" panose="020B0604020202020204" pitchFamily="34" charset="0"/>
              </a:rPr>
              <a:t>Internet vous indiquant que votre ordinateur est infecté.</a:t>
            </a:r>
            <a:endParaRPr lang="fr-FR" altLang="fr-FR" sz="2000" b="1" dirty="0">
              <a:solidFill>
                <a:srgbClr val="752B29"/>
              </a:solidFill>
              <a:latin typeface="Arial" panose="020B0604020202020204" pitchFamily="34" charset="0"/>
              <a:cs typeface="Arial" panose="020B0604020202020204" pitchFamily="34" charset="0"/>
            </a:endParaRPr>
          </a:p>
        </p:txBody>
      </p:sp>
      <p:sp>
        <p:nvSpPr>
          <p:cNvPr id="5"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6"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7"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sz="2000" b="1" i="1" dirty="0" smtClean="0"/>
              <a:t>c. Antivirus / Antimalware / Antispyware</a:t>
            </a:r>
            <a:endParaRPr lang="fr-FR" sz="2000" b="1" i="1" dirty="0"/>
          </a:p>
        </p:txBody>
      </p:sp>
      <p:sp>
        <p:nvSpPr>
          <p:cNvPr id="2" name="Titre 1"/>
          <p:cNvSpPr>
            <a:spLocks noGrp="1"/>
          </p:cNvSpPr>
          <p:nvPr>
            <p:ph type="title"/>
          </p:nvPr>
        </p:nvSpPr>
        <p:spPr/>
        <p:txBody>
          <a:bodyPr/>
          <a:lstStyle/>
          <a:p>
            <a:r>
              <a:rPr lang="fr-FR" dirty="0"/>
              <a:t>3. Sécuriser les terminaux</a:t>
            </a:r>
          </a:p>
        </p:txBody>
      </p:sp>
    </p:spTree>
    <p:extLst>
      <p:ext uri="{BB962C8B-B14F-4D97-AF65-F5344CB8AC3E}">
        <p14:creationId xmlns:p14="http://schemas.microsoft.com/office/powerpoint/2010/main" val="19517017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Espace réservé du contenu 2"/>
          <p:cNvSpPr>
            <a:spLocks noGrp="1"/>
          </p:cNvSpPr>
          <p:nvPr>
            <p:ph idx="1"/>
          </p:nvPr>
        </p:nvSpPr>
        <p:spPr>
          <a:xfrm>
            <a:off x="395288" y="1628800"/>
            <a:ext cx="8569200" cy="4353347"/>
          </a:xfrm>
        </p:spPr>
        <p:txBody>
          <a:bodyPr/>
          <a:lstStyle/>
          <a:p>
            <a:pPr eaLnBrk="1" hangingPunct="1"/>
            <a:r>
              <a:rPr lang="fr-FR" altLang="fr-FR" sz="2000" dirty="0" smtClean="0"/>
              <a:t>Doivent être configurés de manière à :</a:t>
            </a:r>
          </a:p>
          <a:p>
            <a:pPr lvl="1" eaLnBrk="1" hangingPunct="1"/>
            <a:r>
              <a:rPr lang="fr-FR" altLang="fr-FR" sz="1700" dirty="0" smtClean="0"/>
              <a:t>Télécharger automatiquement les nouvelles signatures (base antivirale) ;</a:t>
            </a:r>
          </a:p>
          <a:p>
            <a:pPr lvl="1" eaLnBrk="1" hangingPunct="1"/>
            <a:r>
              <a:rPr lang="fr-FR" altLang="fr-FR" sz="1700" dirty="0" smtClean="0"/>
              <a:t>Être toujours actif (faire attention si votre antivirus est désactivé) ;</a:t>
            </a:r>
          </a:p>
          <a:p>
            <a:pPr lvl="1" eaLnBrk="1" hangingPunct="1"/>
            <a:r>
              <a:rPr lang="fr-FR" altLang="fr-FR" sz="1700" dirty="0" smtClean="0"/>
              <a:t>Scanner tout l’ordinateur sans exception de répertoires / fichiers ;</a:t>
            </a:r>
          </a:p>
          <a:p>
            <a:pPr lvl="1" eaLnBrk="1" hangingPunct="1"/>
            <a:r>
              <a:rPr lang="fr-FR" altLang="fr-FR" sz="1700" dirty="0" smtClean="0"/>
              <a:t>Effectuer des analyses complètes de manière périodique ;</a:t>
            </a:r>
          </a:p>
          <a:p>
            <a:pPr lvl="1" eaLnBrk="1" hangingPunct="1"/>
            <a:r>
              <a:rPr lang="fr-FR" altLang="fr-FR" sz="1700" dirty="0" smtClean="0"/>
              <a:t>Analyser automatiquement de nouveaux périphériques tel que les clés USB ;</a:t>
            </a:r>
          </a:p>
          <a:p>
            <a:pPr lvl="1" eaLnBrk="1" hangingPunct="1"/>
            <a:r>
              <a:rPr lang="fr-FR" altLang="fr-FR" sz="1700" dirty="0" smtClean="0"/>
              <a:t>Analyser les emails (entrants et sortants) et la messagerie instantanée.</a:t>
            </a:r>
          </a:p>
          <a:p>
            <a:pPr eaLnBrk="1" hangingPunct="1"/>
            <a:r>
              <a:rPr lang="fr-FR" altLang="fr-FR" sz="2000" b="1" dirty="0" smtClean="0">
                <a:solidFill>
                  <a:srgbClr val="752B29"/>
                </a:solidFill>
              </a:rPr>
              <a:t>Limites</a:t>
            </a:r>
            <a:endParaRPr lang="fr-FR" altLang="fr-FR" sz="2000" b="1" dirty="0">
              <a:solidFill>
                <a:srgbClr val="752B29"/>
              </a:solidFill>
            </a:endParaRPr>
          </a:p>
          <a:p>
            <a:pPr lvl="1" eaLnBrk="1" hangingPunct="1"/>
            <a:r>
              <a:rPr lang="fr-FR" sz="1700" dirty="0" smtClean="0"/>
              <a:t>Il n’y a pas de base exhaustive pour les virus ;</a:t>
            </a:r>
          </a:p>
          <a:p>
            <a:pPr lvl="1" eaLnBrk="1" hangingPunct="1"/>
            <a:r>
              <a:rPr lang="fr-FR" sz="1700" dirty="0" smtClean="0"/>
              <a:t>Un </a:t>
            </a:r>
            <a:r>
              <a:rPr lang="fr-FR" sz="1700" dirty="0"/>
              <a:t>code malveillant peut sévir dans un système disposant d’un antivirus et y </a:t>
            </a:r>
            <a:r>
              <a:rPr lang="fr-FR" sz="1700" dirty="0" smtClean="0"/>
              <a:t>demeuré </a:t>
            </a:r>
            <a:r>
              <a:rPr lang="fr-FR" sz="1700" dirty="0" err="1" smtClean="0"/>
              <a:t>indétecté</a:t>
            </a:r>
            <a:r>
              <a:rPr lang="fr-FR" sz="1700" dirty="0" smtClean="0"/>
              <a:t> ;</a:t>
            </a:r>
          </a:p>
          <a:p>
            <a:pPr lvl="1" eaLnBrk="1" hangingPunct="1"/>
            <a:r>
              <a:rPr lang="fr-FR" sz="1700" dirty="0" smtClean="0"/>
              <a:t>Les </a:t>
            </a:r>
            <a:r>
              <a:rPr lang="fr-FR" sz="1700" dirty="0"/>
              <a:t>antivirus ne détectent que les </a:t>
            </a:r>
            <a:r>
              <a:rPr lang="fr-FR" sz="1700" dirty="0" smtClean="0"/>
              <a:t>virus dont les signatures sont «</a:t>
            </a:r>
            <a:r>
              <a:rPr lang="fr-FR" sz="1700" dirty="0"/>
              <a:t> </a:t>
            </a:r>
            <a:r>
              <a:rPr lang="fr-FR" sz="1700" i="1" dirty="0" smtClean="0"/>
              <a:t>connues</a:t>
            </a:r>
            <a:r>
              <a:rPr lang="fr-FR" sz="1700" dirty="0"/>
              <a:t> </a:t>
            </a:r>
            <a:r>
              <a:rPr lang="fr-FR" sz="1700" dirty="0" smtClean="0"/>
              <a:t>» ;</a:t>
            </a:r>
          </a:p>
          <a:p>
            <a:pPr lvl="1" eaLnBrk="1" hangingPunct="1"/>
            <a:r>
              <a:rPr lang="fr-FR" sz="1700" dirty="0" smtClean="0"/>
              <a:t>De très nombreux codes malveillants sont créés chaque jour.</a:t>
            </a:r>
            <a:endParaRPr lang="fr-FR" sz="1700" dirty="0"/>
          </a:p>
          <a:p>
            <a:pPr marL="457200" lvl="1" indent="0" eaLnBrk="1" hangingPunct="1">
              <a:buNone/>
            </a:pPr>
            <a:endParaRPr lang="fr-FR" altLang="fr-FR" sz="1600" dirty="0"/>
          </a:p>
          <a:p>
            <a:pPr eaLnBrk="1" hangingPunct="1"/>
            <a:endParaRPr lang="fr-FR" altLang="fr-FR" sz="2000" dirty="0" smtClean="0">
              <a:solidFill>
                <a:srgbClr val="FF0000"/>
              </a:solidFill>
            </a:endParaRPr>
          </a:p>
        </p:txBody>
      </p:sp>
      <p:sp>
        <p:nvSpPr>
          <p:cNvPr id="7" name="Rectangle à coins arrondis 6"/>
          <p:cNvSpPr/>
          <p:nvPr/>
        </p:nvSpPr>
        <p:spPr>
          <a:xfrm>
            <a:off x="466849" y="5877272"/>
            <a:ext cx="8353623" cy="64807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00" b="1" dirty="0" smtClean="0">
                <a:solidFill>
                  <a:srgbClr val="752B29"/>
                </a:solidFill>
                <a:latin typeface="Arial" panose="020B0604020202020204" pitchFamily="34" charset="0"/>
                <a:cs typeface="Arial" panose="020B0604020202020204" pitchFamily="34" charset="0"/>
              </a:rPr>
              <a:t>L’antivirus n’est pas une « arme absolue ». La mise à jour des systèmes et des applications, ainsi qu’une bonne hygiène informatique sont indispensables.</a:t>
            </a:r>
            <a:endParaRPr lang="fr-FR" sz="1700" b="1" dirty="0">
              <a:solidFill>
                <a:srgbClr val="752B29"/>
              </a:solidFill>
              <a:latin typeface="Arial" panose="020B0604020202020204" pitchFamily="34" charset="0"/>
              <a:cs typeface="Arial" panose="020B0604020202020204" pitchFamily="34" charset="0"/>
            </a:endParaRPr>
          </a:p>
        </p:txBody>
      </p:sp>
      <p:sp>
        <p:nvSpPr>
          <p:cNvPr id="5"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6"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8"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sz="2000" b="1" i="1" dirty="0"/>
              <a:t>c. Antivirus / Antimalware / Antispyware</a:t>
            </a:r>
          </a:p>
        </p:txBody>
      </p:sp>
      <p:sp>
        <p:nvSpPr>
          <p:cNvPr id="2" name="Titre 1"/>
          <p:cNvSpPr>
            <a:spLocks noGrp="1"/>
          </p:cNvSpPr>
          <p:nvPr>
            <p:ph type="title"/>
          </p:nvPr>
        </p:nvSpPr>
        <p:spPr/>
        <p:txBody>
          <a:bodyPr/>
          <a:lstStyle/>
          <a:p>
            <a:r>
              <a:rPr lang="fr-FR" dirty="0"/>
              <a:t>3. Sécuriser les terminaux</a:t>
            </a:r>
          </a:p>
        </p:txBody>
      </p:sp>
    </p:spTree>
    <p:extLst>
      <p:ext uri="{BB962C8B-B14F-4D97-AF65-F5344CB8AC3E}">
        <p14:creationId xmlns:p14="http://schemas.microsoft.com/office/powerpoint/2010/main" val="3276713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Espace réservé du contenu 2"/>
          <p:cNvSpPr>
            <a:spLocks noGrp="1"/>
          </p:cNvSpPr>
          <p:nvPr>
            <p:ph idx="1"/>
          </p:nvPr>
        </p:nvSpPr>
        <p:spPr>
          <a:xfrm>
            <a:off x="395536" y="1495325"/>
            <a:ext cx="8507288" cy="4525963"/>
          </a:xfrm>
        </p:spPr>
        <p:txBody>
          <a:bodyPr/>
          <a:lstStyle/>
          <a:p>
            <a:pPr eaLnBrk="1" hangingPunct="1">
              <a:defRPr/>
            </a:pPr>
            <a:r>
              <a:rPr lang="fr-FR" altLang="fr-FR" sz="1800" dirty="0" smtClean="0"/>
              <a:t>Ralentissement </a:t>
            </a:r>
          </a:p>
          <a:p>
            <a:pPr lvl="1" eaLnBrk="1" hangingPunct="1">
              <a:defRPr/>
            </a:pPr>
            <a:r>
              <a:rPr lang="fr-FR" altLang="fr-FR" sz="1600" dirty="0" smtClean="0"/>
              <a:t>du terminal : exemple pendant l’arrêt et le redémarrage ;</a:t>
            </a:r>
          </a:p>
          <a:p>
            <a:pPr lvl="1" eaLnBrk="1" hangingPunct="1">
              <a:defRPr/>
            </a:pPr>
            <a:r>
              <a:rPr lang="fr-FR" altLang="fr-FR" sz="1600" dirty="0"/>
              <a:t>d</a:t>
            </a:r>
            <a:r>
              <a:rPr lang="fr-FR" altLang="fr-FR" sz="1600" dirty="0" smtClean="0"/>
              <a:t>u débit : la bande passante semble partagée.</a:t>
            </a:r>
          </a:p>
          <a:p>
            <a:pPr eaLnBrk="1" hangingPunct="1">
              <a:defRPr/>
            </a:pPr>
            <a:r>
              <a:rPr lang="fr-FR" altLang="fr-FR" sz="1800" dirty="0" smtClean="0"/>
              <a:t>Ouvertures régulières de fenêtres de pop-up et de publicités ;</a:t>
            </a:r>
          </a:p>
          <a:p>
            <a:pPr eaLnBrk="1" hangingPunct="1">
              <a:defRPr/>
            </a:pPr>
            <a:r>
              <a:rPr lang="fr-FR" altLang="fr-FR" sz="1800" dirty="0" smtClean="0"/>
              <a:t>Modification de la configuration de votre navigateur web</a:t>
            </a:r>
          </a:p>
          <a:p>
            <a:pPr lvl="1" eaLnBrk="1" hangingPunct="1">
              <a:defRPr/>
            </a:pPr>
            <a:r>
              <a:rPr lang="fr-FR" altLang="fr-FR" sz="1600" dirty="0" smtClean="0"/>
              <a:t>Modification de votre page d’accueil ou de votre moteur de recherche ;</a:t>
            </a:r>
          </a:p>
          <a:p>
            <a:pPr lvl="2" eaLnBrk="1" hangingPunct="1">
              <a:defRPr/>
            </a:pPr>
            <a:r>
              <a:rPr lang="fr-FR" altLang="fr-FR" sz="1200" dirty="0" smtClean="0"/>
              <a:t>Exemple : </a:t>
            </a:r>
            <a:r>
              <a:rPr lang="fr-FR" altLang="fr-FR" sz="1200" dirty="0" err="1" smtClean="0"/>
              <a:t>Snapdo</a:t>
            </a:r>
            <a:r>
              <a:rPr lang="fr-FR" altLang="fr-FR" sz="1200" dirty="0" smtClean="0"/>
              <a:t>.</a:t>
            </a:r>
          </a:p>
          <a:p>
            <a:pPr lvl="1" eaLnBrk="1" hangingPunct="1">
              <a:defRPr/>
            </a:pPr>
            <a:r>
              <a:rPr lang="fr-FR" altLang="fr-FR" sz="1600" dirty="0" smtClean="0"/>
              <a:t>Présence de nouvelles extensions que vous n’avez pas installées.</a:t>
            </a:r>
          </a:p>
          <a:p>
            <a:pPr eaLnBrk="1" hangingPunct="1">
              <a:defRPr/>
            </a:pPr>
            <a:r>
              <a:rPr lang="fr-FR" altLang="fr-FR" sz="1800" dirty="0" smtClean="0"/>
              <a:t>Surconsommation des ressources </a:t>
            </a:r>
          </a:p>
          <a:p>
            <a:pPr lvl="1" eaLnBrk="1" hangingPunct="1">
              <a:defRPr/>
            </a:pPr>
            <a:r>
              <a:rPr lang="fr-FR" altLang="fr-FR" sz="1600" dirty="0" smtClean="0"/>
              <a:t>Réduction de l’espace libre sur disque sans raison ;</a:t>
            </a:r>
          </a:p>
          <a:p>
            <a:pPr lvl="1" eaLnBrk="1" hangingPunct="1">
              <a:defRPr/>
            </a:pPr>
            <a:r>
              <a:rPr lang="fr-FR" altLang="fr-FR" sz="1600" dirty="0" smtClean="0"/>
              <a:t>surcharge du processeur.</a:t>
            </a:r>
          </a:p>
          <a:p>
            <a:pPr eaLnBrk="1" hangingPunct="1">
              <a:defRPr/>
            </a:pPr>
            <a:r>
              <a:rPr lang="fr-FR" altLang="fr-FR" sz="1800" dirty="0" smtClean="0"/>
              <a:t>L’antivirus/antimalware ou pare-feu est désactivé sans votre intervention ;</a:t>
            </a:r>
          </a:p>
          <a:p>
            <a:pPr eaLnBrk="1" hangingPunct="1">
              <a:defRPr/>
            </a:pPr>
            <a:r>
              <a:rPr lang="fr-FR" altLang="fr-FR" sz="1800" dirty="0" smtClean="0"/>
              <a:t>Les mises à jour système/antivirus/antimalware échouent systématiquement ;</a:t>
            </a:r>
          </a:p>
          <a:p>
            <a:pPr eaLnBrk="1" hangingPunct="1">
              <a:defRPr/>
            </a:pPr>
            <a:r>
              <a:rPr lang="fr-FR" altLang="fr-FR" sz="1800" dirty="0" smtClean="0"/>
              <a:t>Messagerie</a:t>
            </a:r>
          </a:p>
          <a:p>
            <a:pPr lvl="1" eaLnBrk="1" hangingPunct="1">
              <a:defRPr/>
            </a:pPr>
            <a:r>
              <a:rPr lang="fr-FR" altLang="fr-FR" sz="1600" dirty="0" smtClean="0"/>
              <a:t>vos contacts (amis/famille) reçoivent des messages que vous n’avez pas envoyés ;</a:t>
            </a:r>
          </a:p>
          <a:p>
            <a:pPr lvl="1" eaLnBrk="1" hangingPunct="1">
              <a:defRPr/>
            </a:pPr>
            <a:r>
              <a:rPr lang="fr-FR" altLang="fr-FR" sz="1600" dirty="0" smtClean="0"/>
              <a:t>votre boite d’envoi contient des messages que vous n’avez pas envoyé.</a:t>
            </a:r>
          </a:p>
          <a:p>
            <a:pPr eaLnBrk="1" hangingPunct="1">
              <a:defRPr/>
            </a:pPr>
            <a:endParaRPr lang="fr-FR" altLang="fr-FR" sz="1800" dirty="0" smtClean="0"/>
          </a:p>
          <a:p>
            <a:pPr marL="457200" lvl="1" indent="0" eaLnBrk="1" hangingPunct="1">
              <a:buFont typeface="Arial" charset="0"/>
              <a:buNone/>
              <a:defRPr/>
            </a:pPr>
            <a:r>
              <a:rPr lang="fr-FR" altLang="fr-FR" sz="1600" dirty="0" smtClean="0"/>
              <a:t>	</a:t>
            </a:r>
          </a:p>
          <a:p>
            <a:pPr eaLnBrk="1" hangingPunct="1">
              <a:defRPr/>
            </a:pPr>
            <a:endParaRPr lang="fr-FR" altLang="fr-FR" sz="1800" dirty="0" smtClean="0"/>
          </a:p>
        </p:txBody>
      </p:sp>
      <p:sp>
        <p:nvSpPr>
          <p:cNvPr id="4"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6"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sz="2000" b="1" i="1" dirty="0" smtClean="0"/>
              <a:t>d. </a:t>
            </a:r>
            <a:r>
              <a:rPr lang="fr-FR" altLang="fr-FR" sz="2000" b="1" i="1" dirty="0"/>
              <a:t>Symptômes de présence des codes </a:t>
            </a:r>
            <a:r>
              <a:rPr lang="fr-FR" altLang="fr-FR" sz="2000" b="1" i="1" dirty="0" smtClean="0"/>
              <a:t>malveillants</a:t>
            </a:r>
            <a:endParaRPr lang="fr-FR" sz="2000" b="1" i="1" dirty="0"/>
          </a:p>
        </p:txBody>
      </p:sp>
      <p:sp>
        <p:nvSpPr>
          <p:cNvPr id="2" name="Titre 1"/>
          <p:cNvSpPr>
            <a:spLocks noGrp="1"/>
          </p:cNvSpPr>
          <p:nvPr>
            <p:ph type="title"/>
          </p:nvPr>
        </p:nvSpPr>
        <p:spPr/>
        <p:txBody>
          <a:bodyPr/>
          <a:lstStyle/>
          <a:p>
            <a:r>
              <a:rPr lang="fr-FR" dirty="0"/>
              <a:t>3. Sécuriser les terminaux</a:t>
            </a:r>
          </a:p>
        </p:txBody>
      </p:sp>
    </p:spTree>
    <p:extLst>
      <p:ext uri="{BB962C8B-B14F-4D97-AF65-F5344CB8AC3E}">
        <p14:creationId xmlns:p14="http://schemas.microsoft.com/office/powerpoint/2010/main" val="2899737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965A9ED-B8BA-4888-95A0-98DEB09504CD}" type="datetime1">
              <a:rPr lang="fr-FR" smtClean="0"/>
              <a:t>16/02/2017</a:t>
            </a:fld>
            <a:endParaRPr lang="fr-FR" dirty="0"/>
          </a:p>
        </p:txBody>
      </p:sp>
      <p:sp>
        <p:nvSpPr>
          <p:cNvPr id="4" name="Espace réservé du pied de page 3"/>
          <p:cNvSpPr>
            <a:spLocks noGrp="1"/>
          </p:cNvSpPr>
          <p:nvPr>
            <p:ph type="ftr" sz="quarter" idx="11"/>
          </p:nvPr>
        </p:nvSpPr>
        <p:spPr/>
        <p:txBody>
          <a:bodyPr/>
          <a:lstStyle/>
          <a:p>
            <a:r>
              <a:rPr lang="fr-FR" dirty="0" smtClean="0"/>
              <a:t>Sensibilisation et initiation à la cybersécurité</a:t>
            </a:r>
            <a:endParaRPr lang="fr-FR" dirty="0"/>
          </a:p>
        </p:txBody>
      </p:sp>
      <p:sp>
        <p:nvSpPr>
          <p:cNvPr id="5" name="Espace réservé du numéro de diapositive 4"/>
          <p:cNvSpPr>
            <a:spLocks noGrp="1"/>
          </p:cNvSpPr>
          <p:nvPr>
            <p:ph type="sldNum" sz="quarter" idx="12"/>
          </p:nvPr>
        </p:nvSpPr>
        <p:spPr/>
        <p:txBody>
          <a:bodyPr/>
          <a:lstStyle/>
          <a:p>
            <a:fld id="{DAC45385-D604-40AE-9F53-03BDB8FC03CC}" type="slidenum">
              <a:rPr lang="fr-FR" smtClean="0"/>
              <a:pPr/>
              <a:t>3</a:t>
            </a:fld>
            <a:endParaRPr lang="fr-FR" dirty="0"/>
          </a:p>
        </p:txBody>
      </p:sp>
      <p:sp>
        <p:nvSpPr>
          <p:cNvPr id="18434" name="Titre 1"/>
          <p:cNvSpPr>
            <a:spLocks noGrp="1"/>
          </p:cNvSpPr>
          <p:nvPr>
            <p:ph type="title"/>
          </p:nvPr>
        </p:nvSpPr>
        <p:spPr/>
        <p:txBody>
          <a:bodyPr/>
          <a:lstStyle/>
          <a:p>
            <a:r>
              <a:rPr lang="fr-FR" altLang="fr-FR" dirty="0" smtClean="0"/>
              <a:t>1. Connaître le Système d’Information</a:t>
            </a:r>
          </a:p>
        </p:txBody>
      </p:sp>
      <p:sp>
        <p:nvSpPr>
          <p:cNvPr id="3" name="Espace réservé du contenu 2"/>
          <p:cNvSpPr>
            <a:spLocks noGrp="1"/>
          </p:cNvSpPr>
          <p:nvPr>
            <p:ph type="body" sz="quarter" idx="13"/>
          </p:nvPr>
        </p:nvSpPr>
        <p:spPr>
          <a:xfrm>
            <a:off x="468313" y="3573016"/>
            <a:ext cx="8207375" cy="2088232"/>
          </a:xfrm>
        </p:spPr>
        <p:txBody>
          <a:bodyPr/>
          <a:lstStyle/>
          <a:p>
            <a:pPr marL="457200" indent="-457200" algn="l">
              <a:buFont typeface="+mj-lt"/>
              <a:buAutoNum type="alphaLcParenR"/>
            </a:pPr>
            <a:r>
              <a:rPr lang="fr-FR" altLang="fr-FR" dirty="0"/>
              <a:t>Identifier les composants du S.I.</a:t>
            </a:r>
            <a:endParaRPr lang="fr-FR" dirty="0"/>
          </a:p>
          <a:p>
            <a:pPr marL="457200" indent="-457200" algn="l">
              <a:buFont typeface="+mj-lt"/>
              <a:buAutoNum type="alphaLcParenR"/>
            </a:pPr>
            <a:r>
              <a:rPr lang="fr-FR" dirty="0"/>
              <a:t>Inventorier les biens</a:t>
            </a:r>
          </a:p>
          <a:p>
            <a:pPr marL="457200" indent="-457200" algn="l">
              <a:buFont typeface="+mj-lt"/>
              <a:buAutoNum type="alphaLcParenR"/>
            </a:pPr>
            <a:r>
              <a:rPr lang="fr-FR" altLang="fr-FR" dirty="0"/>
              <a:t>Types de réseau</a:t>
            </a:r>
            <a:endParaRPr lang="fr-FR" dirty="0"/>
          </a:p>
          <a:p>
            <a:pPr marL="457200" indent="-457200" algn="l">
              <a:buFont typeface="+mj-lt"/>
              <a:buAutoNum type="alphaLcParenR"/>
            </a:pPr>
            <a:r>
              <a:rPr lang="fr-FR" altLang="fr-FR" dirty="0" smtClean="0"/>
              <a:t>Interconnexion</a:t>
            </a:r>
            <a:endParaRPr lang="fr-FR"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Espace réservé du contenu 2"/>
          <p:cNvSpPr>
            <a:spLocks noGrp="1"/>
          </p:cNvSpPr>
          <p:nvPr>
            <p:ph idx="1"/>
          </p:nvPr>
        </p:nvSpPr>
        <p:spPr>
          <a:xfrm>
            <a:off x="457200" y="1700808"/>
            <a:ext cx="8229600" cy="4032448"/>
          </a:xfrm>
        </p:spPr>
        <p:txBody>
          <a:bodyPr/>
          <a:lstStyle/>
          <a:p>
            <a:pPr eaLnBrk="1" hangingPunct="1">
              <a:defRPr/>
            </a:pPr>
            <a:r>
              <a:rPr lang="fr-FR" altLang="fr-FR" sz="2000" dirty="0" smtClean="0"/>
              <a:t>Lors des échanges par mail </a:t>
            </a:r>
          </a:p>
          <a:p>
            <a:pPr lvl="1" eaLnBrk="1" hangingPunct="1">
              <a:defRPr/>
            </a:pPr>
            <a:r>
              <a:rPr lang="fr-FR" altLang="fr-FR" sz="1800" dirty="0" smtClean="0"/>
              <a:t>chiffrer les pièces jointes ou les données sensibles</a:t>
            </a:r>
          </a:p>
          <a:p>
            <a:pPr lvl="2" eaLnBrk="1" hangingPunct="1">
              <a:defRPr/>
            </a:pPr>
            <a:r>
              <a:rPr lang="fr-FR" altLang="fr-FR" sz="1800" dirty="0" smtClean="0"/>
              <a:t>exemple : AxCrypt, Zed Container ;</a:t>
            </a:r>
          </a:p>
          <a:p>
            <a:pPr lvl="2" eaLnBrk="1" hangingPunct="1">
              <a:defRPr/>
            </a:pPr>
            <a:r>
              <a:rPr lang="fr-FR" altLang="fr-FR" sz="1800" dirty="0" smtClean="0"/>
              <a:t>envoyer le mot de passe (Clé) par un autre moyen : SMS.</a:t>
            </a:r>
          </a:p>
          <a:p>
            <a:pPr eaLnBrk="1" hangingPunct="1">
              <a:defRPr/>
            </a:pPr>
            <a:r>
              <a:rPr lang="fr-FR" altLang="fr-FR" sz="2000" dirty="0" smtClean="0"/>
              <a:t>Lors de l’usage du Cloud</a:t>
            </a:r>
          </a:p>
          <a:p>
            <a:pPr lvl="1" eaLnBrk="1" hangingPunct="1">
              <a:defRPr/>
            </a:pPr>
            <a:r>
              <a:rPr lang="fr-FR" altLang="fr-FR" sz="1800" dirty="0" smtClean="0"/>
              <a:t>utiliser des logiciels spécialisés pour protéger/chiffrer vos données dans le Cloud (DropBox, Box, SkyDrive…).</a:t>
            </a:r>
          </a:p>
          <a:p>
            <a:pPr eaLnBrk="1" hangingPunct="1">
              <a:defRPr/>
            </a:pPr>
            <a:endParaRPr lang="fr-FR" altLang="fr-FR" sz="1200" dirty="0" smtClean="0"/>
          </a:p>
          <a:p>
            <a:pPr eaLnBrk="1" hangingPunct="1">
              <a:defRPr/>
            </a:pPr>
            <a:endParaRPr lang="fr-FR" altLang="fr-FR" sz="1200" dirty="0" smtClean="0"/>
          </a:p>
          <a:p>
            <a:pPr eaLnBrk="1" hangingPunct="1">
              <a:defRPr/>
            </a:pPr>
            <a:endParaRPr lang="fr-FR" altLang="fr-FR" sz="1200" dirty="0" smtClean="0"/>
          </a:p>
          <a:p>
            <a:pPr eaLnBrk="1" hangingPunct="1">
              <a:defRPr/>
            </a:pPr>
            <a:r>
              <a:rPr lang="fr-FR" altLang="fr-FR" sz="2000" dirty="0" smtClean="0"/>
              <a:t>En effectuant des sauvegardes</a:t>
            </a:r>
          </a:p>
          <a:p>
            <a:pPr lvl="1" eaLnBrk="1" hangingPunct="1">
              <a:defRPr/>
            </a:pPr>
            <a:r>
              <a:rPr lang="fr-FR" altLang="fr-FR" sz="1800" dirty="0" smtClean="0"/>
              <a:t>disque externe ;</a:t>
            </a:r>
          </a:p>
          <a:p>
            <a:pPr lvl="1" eaLnBrk="1" hangingPunct="1">
              <a:defRPr/>
            </a:pPr>
            <a:r>
              <a:rPr lang="fr-FR" altLang="fr-FR" sz="1800" dirty="0" smtClean="0"/>
              <a:t>Cloud.</a:t>
            </a:r>
          </a:p>
        </p:txBody>
      </p:sp>
      <p:pic>
        <p:nvPicPr>
          <p:cNvPr id="39940" name="Image 3" descr="http://www.alephcloud.com/images/alephclou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175" y="4141788"/>
            <a:ext cx="12811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Image 9" descr="https://p4.zdassets.com/hc/settings_assets/232862/200006977/J79uX8Axse3Uyk7Q2l5iuQ-Untitled-1_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165600"/>
            <a:ext cx="14398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Imag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4160838"/>
            <a:ext cx="766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9038" y="3903663"/>
            <a:ext cx="565150" cy="67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à coins arrondis 10"/>
          <p:cNvSpPr/>
          <p:nvPr/>
        </p:nvSpPr>
        <p:spPr>
          <a:xfrm>
            <a:off x="1198563" y="5949280"/>
            <a:ext cx="6985000" cy="37809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auto">
              <a:spcBef>
                <a:spcPts val="0"/>
              </a:spcBef>
              <a:spcAft>
                <a:spcPts val="0"/>
              </a:spcAft>
              <a:defRPr/>
            </a:pPr>
            <a:r>
              <a:rPr lang="fr-FR" altLang="fr-FR" sz="2000" b="1" dirty="0">
                <a:solidFill>
                  <a:srgbClr val="752B29"/>
                </a:solidFill>
                <a:latin typeface="Arial" panose="020B0604020202020204" pitchFamily="34" charset="0"/>
                <a:cs typeface="Arial" panose="020B0604020202020204" pitchFamily="34" charset="0"/>
              </a:rPr>
              <a:t>Chiffrer vos données sensibles avant de les stocker</a:t>
            </a:r>
            <a:r>
              <a:rPr lang="fr-FR" altLang="fr-FR" sz="2000" b="1" dirty="0" smtClean="0">
                <a:solidFill>
                  <a:srgbClr val="752B29"/>
                </a:solidFill>
                <a:latin typeface="Arial" panose="020B0604020202020204" pitchFamily="34" charset="0"/>
                <a:cs typeface="Arial" panose="020B0604020202020204" pitchFamily="34" charset="0"/>
              </a:rPr>
              <a:t>.</a:t>
            </a:r>
            <a:endParaRPr lang="fr-FR" dirty="0">
              <a:solidFill>
                <a:srgbClr val="752B29"/>
              </a:solidFill>
              <a:latin typeface="Arial" panose="020B0604020202020204" pitchFamily="34" charset="0"/>
              <a:cs typeface="Arial" panose="020B0604020202020204" pitchFamily="34" charset="0"/>
            </a:endParaRPr>
          </a:p>
        </p:txBody>
      </p:sp>
      <p:sp>
        <p:nvSpPr>
          <p:cNvPr id="9"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10"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12"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sz="2000" b="1" i="1" dirty="0" smtClean="0"/>
              <a:t>e. Protéger les données</a:t>
            </a:r>
            <a:endParaRPr lang="fr-FR" sz="2000" b="1" i="1" dirty="0"/>
          </a:p>
        </p:txBody>
      </p:sp>
      <p:sp>
        <p:nvSpPr>
          <p:cNvPr id="2" name="Titre 1"/>
          <p:cNvSpPr>
            <a:spLocks noGrp="1"/>
          </p:cNvSpPr>
          <p:nvPr>
            <p:ph type="title"/>
          </p:nvPr>
        </p:nvSpPr>
        <p:spPr/>
        <p:txBody>
          <a:bodyPr/>
          <a:lstStyle/>
          <a:p>
            <a:r>
              <a:rPr lang="fr-FR" dirty="0"/>
              <a:t>3. Sécuriser les terminaux</a:t>
            </a:r>
          </a:p>
        </p:txBody>
      </p:sp>
    </p:spTree>
    <p:extLst>
      <p:ext uri="{BB962C8B-B14F-4D97-AF65-F5344CB8AC3E}">
        <p14:creationId xmlns:p14="http://schemas.microsoft.com/office/powerpoint/2010/main" val="1565583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Espace réservé du contenu 2"/>
          <p:cNvSpPr>
            <a:spLocks noGrp="1"/>
          </p:cNvSpPr>
          <p:nvPr>
            <p:ph idx="1"/>
          </p:nvPr>
        </p:nvSpPr>
        <p:spPr>
          <a:xfrm>
            <a:off x="250825" y="1556792"/>
            <a:ext cx="8713663" cy="4608512"/>
          </a:xfrm>
        </p:spPr>
        <p:txBody>
          <a:bodyPr>
            <a:normAutofit lnSpcReduction="10000"/>
          </a:bodyPr>
          <a:lstStyle/>
          <a:p>
            <a:pPr eaLnBrk="1" hangingPunct="1"/>
            <a:r>
              <a:rPr lang="fr-FR" altLang="fr-FR" sz="2000" dirty="0" smtClean="0"/>
              <a:t>Modifier les mots de passe des comptes par défaut ;</a:t>
            </a:r>
          </a:p>
          <a:p>
            <a:pPr lvl="1" eaLnBrk="1" hangingPunct="1"/>
            <a:r>
              <a:rPr lang="fr-FR" altLang="fr-FR" sz="1600" dirty="0" smtClean="0"/>
              <a:t>exemple : administrateur.</a:t>
            </a:r>
          </a:p>
          <a:p>
            <a:pPr eaLnBrk="1" hangingPunct="1"/>
            <a:r>
              <a:rPr lang="fr-FR" altLang="fr-FR" sz="2000" dirty="0" smtClean="0"/>
              <a:t>Désinstaller les logiciels/services inutiles (exemple : partage de fichiers) ;</a:t>
            </a:r>
          </a:p>
          <a:p>
            <a:pPr eaLnBrk="1" hangingPunct="1"/>
            <a:r>
              <a:rPr lang="fr-FR" altLang="fr-FR" sz="2000" dirty="0" smtClean="0"/>
              <a:t>Désactiver les ports/lecteurs non utilisés ;</a:t>
            </a:r>
          </a:p>
          <a:p>
            <a:pPr lvl="1" eaLnBrk="1" hangingPunct="1"/>
            <a:r>
              <a:rPr lang="fr-FR" altLang="fr-FR" sz="1600" dirty="0" smtClean="0"/>
              <a:t>port série / port USB ;</a:t>
            </a:r>
          </a:p>
          <a:p>
            <a:pPr lvl="1" eaLnBrk="1" hangingPunct="1"/>
            <a:r>
              <a:rPr lang="fr-FR" altLang="fr-FR" sz="1600" dirty="0" smtClean="0"/>
              <a:t>lecteur de disquette ;</a:t>
            </a:r>
          </a:p>
          <a:p>
            <a:pPr lvl="1" eaLnBrk="1" hangingPunct="1"/>
            <a:r>
              <a:rPr lang="fr-FR" altLang="fr-FR" sz="1600" dirty="0" smtClean="0"/>
              <a:t>désactiver le « débogage USB » sur les téléphones.</a:t>
            </a:r>
          </a:p>
          <a:p>
            <a:pPr eaLnBrk="1" hangingPunct="1"/>
            <a:r>
              <a:rPr lang="fr-FR" altLang="fr-FR" sz="2000" dirty="0" smtClean="0"/>
              <a:t>Mettre un mot de passe BIOS lors de la phase de démarrage ;</a:t>
            </a:r>
          </a:p>
          <a:p>
            <a:pPr lvl="1" eaLnBrk="1" hangingPunct="1"/>
            <a:r>
              <a:rPr lang="fr-FR" altLang="fr-FR" sz="1600" dirty="0" smtClean="0"/>
              <a:t>Lors du démarrage du poste, appuyer sur « F2 » pour rentrer dans le Setup ;</a:t>
            </a:r>
          </a:p>
          <a:p>
            <a:pPr lvl="1" eaLnBrk="1" hangingPunct="1"/>
            <a:r>
              <a:rPr lang="fr-FR" altLang="fr-FR" sz="1600" dirty="0" smtClean="0"/>
              <a:t>Aller dans l’onglet « Security » pour saisir les mots de passe.</a:t>
            </a:r>
          </a:p>
          <a:p>
            <a:pPr eaLnBrk="1" hangingPunct="1"/>
            <a:r>
              <a:rPr lang="fr-FR" altLang="fr-FR" sz="2000" dirty="0" smtClean="0"/>
              <a:t>Désactiver le boot sur des périphériques externes (clé USB, CD Rom) ;</a:t>
            </a:r>
          </a:p>
          <a:p>
            <a:pPr lvl="1" eaLnBrk="1" hangingPunct="1"/>
            <a:r>
              <a:rPr lang="fr-FR" altLang="fr-FR" sz="1600" dirty="0" smtClean="0"/>
              <a:t>Dans le setup (Touche « F2 » lors du démarrage), configurer l’ordre de démarrage pour avoir le disque dur en premier.</a:t>
            </a:r>
          </a:p>
          <a:p>
            <a:pPr eaLnBrk="1" hangingPunct="1"/>
            <a:r>
              <a:rPr lang="fr-FR" altLang="fr-FR" sz="2000" dirty="0" smtClean="0"/>
              <a:t>Activer la journalisation.</a:t>
            </a:r>
            <a:endParaRPr lang="fr-FR" altLang="fr-FR" sz="1800" dirty="0" smtClean="0"/>
          </a:p>
          <a:p>
            <a:pPr lvl="1" eaLnBrk="1" hangingPunct="1"/>
            <a:endParaRPr lang="fr-FR" altLang="fr-FR" sz="2000" dirty="0" smtClean="0"/>
          </a:p>
        </p:txBody>
      </p:sp>
      <p:pic>
        <p:nvPicPr>
          <p:cNvPr id="409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901950"/>
            <a:ext cx="1997075" cy="846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6"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7"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sz="2000" b="1" i="1" dirty="0" smtClean="0"/>
              <a:t>f. Durcissement de configuration des équipements</a:t>
            </a:r>
            <a:endParaRPr lang="fr-FR" sz="2000" b="1" i="1" dirty="0"/>
          </a:p>
        </p:txBody>
      </p:sp>
      <p:sp>
        <p:nvSpPr>
          <p:cNvPr id="2" name="Titre 1"/>
          <p:cNvSpPr>
            <a:spLocks noGrp="1"/>
          </p:cNvSpPr>
          <p:nvPr>
            <p:ph type="title"/>
          </p:nvPr>
        </p:nvSpPr>
        <p:spPr/>
        <p:txBody>
          <a:bodyPr/>
          <a:lstStyle/>
          <a:p>
            <a:r>
              <a:rPr lang="fr-FR" dirty="0"/>
              <a:t>3. Sécuriser les terminaux</a:t>
            </a:r>
          </a:p>
        </p:txBody>
      </p:sp>
    </p:spTree>
    <p:extLst>
      <p:ext uri="{BB962C8B-B14F-4D97-AF65-F5344CB8AC3E}">
        <p14:creationId xmlns:p14="http://schemas.microsoft.com/office/powerpoint/2010/main" val="3449975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dirty="0" smtClean="0"/>
              <a:t>Sensibilisation et initiation à la cybersécurité</a:t>
            </a:r>
            <a:endParaRPr lang="fr-FR" dirty="0"/>
          </a:p>
        </p:txBody>
      </p:sp>
      <p:sp>
        <p:nvSpPr>
          <p:cNvPr id="9" name="Titre 8"/>
          <p:cNvSpPr>
            <a:spLocks noGrp="1"/>
          </p:cNvSpPr>
          <p:nvPr>
            <p:ph type="title"/>
          </p:nvPr>
        </p:nvSpPr>
        <p:spPr/>
        <p:txBody>
          <a:bodyPr/>
          <a:lstStyle/>
          <a:p>
            <a:r>
              <a:rPr lang="fr-FR" dirty="0" smtClean="0"/>
              <a:t>4. </a:t>
            </a:r>
            <a:r>
              <a:rPr lang="fr-FR" dirty="0"/>
              <a:t>Gérer les </a:t>
            </a:r>
            <a:r>
              <a:rPr lang="fr-FR" dirty="0" smtClean="0"/>
              <a:t>utilisateurs</a:t>
            </a:r>
            <a:endParaRPr lang="fr-FR" dirty="0"/>
          </a:p>
        </p:txBody>
      </p:sp>
      <p:sp>
        <p:nvSpPr>
          <p:cNvPr id="10" name="Espace réservé du texte 9"/>
          <p:cNvSpPr>
            <a:spLocks noGrp="1"/>
          </p:cNvSpPr>
          <p:nvPr>
            <p:ph type="body" sz="quarter" idx="13"/>
          </p:nvPr>
        </p:nvSpPr>
        <p:spPr>
          <a:xfrm>
            <a:off x="468313" y="3500314"/>
            <a:ext cx="8207375" cy="2664990"/>
          </a:xfrm>
        </p:spPr>
        <p:txBody>
          <a:bodyPr>
            <a:noAutofit/>
          </a:bodyPr>
          <a:lstStyle/>
          <a:p>
            <a:pPr marL="457200" indent="-457200" algn="l" eaLnBrk="1" fontAlgn="ctr" hangingPunct="1">
              <a:spcAft>
                <a:spcPts val="0"/>
              </a:spcAft>
              <a:buFont typeface="+mj-lt"/>
              <a:buAutoNum type="alphaLcParenR"/>
              <a:defRPr/>
            </a:pPr>
            <a:r>
              <a:rPr lang="fr-FR" sz="2000" dirty="0" smtClean="0"/>
              <a:t>Attribution </a:t>
            </a:r>
            <a:r>
              <a:rPr lang="fr-FR" sz="2000" dirty="0"/>
              <a:t>de privilèges </a:t>
            </a:r>
          </a:p>
          <a:p>
            <a:pPr marL="457200" indent="-457200" algn="l" eaLnBrk="1" fontAlgn="ctr" hangingPunct="1">
              <a:spcAft>
                <a:spcPts val="0"/>
              </a:spcAft>
              <a:buFont typeface="+mj-lt"/>
              <a:buAutoNum type="alphaLcParenR"/>
              <a:defRPr/>
            </a:pPr>
            <a:r>
              <a:rPr lang="fr-FR" sz="2000" dirty="0" smtClean="0"/>
              <a:t>Rôles </a:t>
            </a:r>
            <a:r>
              <a:rPr lang="fr-FR" sz="2000" dirty="0"/>
              <a:t>utilisateur</a:t>
            </a:r>
          </a:p>
          <a:p>
            <a:pPr marL="457200" indent="-457200" algn="l" eaLnBrk="1" fontAlgn="ctr" hangingPunct="1">
              <a:spcAft>
                <a:spcPts val="0"/>
              </a:spcAft>
              <a:buFont typeface="+mj-lt"/>
              <a:buAutoNum type="alphaLcParenR"/>
              <a:defRPr/>
            </a:pPr>
            <a:r>
              <a:rPr lang="fr-FR" sz="2000" dirty="0" smtClean="0"/>
              <a:t>Mots </a:t>
            </a:r>
            <a:r>
              <a:rPr lang="fr-FR" sz="2000" dirty="0"/>
              <a:t>de passe </a:t>
            </a:r>
          </a:p>
          <a:p>
            <a:pPr marL="457200" indent="-457200" algn="l" eaLnBrk="1" fontAlgn="ctr" hangingPunct="1">
              <a:spcAft>
                <a:spcPts val="0"/>
              </a:spcAft>
              <a:buFont typeface="+mj-lt"/>
              <a:buAutoNum type="alphaLcParenR"/>
              <a:defRPr/>
            </a:pPr>
            <a:r>
              <a:rPr lang="fr-FR" sz="2000" dirty="0" smtClean="0"/>
              <a:t>Autres </a:t>
            </a:r>
            <a:r>
              <a:rPr lang="fr-FR" sz="2000" dirty="0"/>
              <a:t>méthodes d’authentification</a:t>
            </a:r>
          </a:p>
          <a:p>
            <a:pPr marL="457200" indent="-457200" algn="l" eaLnBrk="1" fontAlgn="ctr" hangingPunct="1">
              <a:spcAft>
                <a:spcPts val="0"/>
              </a:spcAft>
              <a:buFont typeface="+mj-lt"/>
              <a:buAutoNum type="alphaLcParenR"/>
              <a:defRPr/>
            </a:pPr>
            <a:r>
              <a:rPr lang="fr-FR" sz="2000" dirty="0" smtClean="0"/>
              <a:t>Sensibilisation </a:t>
            </a:r>
            <a:r>
              <a:rPr lang="fr-FR" sz="2000" dirty="0"/>
              <a:t>des utilisateurs</a:t>
            </a:r>
          </a:p>
          <a:p>
            <a:pPr marL="457200" indent="-457200" algn="l" eaLnBrk="1" fontAlgn="ctr" hangingPunct="1">
              <a:spcAft>
                <a:spcPts val="0"/>
              </a:spcAft>
              <a:buFont typeface="+mj-lt"/>
              <a:buAutoNum type="alphaLcParenR"/>
              <a:defRPr/>
            </a:pPr>
            <a:r>
              <a:rPr lang="fr-FR" sz="2000" dirty="0" smtClean="0"/>
              <a:t>Spam </a:t>
            </a:r>
            <a:endParaRPr lang="fr-FR" sz="2000" dirty="0"/>
          </a:p>
          <a:p>
            <a:pPr marL="457200" indent="-457200" algn="l" eaLnBrk="1" fontAlgn="ctr" hangingPunct="1">
              <a:spcAft>
                <a:spcPts val="0"/>
              </a:spcAft>
              <a:buFont typeface="+mj-lt"/>
              <a:buAutoNum type="alphaLcParenR"/>
              <a:defRPr/>
            </a:pPr>
            <a:r>
              <a:rPr lang="fr-FR" sz="2000" dirty="0" smtClean="0"/>
              <a:t>Phishing </a:t>
            </a:r>
            <a:r>
              <a:rPr lang="fr-FR" sz="2000" dirty="0"/>
              <a:t>/ Spear phishing / Social engineering</a:t>
            </a:r>
          </a:p>
          <a:p>
            <a:pPr marL="457200" indent="-457200" algn="l" eaLnBrk="1" fontAlgn="ctr" hangingPunct="1">
              <a:spcAft>
                <a:spcPts val="0"/>
              </a:spcAft>
              <a:buFont typeface="+mj-lt"/>
              <a:buAutoNum type="alphaLcParenR"/>
              <a:defRPr/>
            </a:pPr>
            <a:r>
              <a:rPr lang="fr-FR" sz="2000" dirty="0" smtClean="0"/>
              <a:t>Réagir </a:t>
            </a:r>
            <a:r>
              <a:rPr lang="fr-FR" sz="2000" dirty="0"/>
              <a:t>en tant que victime</a:t>
            </a:r>
          </a:p>
        </p:txBody>
      </p:sp>
    </p:spTree>
    <p:extLst>
      <p:ext uri="{BB962C8B-B14F-4D97-AF65-F5344CB8AC3E}">
        <p14:creationId xmlns:p14="http://schemas.microsoft.com/office/powerpoint/2010/main" val="18268920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Espace réservé du contenu 2"/>
          <p:cNvSpPr>
            <a:spLocks noGrp="1"/>
          </p:cNvSpPr>
          <p:nvPr>
            <p:ph idx="1"/>
          </p:nvPr>
        </p:nvSpPr>
        <p:spPr/>
        <p:txBody>
          <a:bodyPr/>
          <a:lstStyle/>
          <a:p>
            <a:pPr eaLnBrk="1" hangingPunct="1"/>
            <a:r>
              <a:rPr lang="fr-FR" altLang="fr-FR" sz="2000" dirty="0" smtClean="0"/>
              <a:t>« Moindre privilège » : n’attribuer aux utilisateurs que les droits dont ils ont besoin pour effectuer leurs tâches ;</a:t>
            </a:r>
          </a:p>
          <a:p>
            <a:pPr lvl="1" eaLnBrk="1" hangingPunct="1"/>
            <a:r>
              <a:rPr lang="fr-FR" altLang="fr-FR" sz="1800" dirty="0" smtClean="0"/>
              <a:t>ne pas donner les privilèges importants à tous les utilisateurs, seulement à ceux qui en ont besoin ;</a:t>
            </a:r>
          </a:p>
          <a:p>
            <a:pPr lvl="2" eaLnBrk="1" hangingPunct="1"/>
            <a:r>
              <a:rPr lang="fr-FR" altLang="fr-FR" sz="1400" dirty="0" smtClean="0"/>
              <a:t>Exemple : le privilège « Administrateur »</a:t>
            </a:r>
          </a:p>
          <a:p>
            <a:pPr lvl="1" eaLnBrk="1" hangingPunct="1"/>
            <a:r>
              <a:rPr lang="fr-FR" altLang="fr-FR" sz="1800" dirty="0" smtClean="0"/>
              <a:t>pour un visiteur qui a juste besoin d’accéder à Internet : ne pas lui donner un accès aux disques ou aux applications sensibles.</a:t>
            </a:r>
          </a:p>
          <a:p>
            <a:pPr lvl="1" eaLnBrk="1" hangingPunct="1"/>
            <a:endParaRPr lang="fr-FR" altLang="fr-FR" sz="1100" dirty="0" smtClean="0"/>
          </a:p>
          <a:p>
            <a:pPr eaLnBrk="1" hangingPunct="1"/>
            <a:r>
              <a:rPr lang="fr-FR" altLang="fr-FR" sz="2000" dirty="0" smtClean="0"/>
              <a:t>« Besoin d’en connaitre » : donner les accès et les privilèges appropriés aux utilisateurs :</a:t>
            </a:r>
          </a:p>
          <a:p>
            <a:pPr lvl="1" eaLnBrk="1" hangingPunct="1"/>
            <a:r>
              <a:rPr lang="fr-FR" altLang="fr-FR" sz="1800" dirty="0" smtClean="0"/>
              <a:t>donner accès seulement aux données nécessaires aux utilisateurs ;</a:t>
            </a:r>
          </a:p>
          <a:p>
            <a:pPr lvl="1" eaLnBrk="1" hangingPunct="1"/>
            <a:r>
              <a:rPr lang="fr-FR" altLang="fr-FR" sz="1800" dirty="0" smtClean="0"/>
              <a:t>restreindre l’accès aux répertoires contenant les données sensibles.</a:t>
            </a:r>
          </a:p>
          <a:p>
            <a:pPr lvl="1" eaLnBrk="1" hangingPunct="1"/>
            <a:endParaRPr lang="fr-FR" altLang="fr-FR" sz="1400" dirty="0" smtClean="0"/>
          </a:p>
        </p:txBody>
      </p:sp>
      <p:sp>
        <p:nvSpPr>
          <p:cNvPr id="4"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7"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sz="2000" b="1" i="1" dirty="0" smtClean="0"/>
              <a:t>a. Attribution de privilèges : </a:t>
            </a:r>
            <a:r>
              <a:rPr lang="fr-FR" altLang="fr-FR" sz="2000" b="1" i="1" dirty="0" smtClean="0"/>
              <a:t>grands principes</a:t>
            </a:r>
            <a:endParaRPr lang="fr-FR" sz="2000" b="1" i="1" dirty="0"/>
          </a:p>
        </p:txBody>
      </p:sp>
      <p:sp>
        <p:nvSpPr>
          <p:cNvPr id="3" name="Titre 2"/>
          <p:cNvSpPr>
            <a:spLocks noGrp="1"/>
          </p:cNvSpPr>
          <p:nvPr>
            <p:ph type="title"/>
          </p:nvPr>
        </p:nvSpPr>
        <p:spPr/>
        <p:txBody>
          <a:bodyPr/>
          <a:lstStyle/>
          <a:p>
            <a:r>
              <a:rPr lang="fr-FR" dirty="0"/>
              <a:t>4. Gérer les utilisateurs</a:t>
            </a:r>
          </a:p>
        </p:txBody>
      </p:sp>
    </p:spTree>
    <p:extLst>
      <p:ext uri="{BB962C8B-B14F-4D97-AF65-F5344CB8AC3E}">
        <p14:creationId xmlns:p14="http://schemas.microsoft.com/office/powerpoint/2010/main" val="36729073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Espace réservé du contenu 2"/>
          <p:cNvSpPr>
            <a:spLocks noGrp="1"/>
          </p:cNvSpPr>
          <p:nvPr>
            <p:ph idx="1"/>
          </p:nvPr>
        </p:nvSpPr>
        <p:spPr>
          <a:xfrm>
            <a:off x="457200" y="1567334"/>
            <a:ext cx="8229600" cy="4525962"/>
          </a:xfrm>
        </p:spPr>
        <p:txBody>
          <a:bodyPr/>
          <a:lstStyle/>
          <a:p>
            <a:pPr eaLnBrk="1" hangingPunct="1"/>
            <a:r>
              <a:rPr lang="fr-FR" altLang="fr-FR" sz="2000" dirty="0" smtClean="0"/>
              <a:t>Attribuer les comptes aux utilisateurs de manière nominative ;</a:t>
            </a:r>
          </a:p>
          <a:p>
            <a:pPr lvl="1" eaLnBrk="1" hangingPunct="1"/>
            <a:r>
              <a:rPr lang="fr-FR" altLang="fr-FR" sz="1600" dirty="0" smtClean="0"/>
              <a:t>Un utilisateur = un compte ;</a:t>
            </a:r>
          </a:p>
          <a:p>
            <a:pPr lvl="1" eaLnBrk="1" hangingPunct="1"/>
            <a:r>
              <a:rPr lang="fr-FR" altLang="fr-FR" sz="1600" dirty="0" smtClean="0"/>
              <a:t>Tracer les actions effectuées par chaque utilisateur ;</a:t>
            </a:r>
          </a:p>
          <a:p>
            <a:pPr lvl="1" eaLnBrk="1" hangingPunct="1"/>
            <a:r>
              <a:rPr lang="fr-FR" altLang="fr-FR" sz="1600" dirty="0" smtClean="0"/>
              <a:t>Éviter les comptes partagés entre plusieurs utilisateurs.</a:t>
            </a:r>
          </a:p>
          <a:p>
            <a:pPr eaLnBrk="1" hangingPunct="1"/>
            <a:r>
              <a:rPr lang="fr-FR" altLang="fr-FR" sz="2000" dirty="0" smtClean="0"/>
              <a:t>Faire signer une charte d’utilisation du SI, informant sur :</a:t>
            </a:r>
          </a:p>
          <a:p>
            <a:pPr lvl="1" eaLnBrk="1" hangingPunct="1"/>
            <a:r>
              <a:rPr lang="fr-FR" altLang="fr-FR" sz="1600" dirty="0" smtClean="0"/>
              <a:t>La conduite à tenir lors de l’usage du SI ;</a:t>
            </a:r>
          </a:p>
          <a:p>
            <a:pPr lvl="2" eaLnBrk="1" hangingPunct="1"/>
            <a:r>
              <a:rPr lang="fr-FR" altLang="fr-FR" sz="1400" dirty="0" smtClean="0"/>
              <a:t>Actions encouragées :</a:t>
            </a:r>
          </a:p>
          <a:p>
            <a:pPr lvl="3" eaLnBrk="1" hangingPunct="1"/>
            <a:r>
              <a:rPr lang="fr-FR" altLang="fr-FR" sz="1100" dirty="0" smtClean="0"/>
              <a:t>Utiliser son poste pour des recherches, pour le travail qui est confié ;</a:t>
            </a:r>
          </a:p>
          <a:p>
            <a:pPr lvl="3" eaLnBrk="1" hangingPunct="1"/>
            <a:r>
              <a:rPr lang="fr-FR" altLang="fr-FR" sz="1100" dirty="0" smtClean="0"/>
              <a:t>protéger ses moyens d’accès : badge, identifiant, etc.</a:t>
            </a:r>
          </a:p>
          <a:p>
            <a:pPr lvl="2" eaLnBrk="1" hangingPunct="1"/>
            <a:r>
              <a:rPr lang="fr-FR" altLang="fr-FR" sz="1400" dirty="0" smtClean="0"/>
              <a:t>Actions interdites : </a:t>
            </a:r>
          </a:p>
          <a:p>
            <a:pPr lvl="3" eaLnBrk="1" hangingPunct="1"/>
            <a:r>
              <a:rPr lang="fr-FR" altLang="fr-FR" sz="1100" dirty="0" smtClean="0"/>
              <a:t>installer des logiciels malveillants / arrêter les outils de détection de codes malveillants ;</a:t>
            </a:r>
          </a:p>
          <a:p>
            <a:pPr lvl="3" eaLnBrk="1" hangingPunct="1"/>
            <a:r>
              <a:rPr lang="fr-FR" altLang="fr-FR" sz="1100" dirty="0" smtClean="0"/>
              <a:t>porter atteinte à un autre utilisateur du SI.</a:t>
            </a:r>
          </a:p>
          <a:p>
            <a:pPr lvl="1" eaLnBrk="1" hangingPunct="1"/>
            <a:r>
              <a:rPr lang="fr-FR" altLang="fr-FR" sz="1600" dirty="0" smtClean="0"/>
              <a:t>Les conditions et les règles d’utilisation des ressources du S.I. ;</a:t>
            </a:r>
          </a:p>
          <a:p>
            <a:pPr lvl="1" eaLnBrk="1" hangingPunct="1"/>
            <a:r>
              <a:rPr lang="fr-FR" altLang="fr-FR" sz="1600" dirty="0" smtClean="0"/>
              <a:t>Les responsabilités de l’utilisateur et ceux de l’entreprise/université ;</a:t>
            </a:r>
          </a:p>
          <a:p>
            <a:pPr lvl="1" eaLnBrk="1" hangingPunct="1"/>
            <a:r>
              <a:rPr lang="fr-FR" altLang="fr-FR" sz="1600" dirty="0" smtClean="0"/>
              <a:t>Les sanctions internes, pénales, civiles encourues ;</a:t>
            </a:r>
          </a:p>
          <a:p>
            <a:pPr eaLnBrk="1" hangingPunct="1"/>
            <a:r>
              <a:rPr lang="fr-FR" altLang="fr-FR" sz="2000" dirty="0"/>
              <a:t>Sous Windows, la commande «</a:t>
            </a:r>
            <a:r>
              <a:rPr lang="fr-FR" altLang="fr-FR" sz="2000" b="1" dirty="0"/>
              <a:t> GPEDIT.msc</a:t>
            </a:r>
            <a:r>
              <a:rPr lang="fr-FR" altLang="fr-FR" sz="2000" dirty="0"/>
              <a:t> » permet de configurer de manière fine les droits des utilisateurs.</a:t>
            </a:r>
          </a:p>
          <a:p>
            <a:pPr lvl="1" eaLnBrk="1" hangingPunct="1"/>
            <a:endParaRPr lang="fr-FR" altLang="fr-FR" sz="1800" dirty="0" smtClean="0"/>
          </a:p>
        </p:txBody>
      </p:sp>
      <p:sp>
        <p:nvSpPr>
          <p:cNvPr id="4"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8"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sz="2000" b="1" i="1" dirty="0" smtClean="0"/>
              <a:t>a. A</a:t>
            </a:r>
            <a:r>
              <a:rPr lang="fr-FR" altLang="fr-FR" sz="2000" b="1" i="1" dirty="0" smtClean="0"/>
              <a:t>ttribution de privilèges : recommandations</a:t>
            </a:r>
            <a:endParaRPr lang="fr-FR" sz="2000" b="1" i="1" dirty="0"/>
          </a:p>
        </p:txBody>
      </p:sp>
      <p:sp>
        <p:nvSpPr>
          <p:cNvPr id="6" name="Titre 5"/>
          <p:cNvSpPr>
            <a:spLocks noGrp="1"/>
          </p:cNvSpPr>
          <p:nvPr>
            <p:ph type="title"/>
          </p:nvPr>
        </p:nvSpPr>
        <p:spPr/>
        <p:txBody>
          <a:bodyPr/>
          <a:lstStyle/>
          <a:p>
            <a:r>
              <a:rPr lang="fr-FR" dirty="0"/>
              <a:t>4. Gérer les utilisateurs</a:t>
            </a:r>
          </a:p>
        </p:txBody>
      </p:sp>
    </p:spTree>
    <p:extLst>
      <p:ext uri="{BB962C8B-B14F-4D97-AF65-F5344CB8AC3E}">
        <p14:creationId xmlns:p14="http://schemas.microsoft.com/office/powerpoint/2010/main" val="5192106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Espace réservé du contenu 2"/>
          <p:cNvSpPr>
            <a:spLocks noGrp="1"/>
          </p:cNvSpPr>
          <p:nvPr>
            <p:ph idx="1"/>
          </p:nvPr>
        </p:nvSpPr>
        <p:spPr>
          <a:xfrm>
            <a:off x="457200" y="1855366"/>
            <a:ext cx="8229600" cy="4525962"/>
          </a:xfrm>
        </p:spPr>
        <p:txBody>
          <a:bodyPr/>
          <a:lstStyle/>
          <a:p>
            <a:pPr eaLnBrk="1" hangingPunct="1"/>
            <a:r>
              <a:rPr lang="fr-FR" altLang="fr-FR" sz="2000" dirty="0" smtClean="0"/>
              <a:t>Définir une procédure d’attribution/retrait de privilèges.</a:t>
            </a:r>
            <a:endParaRPr lang="fr-FR" altLang="fr-FR" sz="2000" dirty="0"/>
          </a:p>
          <a:p>
            <a:pPr lvl="1" eaLnBrk="1" hangingPunct="1"/>
            <a:r>
              <a:rPr lang="fr-FR" altLang="fr-FR" sz="1700" dirty="0" smtClean="0"/>
              <a:t>Tenir à jour une liste des droits attribués à chaque utilisateur ;</a:t>
            </a:r>
          </a:p>
          <a:p>
            <a:pPr lvl="1" eaLnBrk="1" hangingPunct="1"/>
            <a:r>
              <a:rPr lang="fr-FR" altLang="fr-FR" sz="1700" dirty="0" smtClean="0"/>
              <a:t>Chaque nouveau compte utilisateur doit être créé en respectant les principes d’attribution de privilège ;</a:t>
            </a:r>
          </a:p>
          <a:p>
            <a:pPr lvl="1" eaLnBrk="1" hangingPunct="1"/>
            <a:r>
              <a:rPr lang="fr-FR" altLang="fr-FR" sz="1700" dirty="0" smtClean="0"/>
              <a:t>Au besoin, chaque utilisateur doit avoir son répertoire personnel et sa boite aux lettres ;</a:t>
            </a:r>
          </a:p>
          <a:p>
            <a:pPr lvl="1" eaLnBrk="1" hangingPunct="1"/>
            <a:r>
              <a:rPr lang="fr-FR" altLang="fr-FR" sz="1700" dirty="0" smtClean="0"/>
              <a:t>Lorsque qu’un utilisateur n’a plus besoin d’accéder au système (démission, changement de poste…), la procédure de retrait de droit doit :</a:t>
            </a:r>
          </a:p>
          <a:p>
            <a:pPr lvl="2" eaLnBrk="1" hangingPunct="1"/>
            <a:r>
              <a:rPr lang="fr-FR" altLang="fr-FR" sz="1600" dirty="0" smtClean="0"/>
              <a:t>Décrire la désactivation de son compte et la suppression de son compte ;</a:t>
            </a:r>
          </a:p>
          <a:p>
            <a:pPr lvl="2" eaLnBrk="1" hangingPunct="1"/>
            <a:r>
              <a:rPr lang="fr-FR" altLang="fr-FR" sz="1600" dirty="0" smtClean="0"/>
              <a:t>Décrire la procédure de retrait des accès aux locaux (badge, clés).</a:t>
            </a:r>
          </a:p>
        </p:txBody>
      </p:sp>
      <p:sp>
        <p:nvSpPr>
          <p:cNvPr id="4"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6" name="Espace réservé du texte 9"/>
          <p:cNvSpPr txBox="1">
            <a:spLocks/>
          </p:cNvSpPr>
          <p:nvPr/>
        </p:nvSpPr>
        <p:spPr>
          <a:xfrm>
            <a:off x="250825" y="1124521"/>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sz="2000" b="1" i="1" dirty="0"/>
              <a:t>a. A</a:t>
            </a:r>
            <a:r>
              <a:rPr lang="fr-FR" altLang="fr-FR" sz="2000" b="1" i="1" dirty="0"/>
              <a:t>ttribution de </a:t>
            </a:r>
            <a:r>
              <a:rPr lang="fr-FR" altLang="fr-FR" sz="2000" b="1" i="1" dirty="0" smtClean="0"/>
              <a:t>privilèges : procédures </a:t>
            </a:r>
            <a:r>
              <a:rPr lang="fr-FR" altLang="fr-FR" sz="2000" b="1" i="1" dirty="0"/>
              <a:t>d’attribution / retrait de privilèges</a:t>
            </a:r>
            <a:endParaRPr lang="fr-FR" sz="2000" b="1" i="1" dirty="0"/>
          </a:p>
        </p:txBody>
      </p:sp>
      <p:sp>
        <p:nvSpPr>
          <p:cNvPr id="3" name="Titre 2"/>
          <p:cNvSpPr>
            <a:spLocks noGrp="1"/>
          </p:cNvSpPr>
          <p:nvPr>
            <p:ph type="title"/>
          </p:nvPr>
        </p:nvSpPr>
        <p:spPr/>
        <p:txBody>
          <a:bodyPr/>
          <a:lstStyle/>
          <a:p>
            <a:r>
              <a:rPr lang="fr-FR" dirty="0"/>
              <a:t>4. Gérer les utilisateurs</a:t>
            </a:r>
          </a:p>
        </p:txBody>
      </p:sp>
    </p:spTree>
    <p:extLst>
      <p:ext uri="{BB962C8B-B14F-4D97-AF65-F5344CB8AC3E}">
        <p14:creationId xmlns:p14="http://schemas.microsoft.com/office/powerpoint/2010/main" val="7658692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Espace réservé du contenu 2"/>
          <p:cNvSpPr>
            <a:spLocks noGrp="1"/>
          </p:cNvSpPr>
          <p:nvPr>
            <p:ph idx="1"/>
          </p:nvPr>
        </p:nvSpPr>
        <p:spPr/>
        <p:txBody>
          <a:bodyPr/>
          <a:lstStyle/>
          <a:p>
            <a:pPr eaLnBrk="1" hangingPunct="1"/>
            <a:r>
              <a:rPr lang="fr-FR" altLang="fr-FR" sz="2000" dirty="0" smtClean="0"/>
              <a:t>Le rôle « </a:t>
            </a:r>
            <a:r>
              <a:rPr lang="fr-FR" altLang="fr-FR" sz="2000" b="1" dirty="0" smtClean="0">
                <a:solidFill>
                  <a:srgbClr val="922B3C"/>
                </a:solidFill>
              </a:rPr>
              <a:t>administrateur</a:t>
            </a:r>
            <a:r>
              <a:rPr lang="fr-FR" altLang="fr-FR" sz="2000" dirty="0" smtClean="0"/>
              <a:t> » : ayant les privilèges les plus élevés sur le système. Il peut être de plusieurs types :</a:t>
            </a:r>
          </a:p>
          <a:p>
            <a:pPr lvl="1" eaLnBrk="1" hangingPunct="1"/>
            <a:r>
              <a:rPr lang="fr-FR" altLang="fr-FR" sz="1800" dirty="0" smtClean="0"/>
              <a:t>Administrateur système : en charge de l’administration des systèmes, de la gestion des disques ;</a:t>
            </a:r>
          </a:p>
          <a:p>
            <a:pPr lvl="1" eaLnBrk="1" hangingPunct="1"/>
            <a:r>
              <a:rPr lang="fr-FR" altLang="fr-FR" sz="1800" dirty="0" smtClean="0"/>
              <a:t>Administrateur réseau : en charge des équipements réseaux, des règles de filtrage ;</a:t>
            </a:r>
          </a:p>
          <a:p>
            <a:pPr lvl="1" eaLnBrk="1" hangingPunct="1"/>
            <a:r>
              <a:rPr lang="fr-FR" altLang="fr-FR" sz="1800" dirty="0" smtClean="0"/>
              <a:t>Administrateur sécurité : en charge de la journalisation, de la supervision.</a:t>
            </a:r>
          </a:p>
          <a:p>
            <a:pPr marL="457200" lvl="1" indent="0" eaLnBrk="1" hangingPunct="1">
              <a:buNone/>
            </a:pPr>
            <a:endParaRPr lang="fr-FR" altLang="fr-FR" sz="1400" dirty="0" smtClean="0"/>
          </a:p>
          <a:p>
            <a:pPr eaLnBrk="1" hangingPunct="1"/>
            <a:r>
              <a:rPr lang="fr-FR" altLang="fr-FR" sz="2000" dirty="0" smtClean="0"/>
              <a:t>Le rôle « </a:t>
            </a:r>
            <a:r>
              <a:rPr lang="fr-FR" altLang="fr-FR" sz="2000" b="1" dirty="0" smtClean="0">
                <a:solidFill>
                  <a:srgbClr val="922B3C"/>
                </a:solidFill>
              </a:rPr>
              <a:t>utilisateur</a:t>
            </a:r>
            <a:r>
              <a:rPr lang="fr-FR" altLang="fr-FR" sz="2000" dirty="0" smtClean="0"/>
              <a:t> » : ayant le droit d’utiliser le système et d’accéder à des répertoires sensibles ;</a:t>
            </a:r>
          </a:p>
          <a:p>
            <a:pPr marL="0" indent="0" eaLnBrk="1" hangingPunct="1">
              <a:buNone/>
            </a:pPr>
            <a:endParaRPr lang="fr-FR" altLang="fr-FR" sz="1200" dirty="0" smtClean="0"/>
          </a:p>
          <a:p>
            <a:pPr eaLnBrk="1" hangingPunct="1"/>
            <a:r>
              <a:rPr lang="fr-FR" altLang="fr-FR" sz="2000" dirty="0" smtClean="0"/>
              <a:t>Le rôle « </a:t>
            </a:r>
            <a:r>
              <a:rPr lang="fr-FR" altLang="fr-FR" sz="2000" b="1" dirty="0" smtClean="0">
                <a:solidFill>
                  <a:srgbClr val="922B3C"/>
                </a:solidFill>
              </a:rPr>
              <a:t>invité</a:t>
            </a:r>
            <a:r>
              <a:rPr lang="fr-FR" altLang="fr-FR" sz="2000" dirty="0" smtClean="0"/>
              <a:t> » : ayant peu de droits, et pas d’accès aux répertoires contenant les informations sensibles.</a:t>
            </a:r>
          </a:p>
        </p:txBody>
      </p:sp>
      <p:sp>
        <p:nvSpPr>
          <p:cNvPr id="4"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6"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altLang="fr-FR" sz="2000" b="1" i="1" dirty="0" smtClean="0"/>
              <a:t>b. Rôles </a:t>
            </a:r>
            <a:r>
              <a:rPr lang="fr-FR" altLang="fr-FR" sz="2000" b="1" i="1" dirty="0"/>
              <a:t>utilisateur</a:t>
            </a:r>
            <a:endParaRPr lang="fr-FR" sz="2000" b="1" i="1" dirty="0"/>
          </a:p>
        </p:txBody>
      </p:sp>
      <p:sp>
        <p:nvSpPr>
          <p:cNvPr id="2" name="Titre 1"/>
          <p:cNvSpPr>
            <a:spLocks noGrp="1"/>
          </p:cNvSpPr>
          <p:nvPr>
            <p:ph type="title"/>
          </p:nvPr>
        </p:nvSpPr>
        <p:spPr/>
        <p:txBody>
          <a:bodyPr/>
          <a:lstStyle/>
          <a:p>
            <a:r>
              <a:rPr lang="fr-FR" dirty="0"/>
              <a:t>4. Gérer les utilisateurs</a:t>
            </a:r>
          </a:p>
        </p:txBody>
      </p:sp>
    </p:spTree>
    <p:extLst>
      <p:ext uri="{BB962C8B-B14F-4D97-AF65-F5344CB8AC3E}">
        <p14:creationId xmlns:p14="http://schemas.microsoft.com/office/powerpoint/2010/main" val="8248824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Espace réservé du contenu 2"/>
          <p:cNvSpPr>
            <a:spLocks noGrp="1"/>
          </p:cNvSpPr>
          <p:nvPr>
            <p:ph idx="1"/>
          </p:nvPr>
        </p:nvSpPr>
        <p:spPr/>
        <p:txBody>
          <a:bodyPr/>
          <a:lstStyle/>
          <a:p>
            <a:pPr eaLnBrk="1" hangingPunct="1"/>
            <a:r>
              <a:rPr lang="fr-FR" altLang="fr-FR" sz="2000" dirty="0" smtClean="0"/>
              <a:t>Définir une politique de mot de passe qui oblige à </a:t>
            </a:r>
          </a:p>
          <a:p>
            <a:pPr lvl="1" eaLnBrk="1" hangingPunct="1"/>
            <a:r>
              <a:rPr lang="fr-FR" altLang="fr-FR" sz="2000" dirty="0" smtClean="0"/>
              <a:t>Créer un mot de passe complexe :</a:t>
            </a:r>
          </a:p>
          <a:p>
            <a:pPr lvl="2" eaLnBrk="1" hangingPunct="1"/>
            <a:r>
              <a:rPr lang="fr-FR" altLang="fr-FR" sz="1600" dirty="0" smtClean="0"/>
              <a:t>différent d’un mot sorti du dictionnaire ;</a:t>
            </a:r>
          </a:p>
          <a:p>
            <a:pPr lvl="2" eaLnBrk="1" hangingPunct="1"/>
            <a:r>
              <a:rPr lang="fr-FR" altLang="fr-FR" sz="1600" dirty="0" smtClean="0"/>
              <a:t>différent d’une date de naissance (celle de votre conjoint, enfant…) ;</a:t>
            </a:r>
          </a:p>
          <a:p>
            <a:pPr lvl="2" eaLnBrk="1" hangingPunct="1"/>
            <a:r>
              <a:rPr lang="fr-FR" altLang="fr-FR" sz="1600" dirty="0" smtClean="0"/>
              <a:t>différent d’une partie du nom d’utilisateur, du nom, ou du prénom, etc.</a:t>
            </a:r>
          </a:p>
          <a:p>
            <a:pPr lvl="1" eaLnBrk="1" hangingPunct="1"/>
            <a:r>
              <a:rPr lang="fr-FR" altLang="fr-FR" sz="2000" dirty="0" smtClean="0"/>
              <a:t>Avoir un mot de passe d’au moins </a:t>
            </a:r>
            <a:r>
              <a:rPr lang="fr-FR" altLang="fr-FR" sz="2000" b="1" dirty="0" smtClean="0">
                <a:solidFill>
                  <a:srgbClr val="922B3C"/>
                </a:solidFill>
              </a:rPr>
              <a:t>8</a:t>
            </a:r>
            <a:r>
              <a:rPr lang="fr-FR" altLang="fr-FR" sz="2000" dirty="0" smtClean="0"/>
              <a:t> caractères (</a:t>
            </a:r>
            <a:r>
              <a:rPr lang="fr-FR" altLang="fr-FR" sz="2000" b="1" dirty="0" smtClean="0">
                <a:solidFill>
                  <a:srgbClr val="922B3C"/>
                </a:solidFill>
              </a:rPr>
              <a:t>10</a:t>
            </a:r>
            <a:r>
              <a:rPr lang="fr-FR" altLang="fr-FR" sz="2000" dirty="0" smtClean="0">
                <a:solidFill>
                  <a:srgbClr val="922B3C"/>
                </a:solidFill>
              </a:rPr>
              <a:t> </a:t>
            </a:r>
            <a:r>
              <a:rPr lang="fr-FR" altLang="fr-FR" sz="2000" dirty="0" smtClean="0"/>
              <a:t>pour les admin) ;</a:t>
            </a:r>
          </a:p>
          <a:p>
            <a:pPr lvl="1" eaLnBrk="1" hangingPunct="1"/>
            <a:r>
              <a:rPr lang="fr-FR" altLang="fr-FR" sz="2000" dirty="0" smtClean="0"/>
              <a:t>Changer régulièrement les mots de passe (tous les 6 mois) ;</a:t>
            </a:r>
          </a:p>
          <a:p>
            <a:pPr lvl="2" eaLnBrk="1" hangingPunct="1"/>
            <a:r>
              <a:rPr lang="fr-FR" altLang="fr-FR" sz="1600" dirty="0" smtClean="0"/>
              <a:t>la fréquence des changements dépend de la sensibilité des systèmes accédés, par exemple le code pour accéder en ligne à son compte bancaire sera changé plus régulièrement.</a:t>
            </a:r>
          </a:p>
          <a:p>
            <a:pPr lvl="1" eaLnBrk="1" hangingPunct="1"/>
            <a:r>
              <a:rPr lang="fr-FR" altLang="fr-FR" sz="2000" dirty="0" smtClean="0"/>
              <a:t>Utiliser un mot de passe pour déverrouiller l’écran de veille.</a:t>
            </a:r>
          </a:p>
          <a:p>
            <a:r>
              <a:rPr lang="fr-FR" altLang="fr-FR" sz="2000" dirty="0" smtClean="0"/>
              <a:t>Consulter les recommandations élaborées par l’ANSSI. </a:t>
            </a:r>
            <a:r>
              <a:rPr lang="fr-FR" altLang="fr-FR" sz="1600" dirty="0" smtClean="0"/>
              <a:t>http</a:t>
            </a:r>
            <a:r>
              <a:rPr lang="fr-FR" altLang="fr-FR" sz="1600" dirty="0"/>
              <a:t>://www.ssi.gouv.fr/fr/guides-et-bonnes-pratiques/recommandations-et-guides/securite-du-poste-de-travail-et-des-serveurs/mot-de-passe.html</a:t>
            </a:r>
            <a:endParaRPr lang="fr-FR" altLang="fr-FR" sz="1200" dirty="0" smtClean="0"/>
          </a:p>
        </p:txBody>
      </p:sp>
      <p:sp>
        <p:nvSpPr>
          <p:cNvPr id="4"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6"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sz="2000" b="1" i="1" dirty="0" smtClean="0"/>
              <a:t>c. Mots de passe : politique de mots de passe</a:t>
            </a:r>
            <a:endParaRPr lang="fr-FR" sz="2000" b="1" i="1" dirty="0"/>
          </a:p>
        </p:txBody>
      </p:sp>
      <p:sp>
        <p:nvSpPr>
          <p:cNvPr id="7" name="Titre 6"/>
          <p:cNvSpPr>
            <a:spLocks noGrp="1"/>
          </p:cNvSpPr>
          <p:nvPr>
            <p:ph type="title"/>
          </p:nvPr>
        </p:nvSpPr>
        <p:spPr/>
        <p:txBody>
          <a:bodyPr/>
          <a:lstStyle/>
          <a:p>
            <a:r>
              <a:rPr lang="fr-FR" dirty="0"/>
              <a:t>4. Gérer les utilisateurs</a:t>
            </a:r>
          </a:p>
        </p:txBody>
      </p:sp>
    </p:spTree>
    <p:extLst>
      <p:ext uri="{BB962C8B-B14F-4D97-AF65-F5344CB8AC3E}">
        <p14:creationId xmlns:p14="http://schemas.microsoft.com/office/powerpoint/2010/main" val="28640793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Espace réservé du contenu 2"/>
          <p:cNvSpPr>
            <a:spLocks noGrp="1"/>
          </p:cNvSpPr>
          <p:nvPr>
            <p:ph idx="1"/>
          </p:nvPr>
        </p:nvSpPr>
        <p:spPr/>
        <p:txBody>
          <a:bodyPr/>
          <a:lstStyle/>
          <a:p>
            <a:pPr eaLnBrk="1" hangingPunct="1"/>
            <a:r>
              <a:rPr lang="fr-FR" altLang="fr-FR" sz="2000" dirty="0" smtClean="0"/>
              <a:t>Ne pas choisir le même mot de passe pour différents comptes.</a:t>
            </a:r>
          </a:p>
          <a:p>
            <a:pPr lvl="1" eaLnBrk="1" hangingPunct="1"/>
            <a:r>
              <a:rPr lang="fr-FR" altLang="fr-FR" sz="1800" dirty="0" smtClean="0"/>
              <a:t>Même si ce principe devient difficile à respecter au vu du nombre de mots de passe que les utilisateurs doivent se rappeler ;</a:t>
            </a:r>
          </a:p>
          <a:p>
            <a:pPr lvl="1" eaLnBrk="1" hangingPunct="1"/>
            <a:r>
              <a:rPr lang="fr-FR" altLang="fr-FR" sz="1800" dirty="0" smtClean="0"/>
              <a:t>A minima, </a:t>
            </a:r>
            <a:r>
              <a:rPr lang="fr-FR" altLang="fr-FR" sz="1800" b="1" dirty="0" smtClean="0">
                <a:solidFill>
                  <a:srgbClr val="922B3C"/>
                </a:solidFill>
              </a:rPr>
              <a:t>ne jamais réutiliser son mot de passe de messagerie</a:t>
            </a:r>
            <a:r>
              <a:rPr lang="fr-FR" altLang="fr-FR" sz="1800" dirty="0"/>
              <a:t>. Le compte email devient </a:t>
            </a:r>
            <a:r>
              <a:rPr lang="fr-FR" altLang="fr-FR" sz="1800" dirty="0" smtClean="0"/>
              <a:t>en effet le </a:t>
            </a:r>
            <a:r>
              <a:rPr lang="fr-FR" altLang="fr-FR" sz="1800" dirty="0"/>
              <a:t>pivot numérique de </a:t>
            </a:r>
            <a:r>
              <a:rPr lang="fr-FR" altLang="fr-FR" sz="1800" dirty="0" smtClean="0"/>
              <a:t>chacun.</a:t>
            </a:r>
            <a:endParaRPr lang="fr-FR" altLang="fr-FR" sz="1800" dirty="0"/>
          </a:p>
          <a:p>
            <a:pPr lvl="2" eaLnBrk="1" hangingPunct="1"/>
            <a:r>
              <a:rPr lang="fr-FR" altLang="fr-FR" sz="1600" dirty="0" smtClean="0"/>
              <a:t>En cas de perte de mot de passe, c’est souvent grâce à la boite email que l’on est en mesure d’en régénérer un nouveau ;</a:t>
            </a:r>
          </a:p>
          <a:p>
            <a:pPr lvl="2" eaLnBrk="1" hangingPunct="1"/>
            <a:r>
              <a:rPr lang="fr-FR" altLang="fr-FR" sz="1600" dirty="0" smtClean="0"/>
              <a:t>L’email sert aux sites marchands pour nous identifier lors de l’ouverture d’un compte ;</a:t>
            </a:r>
          </a:p>
          <a:p>
            <a:pPr lvl="2" eaLnBrk="1" hangingPunct="1"/>
            <a:r>
              <a:rPr lang="fr-FR" altLang="fr-FR" sz="1600" dirty="0" smtClean="0"/>
              <a:t>Si le compte email se fait pirater, c’est une partie significative de la vie numérique de l’utilisateur qui est affectée (usurpation d’identité, suppression malveillante de documents, changement forcé de mots de passe et impossibilité de les régénérer…).</a:t>
            </a:r>
          </a:p>
        </p:txBody>
      </p:sp>
      <p:sp>
        <p:nvSpPr>
          <p:cNvPr id="4"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6"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sz="2000" b="1" i="1" dirty="0" smtClean="0"/>
              <a:t>c. Mots de passe : mémorisation </a:t>
            </a:r>
            <a:endParaRPr lang="fr-FR" sz="2000" b="1" i="1" dirty="0"/>
          </a:p>
        </p:txBody>
      </p:sp>
      <p:sp>
        <p:nvSpPr>
          <p:cNvPr id="3" name="Titre 2"/>
          <p:cNvSpPr>
            <a:spLocks noGrp="1"/>
          </p:cNvSpPr>
          <p:nvPr>
            <p:ph type="title"/>
          </p:nvPr>
        </p:nvSpPr>
        <p:spPr/>
        <p:txBody>
          <a:bodyPr/>
          <a:lstStyle/>
          <a:p>
            <a:r>
              <a:rPr lang="fr-FR" dirty="0"/>
              <a:t>4. Gérer les utilisateurs</a:t>
            </a:r>
          </a:p>
        </p:txBody>
      </p:sp>
    </p:spTree>
    <p:extLst>
      <p:ext uri="{BB962C8B-B14F-4D97-AF65-F5344CB8AC3E}">
        <p14:creationId xmlns:p14="http://schemas.microsoft.com/office/powerpoint/2010/main" val="25072516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Espace réservé du contenu 2"/>
          <p:cNvSpPr>
            <a:spLocks noGrp="1"/>
          </p:cNvSpPr>
          <p:nvPr>
            <p:ph idx="1"/>
          </p:nvPr>
        </p:nvSpPr>
        <p:spPr>
          <a:xfrm>
            <a:off x="457200" y="1700808"/>
            <a:ext cx="8229600" cy="4392488"/>
          </a:xfrm>
        </p:spPr>
        <p:txBody>
          <a:bodyPr/>
          <a:lstStyle/>
          <a:p>
            <a:pPr eaLnBrk="1" hangingPunct="1"/>
            <a:r>
              <a:rPr lang="fr-FR" altLang="fr-FR" sz="2000" dirty="0" smtClean="0"/>
              <a:t>Aide-mémoire pour construire des mots de passe complexes :</a:t>
            </a:r>
          </a:p>
          <a:p>
            <a:pPr lvl="1" eaLnBrk="1" hangingPunct="1"/>
            <a:r>
              <a:rPr lang="fr-FR" altLang="fr-FR" sz="1800" dirty="0" smtClean="0"/>
              <a:t>Choisir une phrase comme mot de passe, on parle encore de « </a:t>
            </a:r>
            <a:r>
              <a:rPr lang="fr-FR" altLang="fr-FR" sz="1800" b="1" dirty="0" err="1" smtClean="0">
                <a:solidFill>
                  <a:srgbClr val="922B3C"/>
                </a:solidFill>
              </a:rPr>
              <a:t>passphrase</a:t>
            </a:r>
            <a:r>
              <a:rPr lang="fr-FR" altLang="fr-FR" sz="1800" dirty="0" smtClean="0"/>
              <a:t> ».</a:t>
            </a:r>
          </a:p>
          <a:p>
            <a:pPr lvl="2" eaLnBrk="1" hangingPunct="1"/>
            <a:r>
              <a:rPr lang="fr-FR" altLang="fr-FR" sz="1400" dirty="0" smtClean="0"/>
              <a:t>Exemple : « Aujourd'hui je vais à l’aéroport. »</a:t>
            </a:r>
          </a:p>
          <a:p>
            <a:pPr lvl="1" eaLnBrk="1" hangingPunct="1"/>
            <a:r>
              <a:rPr lang="fr-FR" altLang="fr-FR" sz="1800" dirty="0" smtClean="0"/>
              <a:t>Ne garder que la première lettre de chaque mot puis un mot complet</a:t>
            </a:r>
          </a:p>
          <a:p>
            <a:pPr lvl="2" eaLnBrk="1" hangingPunct="1"/>
            <a:r>
              <a:rPr lang="fr-FR" altLang="fr-FR" sz="1400" b="1" dirty="0" err="1" smtClean="0"/>
              <a:t>Ajvàlaéroport</a:t>
            </a:r>
            <a:endParaRPr lang="fr-FR" altLang="fr-FR" sz="1400" b="1" dirty="0" smtClean="0"/>
          </a:p>
          <a:p>
            <a:pPr lvl="1" eaLnBrk="1" hangingPunct="1"/>
            <a:r>
              <a:rPr lang="fr-FR" altLang="fr-FR" sz="1800" dirty="0" smtClean="0"/>
              <a:t>remplacer « s » par « </a:t>
            </a:r>
            <a:r>
              <a:rPr lang="fr-FR" altLang="fr-FR" sz="1800" b="1" dirty="0" smtClean="0">
                <a:solidFill>
                  <a:srgbClr val="922B3C"/>
                </a:solidFill>
              </a:rPr>
              <a:t>$</a:t>
            </a:r>
            <a:r>
              <a:rPr lang="fr-FR" altLang="fr-FR" sz="1800" dirty="0" smtClean="0"/>
              <a:t> », les « e » par « </a:t>
            </a:r>
            <a:r>
              <a:rPr lang="fr-FR" altLang="fr-FR" sz="1800" b="1" dirty="0" smtClean="0">
                <a:solidFill>
                  <a:srgbClr val="922B3C"/>
                </a:solidFill>
              </a:rPr>
              <a:t>3</a:t>
            </a:r>
            <a:r>
              <a:rPr lang="fr-FR" altLang="fr-FR" sz="1800" dirty="0" smtClean="0"/>
              <a:t> » ;</a:t>
            </a:r>
          </a:p>
          <a:p>
            <a:pPr lvl="1" eaLnBrk="1" hangingPunct="1"/>
            <a:r>
              <a:rPr lang="fr-FR" altLang="fr-FR" sz="1800" dirty="0" smtClean="0"/>
              <a:t>Ajvàl@3r0port</a:t>
            </a:r>
          </a:p>
          <a:p>
            <a:pPr eaLnBrk="1" hangingPunct="1"/>
            <a:endParaRPr lang="fr-FR" altLang="fr-FR" sz="2000" dirty="0" smtClean="0"/>
          </a:p>
          <a:p>
            <a:pPr eaLnBrk="1" hangingPunct="1"/>
            <a:r>
              <a:rPr lang="fr-FR" altLang="fr-FR" sz="2000" dirty="0" smtClean="0"/>
              <a:t>Le mot de passe est personnel et doit être mémorisé</a:t>
            </a:r>
          </a:p>
          <a:p>
            <a:pPr lvl="1" eaLnBrk="1" hangingPunct="1"/>
            <a:r>
              <a:rPr lang="fr-FR" altLang="fr-FR" sz="1800" dirty="0" smtClean="0"/>
              <a:t>ne pas écrire les mots de passe sur les post-it ;</a:t>
            </a:r>
          </a:p>
          <a:p>
            <a:pPr lvl="1" eaLnBrk="1" hangingPunct="1"/>
            <a:r>
              <a:rPr lang="fr-FR" altLang="fr-FR" sz="1800" dirty="0" smtClean="0"/>
              <a:t>Il existe des solutions pour stocker les mots de passe sous forme sécurisée (voir diapositive suivante).</a:t>
            </a:r>
          </a:p>
        </p:txBody>
      </p:sp>
      <p:sp>
        <p:nvSpPr>
          <p:cNvPr id="4"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2" name="Titre 1"/>
          <p:cNvSpPr>
            <a:spLocks noGrp="1"/>
          </p:cNvSpPr>
          <p:nvPr>
            <p:ph type="title"/>
          </p:nvPr>
        </p:nvSpPr>
        <p:spPr/>
        <p:txBody>
          <a:bodyPr/>
          <a:lstStyle/>
          <a:p>
            <a:r>
              <a:rPr lang="fr-FR" dirty="0"/>
              <a:t>4. Gérer les utilisateurs</a:t>
            </a:r>
          </a:p>
        </p:txBody>
      </p:sp>
      <p:sp>
        <p:nvSpPr>
          <p:cNvPr id="8"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sz="2000" b="1" i="1" dirty="0" smtClean="0"/>
              <a:t>c. Mots de passe : aide-mémoire</a:t>
            </a:r>
            <a:endParaRPr lang="fr-FR" sz="2000" b="1" i="1" dirty="0"/>
          </a:p>
        </p:txBody>
      </p:sp>
      <p:sp>
        <p:nvSpPr>
          <p:cNvPr id="6" name="Rectangle 5"/>
          <p:cNvSpPr/>
          <p:nvPr/>
        </p:nvSpPr>
        <p:spPr>
          <a:xfrm>
            <a:off x="845564" y="5877272"/>
            <a:ext cx="7272808" cy="707886"/>
          </a:xfrm>
          <a:prstGeom prst="rect">
            <a:avLst/>
          </a:prstGeom>
        </p:spPr>
        <p:txBody>
          <a:bodyPr wrap="square">
            <a:spAutoFit/>
          </a:bodyPr>
          <a:lstStyle/>
          <a:p>
            <a:pPr marL="0" lvl="1" algn="ctr" fontAlgn="auto">
              <a:spcBef>
                <a:spcPts val="0"/>
              </a:spcBef>
              <a:spcAft>
                <a:spcPts val="0"/>
              </a:spcAft>
              <a:defRPr/>
            </a:pPr>
            <a:r>
              <a:rPr lang="fr-FR" altLang="fr-FR" sz="2000" b="1" dirty="0" smtClean="0">
                <a:solidFill>
                  <a:srgbClr val="752B29"/>
                </a:solidFill>
                <a:latin typeface="Arial" panose="020B0604020202020204" pitchFamily="34" charset="0"/>
                <a:cs typeface="Arial" panose="020B0604020202020204" pitchFamily="34" charset="0"/>
              </a:rPr>
              <a:t>Les outils pour deviner les mots de passe, prennent parfois en compte le remplacement de « a » par « @ ».</a:t>
            </a:r>
            <a:endParaRPr lang="fr-FR" dirty="0">
              <a:solidFill>
                <a:srgbClr val="752B2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5387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Espace réservé du contenu 2"/>
          <p:cNvSpPr>
            <a:spLocks noGrp="1"/>
          </p:cNvSpPr>
          <p:nvPr>
            <p:ph idx="1"/>
          </p:nvPr>
        </p:nvSpPr>
        <p:spPr>
          <a:xfrm>
            <a:off x="457200" y="1844824"/>
            <a:ext cx="8229600" cy="4093915"/>
          </a:xfrm>
        </p:spPr>
        <p:txBody>
          <a:bodyPr/>
          <a:lstStyle/>
          <a:p>
            <a:pPr marL="0" indent="0" eaLnBrk="1" hangingPunct="1">
              <a:buNone/>
              <a:defRPr/>
            </a:pPr>
            <a:r>
              <a:rPr lang="fr-FR" altLang="fr-FR" sz="2000" dirty="0" smtClean="0"/>
              <a:t>Au-delà de la connaissance des composants du S.I., l’inventaire permettra par la suite de mieux déterminer les menaces et les mesures de protection applicables.</a:t>
            </a:r>
          </a:p>
          <a:p>
            <a:pPr marL="0" indent="0" eaLnBrk="1" hangingPunct="1">
              <a:buNone/>
              <a:defRPr/>
            </a:pPr>
            <a:endParaRPr lang="fr-FR" altLang="fr-FR" sz="2000" dirty="0"/>
          </a:p>
          <a:p>
            <a:pPr marL="0" indent="0" eaLnBrk="1" hangingPunct="1">
              <a:buNone/>
              <a:defRPr/>
            </a:pPr>
            <a:r>
              <a:rPr lang="fr-FR" altLang="fr-FR" sz="2000" dirty="0" smtClean="0"/>
              <a:t>Tout projet sécurité doit donc forcément intégrer un inventaire des biens.</a:t>
            </a:r>
          </a:p>
          <a:p>
            <a:pPr marL="0" indent="0" eaLnBrk="1" hangingPunct="1">
              <a:buNone/>
              <a:defRPr/>
            </a:pPr>
            <a:endParaRPr lang="fr-FR" altLang="fr-FR" sz="2000" dirty="0"/>
          </a:p>
          <a:p>
            <a:pPr marL="0" indent="0" eaLnBrk="1" hangingPunct="1">
              <a:buNone/>
              <a:defRPr/>
            </a:pPr>
            <a:r>
              <a:rPr lang="fr-FR" altLang="fr-FR" sz="2000" dirty="0" smtClean="0"/>
              <a:t>L’inventaire des biens doit suivre une </a:t>
            </a:r>
            <a:r>
              <a:rPr lang="fr-FR" altLang="fr-FR" sz="2000" dirty="0" smtClean="0">
                <a:solidFill>
                  <a:srgbClr val="C00000"/>
                </a:solidFill>
              </a:rPr>
              <a:t>méthodologie logique </a:t>
            </a:r>
            <a:r>
              <a:rPr lang="fr-FR" altLang="fr-FR" sz="2000" dirty="0" smtClean="0"/>
              <a:t>afin d’être exhaustif, en commençant par l’inventaire des métiers.</a:t>
            </a:r>
          </a:p>
        </p:txBody>
      </p:sp>
      <p:sp>
        <p:nvSpPr>
          <p:cNvPr id="5"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6"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7"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altLang="fr-FR" sz="2000" b="1" i="1" dirty="0" smtClean="0"/>
              <a:t>a. Identifier </a:t>
            </a:r>
            <a:r>
              <a:rPr lang="fr-FR" altLang="fr-FR" sz="2000" b="1" i="1" dirty="0"/>
              <a:t>les composants du S.I.</a:t>
            </a:r>
            <a:endParaRPr lang="fr-FR" sz="2000" b="1" i="1" dirty="0"/>
          </a:p>
        </p:txBody>
      </p:sp>
      <p:sp>
        <p:nvSpPr>
          <p:cNvPr id="2" name="Titre 1"/>
          <p:cNvSpPr>
            <a:spLocks noGrp="1"/>
          </p:cNvSpPr>
          <p:nvPr>
            <p:ph type="title"/>
          </p:nvPr>
        </p:nvSpPr>
        <p:spPr/>
        <p:txBody>
          <a:bodyPr/>
          <a:lstStyle/>
          <a:p>
            <a:r>
              <a:rPr lang="fr-FR" altLang="fr-FR" dirty="0"/>
              <a:t>1. Connaître le Système d’Information</a:t>
            </a:r>
            <a:endParaRPr lang="fr-FR" dirty="0"/>
          </a:p>
        </p:txBody>
      </p:sp>
    </p:spTree>
    <p:extLst>
      <p:ext uri="{BB962C8B-B14F-4D97-AF65-F5344CB8AC3E}">
        <p14:creationId xmlns:p14="http://schemas.microsoft.com/office/powerpoint/2010/main" val="21678889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Espace réservé du contenu 2"/>
          <p:cNvSpPr>
            <a:spLocks noGrp="1"/>
          </p:cNvSpPr>
          <p:nvPr>
            <p:ph idx="1"/>
          </p:nvPr>
        </p:nvSpPr>
        <p:spPr>
          <a:xfrm>
            <a:off x="457200" y="1567333"/>
            <a:ext cx="8229600" cy="4525963"/>
          </a:xfrm>
        </p:spPr>
        <p:txBody>
          <a:bodyPr/>
          <a:lstStyle/>
          <a:p>
            <a:pPr eaLnBrk="1" hangingPunct="1">
              <a:defRPr/>
            </a:pPr>
            <a:r>
              <a:rPr lang="fr-FR" altLang="fr-FR" sz="2000" dirty="0" smtClean="0"/>
              <a:t>Toujours stocker les mots de passe sous forme chiffrés</a:t>
            </a:r>
          </a:p>
          <a:p>
            <a:pPr lvl="1" eaLnBrk="1" hangingPunct="1">
              <a:defRPr/>
            </a:pPr>
            <a:r>
              <a:rPr lang="fr-FR" altLang="fr-FR" sz="1800" dirty="0" smtClean="0"/>
              <a:t>Mauvais exemple : Sony, répertoire nommé « Password » et contenant les mots de passe « en clair » ;</a:t>
            </a:r>
          </a:p>
          <a:p>
            <a:pPr lvl="1" eaLnBrk="1" hangingPunct="1">
              <a:defRPr/>
            </a:pPr>
            <a:endParaRPr lang="fr-FR" altLang="fr-FR" sz="1400" dirty="0"/>
          </a:p>
          <a:p>
            <a:pPr lvl="1" eaLnBrk="1" hangingPunct="1">
              <a:defRPr/>
            </a:pPr>
            <a:endParaRPr lang="fr-FR" altLang="fr-FR" sz="1800" dirty="0" smtClean="0"/>
          </a:p>
          <a:p>
            <a:pPr lvl="1" eaLnBrk="1" hangingPunct="1">
              <a:defRPr/>
            </a:pPr>
            <a:endParaRPr lang="fr-FR" altLang="fr-FR" sz="1800" dirty="0"/>
          </a:p>
          <a:p>
            <a:pPr lvl="1" eaLnBrk="1" hangingPunct="1">
              <a:defRPr/>
            </a:pPr>
            <a:endParaRPr lang="fr-FR" altLang="fr-FR" sz="1800" dirty="0" smtClean="0"/>
          </a:p>
          <a:p>
            <a:pPr lvl="1" eaLnBrk="1" hangingPunct="1">
              <a:defRPr/>
            </a:pPr>
            <a:endParaRPr lang="fr-FR" altLang="fr-FR" sz="1800" dirty="0"/>
          </a:p>
          <a:p>
            <a:pPr lvl="1" eaLnBrk="1" hangingPunct="1">
              <a:defRPr/>
            </a:pPr>
            <a:endParaRPr lang="fr-FR" altLang="fr-FR" sz="1800" dirty="0" smtClean="0"/>
          </a:p>
          <a:p>
            <a:pPr lvl="1" eaLnBrk="1" hangingPunct="1">
              <a:defRPr/>
            </a:pPr>
            <a:endParaRPr lang="fr-FR" altLang="fr-FR" sz="1800" dirty="0"/>
          </a:p>
          <a:p>
            <a:pPr lvl="1" eaLnBrk="1" hangingPunct="1">
              <a:defRPr/>
            </a:pPr>
            <a:endParaRPr lang="fr-FR" altLang="fr-FR" sz="1800" dirty="0" smtClean="0"/>
          </a:p>
          <a:p>
            <a:pPr lvl="1" eaLnBrk="1" hangingPunct="1">
              <a:defRPr/>
            </a:pPr>
            <a:endParaRPr lang="fr-FR" altLang="fr-FR" sz="1800" dirty="0" smtClean="0"/>
          </a:p>
          <a:p>
            <a:pPr lvl="1" eaLnBrk="1" hangingPunct="1">
              <a:defRPr/>
            </a:pPr>
            <a:endParaRPr lang="fr-FR" altLang="fr-FR" sz="1800" dirty="0" smtClean="0"/>
          </a:p>
          <a:p>
            <a:pPr lvl="1" eaLnBrk="1" hangingPunct="1">
              <a:defRPr/>
            </a:pPr>
            <a:endParaRPr lang="fr-FR" altLang="fr-FR" sz="1800" dirty="0" smtClean="0"/>
          </a:p>
          <a:p>
            <a:pPr marL="457200" lvl="1" indent="0" eaLnBrk="1" hangingPunct="1">
              <a:buNone/>
              <a:defRPr/>
            </a:pPr>
            <a:endParaRPr lang="fr-FR" altLang="fr-FR" sz="1800" dirty="0" smtClean="0"/>
          </a:p>
          <a:p>
            <a:pPr lvl="1" eaLnBrk="1" hangingPunct="1">
              <a:defRPr/>
            </a:pPr>
            <a:endParaRPr lang="fr-FR" altLang="fr-FR" sz="1800" dirty="0"/>
          </a:p>
          <a:p>
            <a:pPr marL="0" indent="0" algn="ctr" eaLnBrk="1" hangingPunct="1">
              <a:buFont typeface="Arial" charset="0"/>
              <a:buNone/>
              <a:defRPr/>
            </a:pPr>
            <a:endParaRPr lang="fr-FR" altLang="fr-FR" sz="2000" b="1" i="1" dirty="0" smtClean="0">
              <a:solidFill>
                <a:schemeClr val="accent1">
                  <a:lumMod val="75000"/>
                </a:schemeClr>
              </a:solidFill>
            </a:endParaRPr>
          </a:p>
        </p:txBody>
      </p:sp>
      <p:pic>
        <p:nvPicPr>
          <p:cNvPr id="481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496418"/>
            <a:ext cx="4437062" cy="244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space réservé du contenu 2"/>
          <p:cNvSpPr txBox="1">
            <a:spLocks/>
          </p:cNvSpPr>
          <p:nvPr/>
        </p:nvSpPr>
        <p:spPr bwMode="auto">
          <a:xfrm>
            <a:off x="468313" y="2636912"/>
            <a:ext cx="4319587"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defRPr/>
            </a:pPr>
            <a:r>
              <a:rPr lang="fr-FR" altLang="fr-FR" sz="2000" dirty="0" smtClean="0">
                <a:latin typeface="Arial" panose="020B0604020202020204" pitchFamily="34" charset="0"/>
                <a:cs typeface="Arial" panose="020B0604020202020204" pitchFamily="34" charset="0"/>
              </a:rPr>
              <a:t>Utiliser des « porte-feuilles » de mots de passe : </a:t>
            </a:r>
          </a:p>
          <a:p>
            <a:pPr lvl="1" eaLnBrk="1" hangingPunct="1">
              <a:defRPr/>
            </a:pPr>
            <a:r>
              <a:rPr lang="fr-FR" altLang="fr-FR" sz="1800" dirty="0" smtClean="0">
                <a:latin typeface="Arial" panose="020B0604020202020204" pitchFamily="34" charset="0"/>
                <a:cs typeface="Arial" panose="020B0604020202020204" pitchFamily="34" charset="0"/>
              </a:rPr>
              <a:t>Dashlane - KeyPass – 1Password ;</a:t>
            </a:r>
          </a:p>
          <a:p>
            <a:pPr lvl="1" eaLnBrk="1" hangingPunct="1">
              <a:defRPr/>
            </a:pPr>
            <a:r>
              <a:rPr lang="fr-FR" altLang="fr-FR" sz="1800" dirty="0" smtClean="0">
                <a:latin typeface="Arial" panose="020B0604020202020204" pitchFamily="34" charset="0"/>
                <a:cs typeface="Arial" panose="020B0604020202020204" pitchFamily="34" charset="0"/>
              </a:rPr>
              <a:t> ou créer votre « porte-feuille », chiffré et protégé par un mot de passe fort.</a:t>
            </a:r>
            <a:endParaRPr lang="fr-FR" altLang="fr-FR" sz="2000" b="1" i="1" dirty="0">
              <a:solidFill>
                <a:schemeClr val="accent1">
                  <a:lumMod val="75000"/>
                </a:schemeClr>
              </a:solidFill>
              <a:latin typeface="Arial" panose="020B0604020202020204" pitchFamily="34" charset="0"/>
              <a:cs typeface="Arial" panose="020B0604020202020204" pitchFamily="34" charset="0"/>
            </a:endParaRPr>
          </a:p>
          <a:p>
            <a:pPr eaLnBrk="1" hangingPunct="1">
              <a:defRPr/>
            </a:pPr>
            <a:r>
              <a:rPr lang="fr-FR" altLang="fr-FR" sz="2000" b="1" i="1" dirty="0" smtClean="0">
                <a:latin typeface="Arial" panose="020B0604020202020204" pitchFamily="34" charset="0"/>
                <a:cs typeface="Arial" panose="020B0604020202020204" pitchFamily="34" charset="0"/>
              </a:rPr>
              <a:t>Ne pas enregistrer les mots de passe sur les navigateurs Web.</a:t>
            </a:r>
            <a:endParaRPr lang="fr-FR" altLang="fr-FR" sz="2000" dirty="0" smtClean="0">
              <a:latin typeface="Arial" panose="020B0604020202020204" pitchFamily="34" charset="0"/>
              <a:cs typeface="Arial" panose="020B0604020202020204" pitchFamily="34" charset="0"/>
            </a:endParaRPr>
          </a:p>
        </p:txBody>
      </p:sp>
      <p:sp>
        <p:nvSpPr>
          <p:cNvPr id="48134" name="Rectangle 28"/>
          <p:cNvSpPr>
            <a:spLocks noChangeArrowheads="1"/>
          </p:cNvSpPr>
          <p:nvPr/>
        </p:nvSpPr>
        <p:spPr bwMode="auto">
          <a:xfrm>
            <a:off x="755576" y="5734997"/>
            <a:ext cx="76328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 typeface="Arial" charset="0"/>
              <a:buNone/>
            </a:pPr>
            <a:r>
              <a:rPr lang="fr-FR" altLang="fr-FR" sz="1800" b="1" dirty="0">
                <a:solidFill>
                  <a:srgbClr val="922B3C"/>
                </a:solidFill>
                <a:latin typeface="Arial" panose="020B0604020202020204" pitchFamily="34" charset="0"/>
                <a:cs typeface="Arial" panose="020B0604020202020204" pitchFamily="34" charset="0"/>
              </a:rPr>
              <a:t>Face aux limites des mots de </a:t>
            </a:r>
            <a:r>
              <a:rPr lang="fr-FR" altLang="fr-FR" sz="1800" b="1" dirty="0" smtClean="0">
                <a:solidFill>
                  <a:srgbClr val="922B3C"/>
                </a:solidFill>
                <a:latin typeface="Arial" panose="020B0604020202020204" pitchFamily="34" charset="0"/>
                <a:cs typeface="Arial" panose="020B0604020202020204" pitchFamily="34" charset="0"/>
              </a:rPr>
              <a:t>passe et à leur difficulté d’utilisation, </a:t>
            </a:r>
            <a:r>
              <a:rPr lang="fr-FR" altLang="fr-FR" sz="1800" b="1" dirty="0">
                <a:solidFill>
                  <a:srgbClr val="922B3C"/>
                </a:solidFill>
                <a:latin typeface="Arial" panose="020B0604020202020204" pitchFamily="34" charset="0"/>
                <a:cs typeface="Arial" panose="020B0604020202020204" pitchFamily="34" charset="0"/>
              </a:rPr>
              <a:t>de nouveaux </a:t>
            </a:r>
            <a:r>
              <a:rPr lang="fr-FR" altLang="fr-FR" sz="1800" b="1" dirty="0" smtClean="0">
                <a:solidFill>
                  <a:srgbClr val="922B3C"/>
                </a:solidFill>
                <a:latin typeface="Arial" panose="020B0604020202020204" pitchFamily="34" charset="0"/>
                <a:cs typeface="Arial" panose="020B0604020202020204" pitchFamily="34" charset="0"/>
              </a:rPr>
              <a:t>moyens d’authentification sont proposés.</a:t>
            </a:r>
            <a:endParaRPr lang="fr-FR" altLang="fr-FR" sz="1800" b="1" dirty="0">
              <a:solidFill>
                <a:srgbClr val="922B3C"/>
              </a:solidFill>
              <a:latin typeface="Arial" panose="020B0604020202020204" pitchFamily="34" charset="0"/>
              <a:cs typeface="Arial" panose="020B0604020202020204" pitchFamily="34" charset="0"/>
            </a:endParaRPr>
          </a:p>
        </p:txBody>
      </p:sp>
      <p:sp>
        <p:nvSpPr>
          <p:cNvPr id="8" name="Rectangle à coins arrondis 7"/>
          <p:cNvSpPr/>
          <p:nvPr/>
        </p:nvSpPr>
        <p:spPr>
          <a:xfrm>
            <a:off x="755576" y="5699348"/>
            <a:ext cx="7632847" cy="708025"/>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10"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2" name="Titre 1"/>
          <p:cNvSpPr>
            <a:spLocks noGrp="1"/>
          </p:cNvSpPr>
          <p:nvPr>
            <p:ph type="title"/>
          </p:nvPr>
        </p:nvSpPr>
        <p:spPr/>
        <p:txBody>
          <a:bodyPr/>
          <a:lstStyle/>
          <a:p>
            <a:r>
              <a:rPr lang="fr-FR" dirty="0"/>
              <a:t>4. Gérer les utilisateurs</a:t>
            </a:r>
          </a:p>
        </p:txBody>
      </p:sp>
      <p:sp>
        <p:nvSpPr>
          <p:cNvPr id="12"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sz="2000" b="1" i="1" dirty="0" smtClean="0"/>
              <a:t>c. Mots de passe : stockage des mots de passe</a:t>
            </a:r>
            <a:endParaRPr lang="fr-FR" sz="2000" b="1" i="1" dirty="0"/>
          </a:p>
        </p:txBody>
      </p:sp>
    </p:spTree>
    <p:extLst>
      <p:ext uri="{BB962C8B-B14F-4D97-AF65-F5344CB8AC3E}">
        <p14:creationId xmlns:p14="http://schemas.microsoft.com/office/powerpoint/2010/main" val="897680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Espace réservé du contenu 2"/>
          <p:cNvSpPr>
            <a:spLocks noGrp="1"/>
          </p:cNvSpPr>
          <p:nvPr>
            <p:ph idx="1"/>
          </p:nvPr>
        </p:nvSpPr>
        <p:spPr>
          <a:xfrm>
            <a:off x="457200" y="1628800"/>
            <a:ext cx="8229600" cy="4608512"/>
          </a:xfrm>
        </p:spPr>
        <p:txBody>
          <a:bodyPr/>
          <a:lstStyle/>
          <a:p>
            <a:pPr eaLnBrk="1" hangingPunct="1"/>
            <a:r>
              <a:rPr lang="fr-FR" altLang="fr-FR" sz="2000" dirty="0" smtClean="0"/>
              <a:t>Biométrie ;</a:t>
            </a:r>
          </a:p>
          <a:p>
            <a:pPr lvl="1" eaLnBrk="1" hangingPunct="1"/>
            <a:r>
              <a:rPr lang="fr-FR" altLang="fr-FR" sz="1800" dirty="0" smtClean="0"/>
              <a:t>permet l’authentification par la lecture des attributs physiques peu changeant d’une personne : empreinte digitale</a:t>
            </a:r>
            <a:r>
              <a:rPr lang="fr-FR" altLang="fr-FR" sz="1400" dirty="0" smtClean="0"/>
              <a:t>, </a:t>
            </a:r>
            <a:r>
              <a:rPr lang="fr-FR" altLang="fr-FR" sz="1800" dirty="0" smtClean="0"/>
              <a:t>voix, rétine, etc. ;</a:t>
            </a:r>
          </a:p>
          <a:p>
            <a:pPr eaLnBrk="1" hangingPunct="1"/>
            <a:r>
              <a:rPr lang="fr-FR" altLang="fr-FR" sz="2000" dirty="0" smtClean="0"/>
              <a:t>Carte à puce + code pin ;</a:t>
            </a:r>
          </a:p>
          <a:p>
            <a:pPr eaLnBrk="1" hangingPunct="1"/>
            <a:r>
              <a:rPr lang="fr-FR" altLang="fr-FR" sz="2000" dirty="0" smtClean="0"/>
              <a:t>SSO : Single </a:t>
            </a:r>
            <a:r>
              <a:rPr lang="fr-FR" altLang="fr-FR" sz="2000" dirty="0" err="1" smtClean="0"/>
              <a:t>Sign</a:t>
            </a:r>
            <a:r>
              <a:rPr lang="fr-FR" altLang="fr-FR" sz="2000" dirty="0" smtClean="0"/>
              <a:t>-On ;</a:t>
            </a:r>
          </a:p>
          <a:p>
            <a:pPr lvl="1" eaLnBrk="1" hangingPunct="1"/>
            <a:r>
              <a:rPr lang="fr-FR" altLang="fr-FR" sz="1800" dirty="0" smtClean="0"/>
              <a:t>L’utilisation du SSO permet d’éviter que les utilisateurs aient à ressaisir leurs mots de passe (utilisation d’un seul formulaire d’authentification pour accéder à diffrents services).</a:t>
            </a:r>
          </a:p>
          <a:p>
            <a:pPr eaLnBrk="1" hangingPunct="1"/>
            <a:r>
              <a:rPr lang="fr-FR" altLang="fr-FR" sz="2000" dirty="0" smtClean="0"/>
              <a:t>OTP(One Time </a:t>
            </a:r>
            <a:r>
              <a:rPr lang="fr-FR" altLang="fr-FR" sz="2000" dirty="0" err="1" smtClean="0"/>
              <a:t>Password</a:t>
            </a:r>
            <a:r>
              <a:rPr lang="fr-FR" altLang="fr-FR" sz="2000" dirty="0" smtClean="0"/>
              <a:t>).</a:t>
            </a:r>
          </a:p>
          <a:p>
            <a:pPr lvl="1" eaLnBrk="1" hangingPunct="1"/>
            <a:r>
              <a:rPr lang="fr-FR" altLang="fr-FR" sz="1800" dirty="0" smtClean="0"/>
              <a:t>Généré à chaque demande et utilisable une seule fois. Sa durée de validité très courte :</a:t>
            </a:r>
          </a:p>
          <a:p>
            <a:pPr eaLnBrk="1" hangingPunct="1"/>
            <a:endParaRPr lang="fr-FR" altLang="fr-FR" sz="2000" dirty="0" smtClean="0"/>
          </a:p>
          <a:p>
            <a:pPr eaLnBrk="1" hangingPunct="1"/>
            <a:endParaRPr lang="fr-FR" altLang="fr-FR" sz="2000" dirty="0" smtClean="0"/>
          </a:p>
        </p:txBody>
      </p:sp>
      <p:sp>
        <p:nvSpPr>
          <p:cNvPr id="49157" name="Espace réservé du contenu 2"/>
          <p:cNvSpPr txBox="1">
            <a:spLocks/>
          </p:cNvSpPr>
          <p:nvPr/>
        </p:nvSpPr>
        <p:spPr bwMode="auto">
          <a:xfrm>
            <a:off x="539750" y="5157192"/>
            <a:ext cx="63944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2" eaLnBrk="1" hangingPunct="1"/>
            <a:r>
              <a:rPr lang="fr-FR" altLang="fr-FR" sz="1600" dirty="0">
                <a:latin typeface="Arial" panose="020B0604020202020204" pitchFamily="34" charset="0"/>
                <a:cs typeface="Arial" panose="020B0604020202020204" pitchFamily="34" charset="0"/>
              </a:rPr>
              <a:t>un OTP peut être un code de validation de paiement en ligne reçu par </a:t>
            </a:r>
            <a:r>
              <a:rPr lang="fr-FR" altLang="fr-FR" sz="1600" dirty="0" smtClean="0">
                <a:latin typeface="Arial" panose="020B0604020202020204" pitchFamily="34" charset="0"/>
                <a:cs typeface="Arial" panose="020B0604020202020204" pitchFamily="34" charset="0"/>
              </a:rPr>
              <a:t>sms ;</a:t>
            </a:r>
            <a:endParaRPr lang="fr-FR" altLang="fr-FR" sz="1600" dirty="0">
              <a:latin typeface="Arial" panose="020B0604020202020204" pitchFamily="34" charset="0"/>
              <a:cs typeface="Arial" panose="020B0604020202020204" pitchFamily="34" charset="0"/>
            </a:endParaRPr>
          </a:p>
          <a:p>
            <a:pPr lvl="2" eaLnBrk="1" hangingPunct="1"/>
            <a:r>
              <a:rPr lang="fr-FR" altLang="fr-FR" sz="1600" dirty="0">
                <a:latin typeface="Arial" panose="020B0604020202020204" pitchFamily="34" charset="0"/>
                <a:cs typeface="Arial" panose="020B0604020202020204" pitchFamily="34" charset="0"/>
              </a:rPr>
              <a:t>ou généré par </a:t>
            </a:r>
            <a:r>
              <a:rPr lang="fr-FR" altLang="fr-FR" sz="1600" dirty="0" smtClean="0">
                <a:latin typeface="Arial" panose="020B0604020202020204" pitchFamily="34" charset="0"/>
                <a:cs typeface="Arial" panose="020B0604020202020204" pitchFamily="34" charset="0"/>
              </a:rPr>
              <a:t>un </a:t>
            </a:r>
            <a:r>
              <a:rPr lang="fr-FR" altLang="fr-FR" sz="1600" dirty="0">
                <a:latin typeface="Arial" panose="020B0604020202020204" pitchFamily="34" charset="0"/>
                <a:cs typeface="Arial" panose="020B0604020202020204" pitchFamily="34" charset="0"/>
              </a:rPr>
              <a:t>générateur matériel de jetons </a:t>
            </a:r>
            <a:r>
              <a:rPr lang="fr-FR" altLang="fr-FR" sz="1600" dirty="0" smtClean="0">
                <a:latin typeface="Arial" panose="020B0604020202020204" pitchFamily="34" charset="0"/>
                <a:cs typeface="Arial" panose="020B0604020202020204" pitchFamily="34" charset="0"/>
              </a:rPr>
              <a:t>sécurisés.</a:t>
            </a:r>
            <a:endParaRPr lang="fr-FR" altLang="fr-FR" dirty="0">
              <a:latin typeface="Arial" panose="020B0604020202020204" pitchFamily="34" charset="0"/>
              <a:cs typeface="Arial" panose="020B0604020202020204" pitchFamily="34" charset="0"/>
            </a:endParaRPr>
          </a:p>
        </p:txBody>
      </p:sp>
      <p:pic>
        <p:nvPicPr>
          <p:cNvPr id="491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1663" y="5013325"/>
            <a:ext cx="1797050" cy="1449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7"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8"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sz="2000" b="1" i="1" dirty="0" smtClean="0"/>
              <a:t>d. Autres méthodes d’authentification</a:t>
            </a:r>
            <a:endParaRPr lang="fr-FR" sz="2000" b="1" i="1" dirty="0"/>
          </a:p>
        </p:txBody>
      </p:sp>
      <p:sp>
        <p:nvSpPr>
          <p:cNvPr id="2" name="Titre 1"/>
          <p:cNvSpPr>
            <a:spLocks noGrp="1"/>
          </p:cNvSpPr>
          <p:nvPr>
            <p:ph type="title"/>
          </p:nvPr>
        </p:nvSpPr>
        <p:spPr/>
        <p:txBody>
          <a:bodyPr/>
          <a:lstStyle/>
          <a:p>
            <a:r>
              <a:rPr lang="fr-FR" dirty="0"/>
              <a:t>4. Gérer les utilisateurs</a:t>
            </a:r>
          </a:p>
        </p:txBody>
      </p:sp>
      <p:pic>
        <p:nvPicPr>
          <p:cNvPr id="1026" name="Picture 2" descr="http://www.authguard.com/images/eToken-PA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1" y="5282783"/>
            <a:ext cx="1524026" cy="979731"/>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56671" y="6165304"/>
            <a:ext cx="1707017" cy="369332"/>
          </a:xfrm>
          <a:prstGeom prst="rect">
            <a:avLst/>
          </a:prstGeom>
          <a:noFill/>
        </p:spPr>
        <p:txBody>
          <a:bodyPr wrap="square" rtlCol="0">
            <a:spAutoFit/>
          </a:bodyPr>
          <a:lstStyle/>
          <a:p>
            <a:r>
              <a:rPr lang="fr-FR" dirty="0" err="1" smtClean="0"/>
              <a:t>Token</a:t>
            </a:r>
            <a:r>
              <a:rPr lang="fr-FR" dirty="0" smtClean="0"/>
              <a:t> </a:t>
            </a:r>
            <a:r>
              <a:rPr lang="fr-FR" dirty="0" err="1" smtClean="0"/>
              <a:t>Safenet</a:t>
            </a:r>
            <a:endParaRPr lang="fr-FR" dirty="0"/>
          </a:p>
        </p:txBody>
      </p:sp>
    </p:spTree>
    <p:extLst>
      <p:ext uri="{BB962C8B-B14F-4D97-AF65-F5344CB8AC3E}">
        <p14:creationId xmlns:p14="http://schemas.microsoft.com/office/powerpoint/2010/main" val="20839740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p:cNvSpPr>
            <a:spLocks noGrp="1"/>
          </p:cNvSpPr>
          <p:nvPr>
            <p:ph type="title"/>
          </p:nvPr>
        </p:nvSpPr>
        <p:spPr/>
        <p:txBody>
          <a:bodyPr/>
          <a:lstStyle/>
          <a:p>
            <a:pPr eaLnBrk="1" hangingPunct="1"/>
            <a:r>
              <a:rPr lang="fr-FR" dirty="0"/>
              <a:t>4. Gérer les utilisateurs</a:t>
            </a:r>
            <a:endParaRPr lang="fr-FR" altLang="fr-FR" dirty="0" smtClean="0">
              <a:solidFill>
                <a:schemeClr val="tx2"/>
              </a:solidFill>
            </a:endParaRPr>
          </a:p>
        </p:txBody>
      </p:sp>
      <p:sp>
        <p:nvSpPr>
          <p:cNvPr id="50179" name="Espace réservé du contenu 2"/>
          <p:cNvSpPr>
            <a:spLocks noGrp="1"/>
          </p:cNvSpPr>
          <p:nvPr>
            <p:ph idx="1"/>
          </p:nvPr>
        </p:nvSpPr>
        <p:spPr/>
        <p:txBody>
          <a:bodyPr/>
          <a:lstStyle/>
          <a:p>
            <a:pPr eaLnBrk="1" hangingPunct="1"/>
            <a:r>
              <a:rPr lang="fr-FR" altLang="fr-FR" sz="2000" dirty="0" smtClean="0"/>
              <a:t>Se tenir informé de l’actualité liée à la sécurité :</a:t>
            </a:r>
          </a:p>
          <a:p>
            <a:pPr lvl="1" eaLnBrk="1" hangingPunct="1"/>
            <a:r>
              <a:rPr lang="fr-FR" altLang="fr-FR" sz="1800" dirty="0" smtClean="0"/>
              <a:t>des vulnérabilités publiées ;</a:t>
            </a:r>
          </a:p>
          <a:p>
            <a:pPr lvl="1" eaLnBrk="1" hangingPunct="1"/>
            <a:r>
              <a:rPr lang="fr-FR" altLang="fr-FR" sz="1800" dirty="0" smtClean="0"/>
              <a:t>fuite d’information : Sony ;</a:t>
            </a:r>
          </a:p>
          <a:p>
            <a:pPr lvl="1" eaLnBrk="1" hangingPunct="1"/>
            <a:r>
              <a:rPr lang="fr-FR" altLang="fr-FR" sz="1800" dirty="0" smtClean="0"/>
              <a:t>« scam » arnaques sur Internet : arnaque à la nigériane, etc.</a:t>
            </a:r>
          </a:p>
          <a:p>
            <a:pPr eaLnBrk="1" hangingPunct="1"/>
            <a:r>
              <a:rPr lang="fr-FR" altLang="fr-FR" sz="2000" dirty="0" smtClean="0"/>
              <a:t>Faire attention aux pièces jointes (même pour les expéditeurs connus).</a:t>
            </a:r>
          </a:p>
          <a:p>
            <a:pPr lvl="1" eaLnBrk="1" hangingPunct="1"/>
            <a:r>
              <a:rPr lang="fr-FR" altLang="fr-FR" sz="1800" dirty="0" smtClean="0"/>
              <a:t>télécharger d’abord et faire un scan avec l’antivirus, avant d’ouvrir la pièce jointe.</a:t>
            </a:r>
          </a:p>
        </p:txBody>
      </p:sp>
      <p:sp>
        <p:nvSpPr>
          <p:cNvPr id="4"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6"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sz="2000" b="1" i="1" dirty="0" smtClean="0"/>
              <a:t>e. Sensibilisation des utilisateurs</a:t>
            </a:r>
            <a:endParaRPr lang="fr-FR" sz="2000" b="1" i="1" dirty="0"/>
          </a:p>
        </p:txBody>
      </p:sp>
    </p:spTree>
    <p:extLst>
      <p:ext uri="{BB962C8B-B14F-4D97-AF65-F5344CB8AC3E}">
        <p14:creationId xmlns:p14="http://schemas.microsoft.com/office/powerpoint/2010/main" val="17174571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Espace réservé du contenu 2"/>
          <p:cNvSpPr>
            <a:spLocks noGrp="1"/>
          </p:cNvSpPr>
          <p:nvPr>
            <p:ph idx="1"/>
          </p:nvPr>
        </p:nvSpPr>
        <p:spPr/>
        <p:txBody>
          <a:bodyPr/>
          <a:lstStyle/>
          <a:p>
            <a:pPr eaLnBrk="1" hangingPunct="1"/>
            <a:r>
              <a:rPr lang="fr-FR" altLang="fr-FR" sz="2000" dirty="0" smtClean="0"/>
              <a:t>Désactiver l’exécution des liens hypertextes et l’affichage des images dans les mails ;</a:t>
            </a:r>
          </a:p>
          <a:p>
            <a:pPr lvl="1" eaLnBrk="1" hangingPunct="1"/>
            <a:r>
              <a:rPr lang="fr-FR" altLang="fr-FR" sz="1800" dirty="0" smtClean="0"/>
              <a:t>Il est préférable de copier et coller le lien hypertexte dans le navigateur. En effet, une technique dans le phishing consiste à faire afficher un lien qui parait légitime à la lecture, mais qui pointe en fait vers une site malveillant. Cette technique ne fonctionne que si on clique sur le lien.</a:t>
            </a:r>
          </a:p>
          <a:p>
            <a:pPr eaLnBrk="1" hangingPunct="1"/>
            <a:r>
              <a:rPr lang="fr-FR" altLang="fr-FR" sz="2000" dirty="0" smtClean="0"/>
              <a:t>Faire attention aux ralentissements/lenteurs de son poste ;</a:t>
            </a:r>
          </a:p>
          <a:p>
            <a:pPr eaLnBrk="1" hangingPunct="1"/>
            <a:r>
              <a:rPr lang="fr-FR" altLang="fr-FR" sz="2000" dirty="0" smtClean="0"/>
              <a:t>Applications web : penser à cliquer sur le bouton déconnecter lorsqu’on a finit de surfer sur le site afin de désactiver le cookie ;</a:t>
            </a:r>
          </a:p>
          <a:p>
            <a:pPr eaLnBrk="1" hangingPunct="1"/>
            <a:r>
              <a:rPr lang="fr-FR" altLang="fr-FR" sz="2000" dirty="0" smtClean="0"/>
              <a:t>Déconnecter son poste lors qu’il n’est pas utilisé.</a:t>
            </a:r>
          </a:p>
        </p:txBody>
      </p:sp>
      <p:sp>
        <p:nvSpPr>
          <p:cNvPr id="4"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6"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altLang="fr-FR" sz="2000" b="1" i="1" dirty="0" smtClean="0"/>
              <a:t>e. Sensibilisation </a:t>
            </a:r>
            <a:r>
              <a:rPr lang="fr-FR" altLang="fr-FR" sz="2000" b="1" i="1" dirty="0"/>
              <a:t>des utilisateurs</a:t>
            </a:r>
            <a:endParaRPr lang="fr-FR" sz="2000" b="1" i="1" dirty="0"/>
          </a:p>
        </p:txBody>
      </p:sp>
      <p:sp>
        <p:nvSpPr>
          <p:cNvPr id="2" name="Titre 1"/>
          <p:cNvSpPr>
            <a:spLocks noGrp="1"/>
          </p:cNvSpPr>
          <p:nvPr>
            <p:ph type="title"/>
          </p:nvPr>
        </p:nvSpPr>
        <p:spPr/>
        <p:txBody>
          <a:bodyPr/>
          <a:lstStyle/>
          <a:p>
            <a:r>
              <a:rPr lang="fr-FR" dirty="0"/>
              <a:t>4. Gérer les utilisateurs</a:t>
            </a:r>
          </a:p>
        </p:txBody>
      </p:sp>
    </p:spTree>
    <p:extLst>
      <p:ext uri="{BB962C8B-B14F-4D97-AF65-F5344CB8AC3E}">
        <p14:creationId xmlns:p14="http://schemas.microsoft.com/office/powerpoint/2010/main" val="6577298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Espace réservé du contenu 2"/>
          <p:cNvSpPr>
            <a:spLocks noGrp="1"/>
          </p:cNvSpPr>
          <p:nvPr>
            <p:ph idx="1"/>
          </p:nvPr>
        </p:nvSpPr>
        <p:spPr>
          <a:xfrm>
            <a:off x="457200" y="1523925"/>
            <a:ext cx="8229600" cy="4857403"/>
          </a:xfrm>
        </p:spPr>
        <p:txBody>
          <a:bodyPr/>
          <a:lstStyle/>
          <a:p>
            <a:pPr eaLnBrk="1" hangingPunct="1">
              <a:defRPr/>
            </a:pPr>
            <a:r>
              <a:rPr lang="fr-FR" altLang="fr-FR" sz="2000" dirty="0" smtClean="0"/>
              <a:t>Éviter les sites dont les certificats proposés ne sont pas reconnus ;</a:t>
            </a:r>
          </a:p>
          <a:p>
            <a:pPr eaLnBrk="1" hangingPunct="1">
              <a:defRPr/>
            </a:pPr>
            <a:endParaRPr lang="fr-FR" altLang="fr-FR" sz="2000" dirty="0" smtClean="0"/>
          </a:p>
          <a:p>
            <a:pPr eaLnBrk="1" hangingPunct="1">
              <a:defRPr/>
            </a:pPr>
            <a:endParaRPr lang="fr-FR" altLang="fr-FR" sz="2000" dirty="0"/>
          </a:p>
          <a:p>
            <a:pPr eaLnBrk="1" hangingPunct="1">
              <a:defRPr/>
            </a:pPr>
            <a:endParaRPr lang="fr-FR" altLang="fr-FR" sz="1400" dirty="0" smtClean="0"/>
          </a:p>
          <a:p>
            <a:pPr eaLnBrk="1" hangingPunct="1">
              <a:defRPr/>
            </a:pPr>
            <a:endParaRPr lang="fr-FR" altLang="fr-FR" sz="1400" dirty="0" smtClean="0"/>
          </a:p>
          <a:p>
            <a:pPr eaLnBrk="1" hangingPunct="1">
              <a:defRPr/>
            </a:pPr>
            <a:endParaRPr lang="fr-FR" altLang="fr-FR" sz="1400" dirty="0" smtClean="0"/>
          </a:p>
          <a:p>
            <a:pPr eaLnBrk="1" hangingPunct="1">
              <a:defRPr/>
            </a:pPr>
            <a:endParaRPr lang="fr-FR" altLang="fr-FR" sz="1050" dirty="0" smtClean="0"/>
          </a:p>
          <a:p>
            <a:pPr eaLnBrk="1" hangingPunct="1">
              <a:defRPr/>
            </a:pPr>
            <a:r>
              <a:rPr lang="fr-FR" altLang="fr-FR" sz="2000" dirty="0" smtClean="0"/>
              <a:t>Dans la mesure du possible, naviguer toujours en « https »</a:t>
            </a:r>
          </a:p>
          <a:p>
            <a:pPr lvl="1" eaLnBrk="1" hangingPunct="1">
              <a:defRPr/>
            </a:pPr>
            <a:r>
              <a:rPr lang="fr-FR" altLang="fr-FR" sz="1800" dirty="0" smtClean="0"/>
              <a:t>Cela est d’autant plus important sur les hotspots publics !</a:t>
            </a:r>
          </a:p>
          <a:p>
            <a:pPr eaLnBrk="1" hangingPunct="1">
              <a:defRPr/>
            </a:pPr>
            <a:r>
              <a:rPr lang="fr-FR" altLang="fr-FR" sz="2000" dirty="0" smtClean="0"/>
              <a:t>Effacer régulièrement l’historique de navigation, les fichiers temporaires, les cookies votre navigateur Web.</a:t>
            </a:r>
          </a:p>
          <a:p>
            <a:pPr marL="457200" lvl="1" indent="0" eaLnBrk="1" hangingPunct="1">
              <a:buFont typeface="Arial" charset="0"/>
              <a:buNone/>
              <a:defRPr/>
            </a:pPr>
            <a:endParaRPr lang="fr-FR" altLang="fr-FR" sz="1800" dirty="0" smtClean="0"/>
          </a:p>
          <a:p>
            <a:pPr lvl="1" eaLnBrk="1" hangingPunct="1">
              <a:defRPr/>
            </a:pPr>
            <a:endParaRPr lang="fr-FR" altLang="fr-FR" sz="1800" dirty="0" smtClean="0"/>
          </a:p>
          <a:p>
            <a:pPr eaLnBrk="1" hangingPunct="1">
              <a:defRPr/>
            </a:pPr>
            <a:endParaRPr lang="fr-FR" altLang="fr-FR" sz="2000" dirty="0" smtClean="0"/>
          </a:p>
        </p:txBody>
      </p:sp>
      <p:pic>
        <p:nvPicPr>
          <p:cNvPr id="522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446" y="1909545"/>
            <a:ext cx="3600177" cy="151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991" y="4941168"/>
            <a:ext cx="2644497"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7"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8"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altLang="fr-FR" sz="2000" b="1" i="1" dirty="0" smtClean="0"/>
              <a:t>e. Sensibilisation </a:t>
            </a:r>
            <a:r>
              <a:rPr lang="fr-FR" altLang="fr-FR" sz="2000" b="1" i="1" dirty="0"/>
              <a:t>des utilisateurs</a:t>
            </a:r>
            <a:endParaRPr lang="fr-FR" sz="2000" b="1" i="1" dirty="0"/>
          </a:p>
        </p:txBody>
      </p:sp>
      <p:sp>
        <p:nvSpPr>
          <p:cNvPr id="2" name="Titre 1"/>
          <p:cNvSpPr>
            <a:spLocks noGrp="1"/>
          </p:cNvSpPr>
          <p:nvPr>
            <p:ph type="title"/>
          </p:nvPr>
        </p:nvSpPr>
        <p:spPr/>
        <p:txBody>
          <a:bodyPr/>
          <a:lstStyle/>
          <a:p>
            <a:r>
              <a:rPr lang="fr-FR" dirty="0"/>
              <a:t>4. Gérer les utilisateurs</a:t>
            </a:r>
          </a:p>
        </p:txBody>
      </p:sp>
    </p:spTree>
    <p:extLst>
      <p:ext uri="{BB962C8B-B14F-4D97-AF65-F5344CB8AC3E}">
        <p14:creationId xmlns:p14="http://schemas.microsoft.com/office/powerpoint/2010/main" val="11822327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Espace réservé du contenu 2"/>
          <p:cNvSpPr>
            <a:spLocks noGrp="1"/>
          </p:cNvSpPr>
          <p:nvPr>
            <p:ph idx="1"/>
          </p:nvPr>
        </p:nvSpPr>
        <p:spPr>
          <a:xfrm>
            <a:off x="457200" y="1628800"/>
            <a:ext cx="8229600" cy="4608512"/>
          </a:xfrm>
        </p:spPr>
        <p:txBody>
          <a:bodyPr/>
          <a:lstStyle/>
          <a:p>
            <a:pPr eaLnBrk="1" hangingPunct="1"/>
            <a:r>
              <a:rPr lang="fr-FR" altLang="fr-FR" sz="2000" dirty="0" smtClean="0"/>
              <a:t>Traiter le spam</a:t>
            </a:r>
          </a:p>
          <a:p>
            <a:pPr lvl="1" eaLnBrk="1" hangingPunct="1"/>
            <a:r>
              <a:rPr lang="fr-FR" altLang="fr-FR" sz="1800" dirty="0" smtClean="0"/>
              <a:t>protéger son adresse mail ;</a:t>
            </a:r>
          </a:p>
          <a:p>
            <a:pPr lvl="1" eaLnBrk="1" hangingPunct="1"/>
            <a:r>
              <a:rPr lang="fr-FR" altLang="fr-FR" sz="1800" dirty="0" smtClean="0"/>
              <a:t>au besoin, créer une adresse poubelle : </a:t>
            </a:r>
            <a:r>
              <a:rPr lang="fr-FR" altLang="fr-FR" sz="1800" dirty="0" smtClean="0">
                <a:hlinkClick r:id="rId2"/>
              </a:rPr>
              <a:t>xxx@yopmail.com</a:t>
            </a:r>
            <a:r>
              <a:rPr lang="fr-FR" altLang="fr-FR" sz="1800" dirty="0" smtClean="0"/>
              <a:t> ;</a:t>
            </a:r>
          </a:p>
          <a:p>
            <a:pPr lvl="1" eaLnBrk="1" hangingPunct="1"/>
            <a:r>
              <a:rPr lang="fr-FR" altLang="fr-FR" sz="1800" dirty="0" smtClean="0"/>
              <a:t>marquer les mails indésirables comme tel afin d’affiner la politique de détection des spams ;</a:t>
            </a:r>
          </a:p>
          <a:p>
            <a:pPr lvl="1" eaLnBrk="1" hangingPunct="1"/>
            <a:r>
              <a:rPr lang="fr-FR" altLang="fr-FR" sz="1800" dirty="0" smtClean="0"/>
              <a:t>ne pas ouvrir les spams, et ne pas cliquer sur les liens contenus.</a:t>
            </a:r>
          </a:p>
          <a:p>
            <a:pPr eaLnBrk="1" hangingPunct="1"/>
            <a:r>
              <a:rPr lang="fr-FR" altLang="fr-FR" sz="2000" dirty="0" smtClean="0"/>
              <a:t>Faire attention aux mails envoyés dont l’émetteur est inconnu ;</a:t>
            </a:r>
          </a:p>
          <a:p>
            <a:pPr eaLnBrk="1" hangingPunct="1"/>
            <a:endParaRPr lang="fr-FR" altLang="fr-FR" sz="2000" dirty="0" smtClean="0"/>
          </a:p>
        </p:txBody>
      </p:sp>
      <p:pic>
        <p:nvPicPr>
          <p:cNvPr id="512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005064"/>
            <a:ext cx="5113338" cy="42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4869160"/>
            <a:ext cx="3842841" cy="1565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06" name="Espace réservé du contenu 2"/>
          <p:cNvSpPr txBox="1">
            <a:spLocks/>
          </p:cNvSpPr>
          <p:nvPr/>
        </p:nvSpPr>
        <p:spPr bwMode="auto">
          <a:xfrm>
            <a:off x="467544" y="4064967"/>
            <a:ext cx="6741306" cy="1020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endParaRPr lang="fr-FR" altLang="fr-FR" sz="2000" dirty="0">
              <a:latin typeface="Arial" panose="020B0604020202020204" pitchFamily="34" charset="0"/>
              <a:cs typeface="Arial" panose="020B0604020202020204" pitchFamily="34" charset="0"/>
            </a:endParaRPr>
          </a:p>
          <a:p>
            <a:pPr eaLnBrk="1" hangingPunct="1"/>
            <a:r>
              <a:rPr lang="fr-FR" altLang="fr-FR" sz="2000" dirty="0">
                <a:latin typeface="Arial" panose="020B0604020202020204" pitchFamily="34" charset="0"/>
                <a:cs typeface="Arial" panose="020B0604020202020204" pitchFamily="34" charset="0"/>
              </a:rPr>
              <a:t>Faire attention aux contenus des </a:t>
            </a:r>
            <a:r>
              <a:rPr lang="fr-FR" altLang="fr-FR" sz="2000" dirty="0" smtClean="0">
                <a:latin typeface="Arial" panose="020B0604020202020204" pitchFamily="34" charset="0"/>
                <a:cs typeface="Arial" panose="020B0604020202020204" pitchFamily="34" charset="0"/>
              </a:rPr>
              <a:t>mails.</a:t>
            </a:r>
            <a:endParaRPr lang="fr-FR" altLang="fr-FR" sz="2000" dirty="0">
              <a:latin typeface="Arial" panose="020B0604020202020204" pitchFamily="34" charset="0"/>
              <a:cs typeface="Arial" panose="020B0604020202020204" pitchFamily="34" charset="0"/>
            </a:endParaRPr>
          </a:p>
        </p:txBody>
      </p:sp>
      <p:sp>
        <p:nvSpPr>
          <p:cNvPr id="7"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8"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2" name="Titre 1"/>
          <p:cNvSpPr>
            <a:spLocks noGrp="1"/>
          </p:cNvSpPr>
          <p:nvPr>
            <p:ph type="title"/>
          </p:nvPr>
        </p:nvSpPr>
        <p:spPr/>
        <p:txBody>
          <a:bodyPr/>
          <a:lstStyle/>
          <a:p>
            <a:r>
              <a:rPr lang="fr-FR" dirty="0"/>
              <a:t>4. Gérer les utilisateurs</a:t>
            </a:r>
          </a:p>
        </p:txBody>
      </p:sp>
      <p:sp>
        <p:nvSpPr>
          <p:cNvPr id="10"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altLang="fr-FR" sz="2000" b="1" i="1" dirty="0" smtClean="0"/>
              <a:t>f. Spam </a:t>
            </a:r>
            <a:endParaRPr lang="fr-FR" sz="2000" b="1" i="1" dirty="0"/>
          </a:p>
        </p:txBody>
      </p:sp>
    </p:spTree>
    <p:extLst>
      <p:ext uri="{BB962C8B-B14F-4D97-AF65-F5344CB8AC3E}">
        <p14:creationId xmlns:p14="http://schemas.microsoft.com/office/powerpoint/2010/main" val="1611500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Espace réservé du contenu 2"/>
          <p:cNvSpPr>
            <a:spLocks noGrp="1"/>
          </p:cNvSpPr>
          <p:nvPr>
            <p:ph idx="1"/>
          </p:nvPr>
        </p:nvSpPr>
        <p:spPr>
          <a:xfrm>
            <a:off x="457200" y="1600200"/>
            <a:ext cx="8229600" cy="4276725"/>
          </a:xfrm>
        </p:spPr>
        <p:txBody>
          <a:bodyPr/>
          <a:lstStyle/>
          <a:p>
            <a:pPr eaLnBrk="1" hangingPunct="1"/>
            <a:r>
              <a:rPr lang="fr-FR" altLang="fr-FR" sz="2000" dirty="0" smtClean="0"/>
              <a:t>Ne pas donner suite au mail, coup de fil vous demandant de : </a:t>
            </a:r>
          </a:p>
          <a:p>
            <a:pPr lvl="1" eaLnBrk="1" hangingPunct="1"/>
            <a:r>
              <a:rPr lang="fr-FR" altLang="fr-FR" sz="1800" dirty="0" smtClean="0"/>
              <a:t>Rappeler rapidement votre conseiller bancaire alors que vous ne l’avez pas contacté ;</a:t>
            </a:r>
          </a:p>
          <a:p>
            <a:pPr lvl="1" eaLnBrk="1" hangingPunct="1"/>
            <a:r>
              <a:rPr lang="fr-FR" altLang="fr-FR" sz="1800" dirty="0" smtClean="0"/>
              <a:t>Donner des informations personnelles parce que vous avez gagné un voyage, un prix, etc.</a:t>
            </a:r>
          </a:p>
          <a:p>
            <a:pPr lvl="1" eaLnBrk="1" hangingPunct="1"/>
            <a:r>
              <a:rPr lang="fr-FR" altLang="fr-FR" sz="1800" dirty="0" smtClean="0"/>
              <a:t>D’envoyer votre mot de passe/code bancaire/code pin par mail sous le prétexte urgent :</a:t>
            </a:r>
          </a:p>
          <a:p>
            <a:pPr lvl="2" eaLnBrk="1" hangingPunct="1"/>
            <a:r>
              <a:rPr lang="fr-FR" altLang="fr-FR" sz="1600" dirty="0" smtClean="0"/>
              <a:t>d’éviter la fermeture de votre adresse mail (car vérification en cours) ;</a:t>
            </a:r>
          </a:p>
          <a:p>
            <a:pPr lvl="2" eaLnBrk="1" hangingPunct="1"/>
            <a:r>
              <a:rPr lang="fr-FR" altLang="fr-FR" sz="1600" dirty="0" smtClean="0"/>
              <a:t>de valider l’existence de votre carte bancaire désactivée, etc.</a:t>
            </a:r>
          </a:p>
          <a:p>
            <a:pPr lvl="1" eaLnBrk="1" hangingPunct="1"/>
            <a:r>
              <a:rPr lang="fr-FR" altLang="fr-FR" sz="1800" dirty="0" smtClean="0"/>
              <a:t>De faire un transfert d’argent à un de vos contacts dans le besoin à l’étranger.</a:t>
            </a:r>
          </a:p>
          <a:p>
            <a:pPr lvl="2" eaLnBrk="1" hangingPunct="1"/>
            <a:endParaRPr lang="fr-FR" altLang="fr-FR" sz="1600" dirty="0" smtClean="0"/>
          </a:p>
        </p:txBody>
      </p:sp>
      <p:sp>
        <p:nvSpPr>
          <p:cNvPr id="4" name="Rectangle à coins arrondis 3"/>
          <p:cNvSpPr/>
          <p:nvPr/>
        </p:nvSpPr>
        <p:spPr>
          <a:xfrm>
            <a:off x="827583" y="5589240"/>
            <a:ext cx="7488833" cy="708025"/>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auto">
              <a:spcBef>
                <a:spcPts val="0"/>
              </a:spcBef>
              <a:spcAft>
                <a:spcPts val="0"/>
              </a:spcAft>
              <a:defRPr/>
            </a:pPr>
            <a:r>
              <a:rPr lang="fr-FR" altLang="fr-FR" b="1" dirty="0">
                <a:solidFill>
                  <a:srgbClr val="922B3C"/>
                </a:solidFill>
                <a:latin typeface="Arial" panose="020B0604020202020204" pitchFamily="34" charset="0"/>
                <a:cs typeface="Arial" panose="020B0604020202020204" pitchFamily="34" charset="0"/>
              </a:rPr>
              <a:t>En cas de doute, renseignez-vous mais ne répondez pas au mail.</a:t>
            </a:r>
          </a:p>
        </p:txBody>
      </p:sp>
      <p:sp>
        <p:nvSpPr>
          <p:cNvPr id="5"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6"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7"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altLang="fr-FR" sz="2000" b="1" i="1" dirty="0" smtClean="0"/>
              <a:t>g. Phishing </a:t>
            </a:r>
            <a:r>
              <a:rPr lang="fr-FR" altLang="fr-FR" sz="2000" b="1" i="1" dirty="0"/>
              <a:t>/ Spear phishing / Social engineering</a:t>
            </a:r>
            <a:endParaRPr lang="fr-FR" sz="2000" b="1" i="1" dirty="0"/>
          </a:p>
        </p:txBody>
      </p:sp>
      <p:sp>
        <p:nvSpPr>
          <p:cNvPr id="2" name="Titre 1"/>
          <p:cNvSpPr>
            <a:spLocks noGrp="1"/>
          </p:cNvSpPr>
          <p:nvPr>
            <p:ph type="title"/>
          </p:nvPr>
        </p:nvSpPr>
        <p:spPr/>
        <p:txBody>
          <a:bodyPr/>
          <a:lstStyle/>
          <a:p>
            <a:r>
              <a:rPr lang="fr-FR" dirty="0"/>
              <a:t>4. Gérer les utilisateurs</a:t>
            </a:r>
          </a:p>
        </p:txBody>
      </p:sp>
    </p:spTree>
    <p:extLst>
      <p:ext uri="{BB962C8B-B14F-4D97-AF65-F5344CB8AC3E}">
        <p14:creationId xmlns:p14="http://schemas.microsoft.com/office/powerpoint/2010/main" val="37504469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Espace réservé du contenu 2"/>
          <p:cNvSpPr>
            <a:spLocks noGrp="1"/>
          </p:cNvSpPr>
          <p:nvPr>
            <p:ph idx="1"/>
          </p:nvPr>
        </p:nvSpPr>
        <p:spPr>
          <a:xfrm>
            <a:off x="457200" y="1567333"/>
            <a:ext cx="8229600" cy="4525963"/>
          </a:xfrm>
        </p:spPr>
        <p:txBody>
          <a:bodyPr/>
          <a:lstStyle/>
          <a:p>
            <a:pPr eaLnBrk="1" hangingPunct="1">
              <a:defRPr/>
            </a:pPr>
            <a:r>
              <a:rPr lang="fr-FR" altLang="fr-FR" sz="2000" dirty="0" smtClean="0"/>
              <a:t>Limiter les informations que vous partagez par les réseaux sociaux ou mail ;</a:t>
            </a:r>
          </a:p>
          <a:p>
            <a:pPr lvl="1" eaLnBrk="1" hangingPunct="1">
              <a:defRPr/>
            </a:pPr>
            <a:r>
              <a:rPr lang="fr-FR" altLang="fr-FR" sz="1800" dirty="0" smtClean="0"/>
              <a:t>Date de départ en voyage ;</a:t>
            </a:r>
          </a:p>
          <a:p>
            <a:pPr lvl="2" eaLnBrk="1" hangingPunct="1">
              <a:defRPr/>
            </a:pPr>
            <a:r>
              <a:rPr lang="fr-FR" altLang="fr-FR" sz="1400" dirty="0" smtClean="0">
                <a:hlinkClick r:id="rId3"/>
              </a:rPr>
              <a:t>http://pleaserobme.com</a:t>
            </a:r>
            <a:r>
              <a:rPr lang="fr-FR" altLang="fr-FR" sz="1400" dirty="0" smtClean="0"/>
              <a:t> : sur la base de tweet (position) indique les maisons vides.</a:t>
            </a:r>
          </a:p>
          <a:p>
            <a:pPr lvl="1" eaLnBrk="1" hangingPunct="1">
              <a:defRPr/>
            </a:pPr>
            <a:r>
              <a:rPr lang="fr-FR" altLang="fr-FR" sz="1800" dirty="0" smtClean="0"/>
              <a:t>Informations personnelles ;</a:t>
            </a:r>
          </a:p>
          <a:p>
            <a:pPr lvl="1" eaLnBrk="1" hangingPunct="1">
              <a:defRPr/>
            </a:pPr>
            <a:r>
              <a:rPr lang="fr-FR" altLang="fr-FR" sz="1800" dirty="0" smtClean="0"/>
              <a:t>Données (photos/vidéos) potentiellement compromettantes ;</a:t>
            </a:r>
          </a:p>
          <a:p>
            <a:pPr lvl="2" eaLnBrk="1" hangingPunct="1">
              <a:defRPr/>
            </a:pPr>
            <a:r>
              <a:rPr lang="fr-FR" altLang="fr-FR" sz="1400" dirty="0" smtClean="0"/>
              <a:t>Chantage menant à des suicides d’adolescents «</a:t>
            </a:r>
            <a:r>
              <a:rPr lang="fr-FR" altLang="fr-FR" sz="1400" b="1" dirty="0" smtClean="0"/>
              <a:t> chantage à webcam </a:t>
            </a:r>
            <a:r>
              <a:rPr lang="fr-FR" altLang="fr-FR" sz="1400" dirty="0" smtClean="0"/>
              <a:t>»</a:t>
            </a:r>
            <a:r>
              <a:rPr lang="fr-FR" sz="1400" dirty="0" smtClean="0"/>
              <a:t> </a:t>
            </a:r>
            <a:endParaRPr lang="fr-FR" sz="1400" dirty="0"/>
          </a:p>
          <a:p>
            <a:pPr lvl="3" eaLnBrk="1" hangingPunct="1">
              <a:defRPr/>
            </a:pPr>
            <a:r>
              <a:rPr lang="fr-FR" sz="1000" dirty="0" smtClean="0"/>
              <a:t>« Le jeune homme, prénommé Gauthier, a mis fin a ses jours le 10 octobre après avoir été victime d'un chantage sur </a:t>
            </a:r>
            <a:r>
              <a:rPr lang="fr-FR" sz="1000" dirty="0" smtClean="0">
                <a:hlinkClick r:id="rId4"/>
              </a:rPr>
              <a:t>Facebook</a:t>
            </a:r>
            <a:r>
              <a:rPr lang="fr-FR" sz="1000" dirty="0" smtClean="0"/>
              <a:t> de la part d'une jeune fille avec qui il venait de faire virtuellement connaissance. »</a:t>
            </a:r>
          </a:p>
          <a:p>
            <a:pPr lvl="3" eaLnBrk="1" hangingPunct="1">
              <a:defRPr/>
            </a:pPr>
            <a:r>
              <a:rPr lang="fr-FR" sz="1000" dirty="0" smtClean="0"/>
              <a:t>En janvier, Cédric, 17 ans, s'est pendu dans sa chambre à Marseille, 3 mois après avoir été piégé au cours d'un "plan webcam".</a:t>
            </a:r>
            <a:endParaRPr lang="fr-FR" altLang="fr-FR" sz="1000" dirty="0" smtClean="0"/>
          </a:p>
          <a:p>
            <a:pPr eaLnBrk="1" hangingPunct="1">
              <a:defRPr/>
            </a:pPr>
            <a:r>
              <a:rPr lang="fr-FR" altLang="fr-FR" sz="2000" dirty="0" smtClean="0"/>
              <a:t>Quelques liens utiles :</a:t>
            </a:r>
          </a:p>
          <a:p>
            <a:pPr lvl="1" eaLnBrk="1" hangingPunct="1">
              <a:defRPr/>
            </a:pPr>
            <a:r>
              <a:rPr lang="fr-FR" altLang="fr-FR" sz="1400" dirty="0" smtClean="0">
                <a:hlinkClick r:id="rId5"/>
              </a:rPr>
              <a:t>http://www.arnaque-chantage-webcam.com/</a:t>
            </a:r>
            <a:endParaRPr lang="fr-FR" altLang="fr-FR" sz="1400" dirty="0" smtClean="0"/>
          </a:p>
          <a:p>
            <a:pPr lvl="1" eaLnBrk="1" hangingPunct="1">
              <a:defRPr/>
            </a:pPr>
            <a:r>
              <a:rPr lang="fr-FR" altLang="fr-FR" sz="1400" dirty="0" smtClean="0">
                <a:hlinkClick r:id="rId6"/>
              </a:rPr>
              <a:t>http://www.laveudunet.com/</a:t>
            </a:r>
            <a:endParaRPr lang="fr-FR" altLang="fr-FR" sz="1400" dirty="0" smtClean="0"/>
          </a:p>
          <a:p>
            <a:pPr lvl="1" eaLnBrk="1" hangingPunct="1">
              <a:defRPr/>
            </a:pPr>
            <a:r>
              <a:rPr lang="fr-FR" altLang="fr-FR" sz="1400" dirty="0" smtClean="0">
                <a:hlinkClick r:id="rId7"/>
              </a:rPr>
              <a:t>http://blog.mavieprivee.fr/post/34628211803/chantage-a-la-webcam</a:t>
            </a:r>
            <a:r>
              <a:rPr lang="fr-FR" altLang="fr-FR" sz="1400" dirty="0" smtClean="0"/>
              <a:t>.</a:t>
            </a:r>
          </a:p>
          <a:p>
            <a:pPr lvl="1" eaLnBrk="1" hangingPunct="1">
              <a:defRPr/>
            </a:pPr>
            <a:endParaRPr lang="fr-FR" altLang="fr-FR" sz="1400" dirty="0" smtClean="0"/>
          </a:p>
          <a:p>
            <a:pPr lvl="1" eaLnBrk="1" hangingPunct="1">
              <a:defRPr/>
            </a:pPr>
            <a:endParaRPr lang="fr-FR" altLang="fr-FR" sz="1800" dirty="0" smtClean="0"/>
          </a:p>
        </p:txBody>
      </p:sp>
      <p:sp>
        <p:nvSpPr>
          <p:cNvPr id="4"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6"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altLang="fr-FR" sz="2000" b="1" i="1" dirty="0" smtClean="0"/>
              <a:t>g. Phishing </a:t>
            </a:r>
            <a:r>
              <a:rPr lang="fr-FR" altLang="fr-FR" sz="2000" b="1" i="1" dirty="0"/>
              <a:t>/ Spear phishing / Social engineering</a:t>
            </a:r>
            <a:endParaRPr lang="fr-FR" sz="2000" b="1" i="1" dirty="0"/>
          </a:p>
        </p:txBody>
      </p:sp>
      <p:sp>
        <p:nvSpPr>
          <p:cNvPr id="2" name="Titre 1"/>
          <p:cNvSpPr>
            <a:spLocks noGrp="1"/>
          </p:cNvSpPr>
          <p:nvPr>
            <p:ph type="title"/>
          </p:nvPr>
        </p:nvSpPr>
        <p:spPr/>
        <p:txBody>
          <a:bodyPr/>
          <a:lstStyle/>
          <a:p>
            <a:r>
              <a:rPr lang="fr-FR" dirty="0"/>
              <a:t>4. Gérer les utilisateurs</a:t>
            </a:r>
          </a:p>
        </p:txBody>
      </p:sp>
    </p:spTree>
    <p:extLst>
      <p:ext uri="{BB962C8B-B14F-4D97-AF65-F5344CB8AC3E}">
        <p14:creationId xmlns:p14="http://schemas.microsoft.com/office/powerpoint/2010/main" val="9830811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Espace réservé du contenu 2"/>
          <p:cNvSpPr>
            <a:spLocks noGrp="1"/>
          </p:cNvSpPr>
          <p:nvPr>
            <p:ph idx="1"/>
          </p:nvPr>
        </p:nvSpPr>
        <p:spPr>
          <a:xfrm>
            <a:off x="457200" y="1567334"/>
            <a:ext cx="8229600" cy="4525962"/>
          </a:xfrm>
        </p:spPr>
        <p:txBody>
          <a:bodyPr/>
          <a:lstStyle/>
          <a:p>
            <a:pPr eaLnBrk="1" hangingPunct="1">
              <a:defRPr/>
            </a:pPr>
            <a:r>
              <a:rPr lang="fr-FR" altLang="fr-FR" sz="2000" dirty="0" smtClean="0"/>
              <a:t>Ne jamais payer de rançons ;</a:t>
            </a:r>
          </a:p>
          <a:p>
            <a:pPr eaLnBrk="1" hangingPunct="1">
              <a:defRPr/>
            </a:pPr>
            <a:r>
              <a:rPr lang="fr-FR" altLang="fr-FR" sz="2000" dirty="0" smtClean="0"/>
              <a:t>En cas de chantage / usurpation d’identité / atteinte à la réputation : </a:t>
            </a:r>
          </a:p>
          <a:p>
            <a:pPr lvl="1" eaLnBrk="1" hangingPunct="1">
              <a:defRPr/>
            </a:pPr>
            <a:r>
              <a:rPr lang="fr-FR" altLang="fr-FR" sz="1800" dirty="0" smtClean="0"/>
              <a:t>Ne communiquez plus avec l’escroc ;</a:t>
            </a:r>
          </a:p>
          <a:p>
            <a:pPr lvl="2" eaLnBrk="1" hangingPunct="1">
              <a:defRPr/>
            </a:pPr>
            <a:r>
              <a:rPr lang="fr-FR" altLang="fr-FR" sz="1400" dirty="0" smtClean="0"/>
              <a:t>bloquer ses messages / son contact.</a:t>
            </a:r>
          </a:p>
          <a:p>
            <a:pPr lvl="1" eaLnBrk="1" hangingPunct="1">
              <a:defRPr/>
            </a:pPr>
            <a:r>
              <a:rPr lang="fr-FR" altLang="fr-FR" sz="1800" dirty="0" smtClean="0"/>
              <a:t>Signalez et recevez de l’aide ;</a:t>
            </a:r>
          </a:p>
          <a:p>
            <a:pPr lvl="2" eaLnBrk="1" hangingPunct="1">
              <a:defRPr/>
            </a:pPr>
            <a:r>
              <a:rPr lang="fr-FR" altLang="fr-FR" sz="1400" dirty="0" smtClean="0"/>
              <a:t>faire bloquer ce contact sur le site du chat, ou sur Facebook ou Skype ;</a:t>
            </a:r>
          </a:p>
          <a:p>
            <a:pPr lvl="2" eaLnBrk="1" hangingPunct="1">
              <a:defRPr/>
            </a:pPr>
            <a:r>
              <a:rPr lang="fr-FR" altLang="fr-FR" sz="1400" dirty="0" smtClean="0"/>
              <a:t>exercer le droit à l’oubli sur Google : </a:t>
            </a:r>
            <a:r>
              <a:rPr lang="fr-FR" altLang="fr-FR" sz="1400" dirty="0" smtClean="0">
                <a:hlinkClick r:id="rId3"/>
              </a:rPr>
              <a:t>https://support.google.com/legal/contact/lr_eudpa?product=websearch&amp;hl=fr</a:t>
            </a:r>
            <a:r>
              <a:rPr lang="fr-FR" altLang="fr-FR" sz="1400" dirty="0" smtClean="0"/>
              <a:t>;</a:t>
            </a:r>
          </a:p>
          <a:p>
            <a:pPr lvl="2" eaLnBrk="1" hangingPunct="1">
              <a:defRPr/>
            </a:pPr>
            <a:r>
              <a:rPr lang="fr-FR" altLang="fr-FR" sz="1400" dirty="0" smtClean="0"/>
              <a:t>signaler : </a:t>
            </a:r>
            <a:r>
              <a:rPr lang="fr-FR" altLang="fr-FR" sz="1400" dirty="0" smtClean="0">
                <a:hlinkClick r:id="rId4"/>
              </a:rPr>
              <a:t>https://www.internet-signalement.gouv.fr/</a:t>
            </a:r>
            <a:endParaRPr lang="fr-FR" altLang="fr-FR" sz="1400" dirty="0" smtClean="0"/>
          </a:p>
          <a:p>
            <a:pPr lvl="2" eaLnBrk="1" hangingPunct="1">
              <a:defRPr/>
            </a:pPr>
            <a:r>
              <a:rPr lang="fr-FR" altLang="fr-FR" sz="1400" dirty="0"/>
              <a:t>p</a:t>
            </a:r>
            <a:r>
              <a:rPr lang="fr-FR" altLang="fr-FR" sz="1400" dirty="0" smtClean="0"/>
              <a:t>our les mineurs : </a:t>
            </a:r>
            <a:r>
              <a:rPr lang="fr-FR" altLang="fr-FR" sz="1400" dirty="0" smtClean="0">
                <a:hlinkClick r:id="rId5"/>
              </a:rPr>
              <a:t>http://www.netecoute.fr/</a:t>
            </a:r>
            <a:endParaRPr lang="fr-FR" altLang="fr-FR" sz="1400" dirty="0" smtClean="0"/>
          </a:p>
          <a:p>
            <a:pPr eaLnBrk="1" hangingPunct="1">
              <a:defRPr/>
            </a:pPr>
            <a:r>
              <a:rPr lang="fr-FR" altLang="fr-FR" sz="2000" dirty="0" smtClean="0"/>
              <a:t>En cas de ransomware (</a:t>
            </a:r>
            <a:r>
              <a:rPr lang="fr-FR" altLang="fr-FR" sz="2000" dirty="0" err="1" smtClean="0"/>
              <a:t>rançongiciel</a:t>
            </a:r>
            <a:r>
              <a:rPr lang="fr-FR" altLang="fr-FR" sz="2000" dirty="0" smtClean="0"/>
              <a:t>) :</a:t>
            </a:r>
          </a:p>
          <a:p>
            <a:pPr lvl="1" eaLnBrk="1" hangingPunct="1">
              <a:defRPr/>
            </a:pPr>
            <a:r>
              <a:rPr lang="fr-FR" altLang="fr-FR" sz="1600" dirty="0" smtClean="0"/>
              <a:t>En entreprise ou à l’université : signalez aux responsables informatiques ;</a:t>
            </a:r>
          </a:p>
          <a:p>
            <a:pPr lvl="1" eaLnBrk="1" hangingPunct="1">
              <a:defRPr/>
            </a:pPr>
            <a:r>
              <a:rPr lang="fr-FR" altLang="fr-FR" sz="1600" dirty="0" smtClean="0"/>
              <a:t>A la maison : rechercher de l’aide sur des sites et forums spécialisés :</a:t>
            </a:r>
          </a:p>
          <a:p>
            <a:pPr lvl="2" eaLnBrk="1" hangingPunct="1">
              <a:defRPr/>
            </a:pPr>
            <a:r>
              <a:rPr lang="fr-FR" altLang="fr-FR" sz="1200" dirty="0" smtClean="0">
                <a:hlinkClick r:id="rId6"/>
              </a:rPr>
              <a:t>http://stopransomware.fr/nettoyer-son-ordinateur/</a:t>
            </a:r>
            <a:endParaRPr lang="fr-FR" altLang="fr-FR" sz="1200" dirty="0" smtClean="0"/>
          </a:p>
          <a:p>
            <a:pPr lvl="2" eaLnBrk="1" hangingPunct="1">
              <a:defRPr/>
            </a:pPr>
            <a:r>
              <a:rPr lang="fr-FR" altLang="fr-FR" sz="1200" dirty="0" smtClean="0"/>
              <a:t>Les sites d’éditeurs de solutions antivirales : Symantec, etc.</a:t>
            </a:r>
          </a:p>
          <a:p>
            <a:pPr eaLnBrk="1" hangingPunct="1">
              <a:defRPr/>
            </a:pPr>
            <a:r>
              <a:rPr lang="fr-FR" altLang="fr-FR" sz="2000" dirty="0" smtClean="0"/>
              <a:t>Porter plainte à la police ou à la gendarmerie.</a:t>
            </a:r>
            <a:endParaRPr lang="fr-FR" altLang="fr-FR" sz="1800" dirty="0" smtClean="0"/>
          </a:p>
          <a:p>
            <a:pPr marL="0" indent="0" eaLnBrk="1" hangingPunct="1">
              <a:buFont typeface="Arial" charset="0"/>
              <a:buNone/>
              <a:defRPr/>
            </a:pPr>
            <a:endParaRPr lang="fr-FR" altLang="fr-FR" sz="2000" dirty="0" smtClean="0"/>
          </a:p>
          <a:p>
            <a:pPr lvl="1" eaLnBrk="1" hangingPunct="1">
              <a:defRPr/>
            </a:pPr>
            <a:endParaRPr lang="fr-FR" altLang="fr-FR" sz="1800" dirty="0" smtClean="0"/>
          </a:p>
        </p:txBody>
      </p:sp>
      <p:sp>
        <p:nvSpPr>
          <p:cNvPr id="4"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6"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altLang="fr-FR" sz="2000" b="1" i="1" dirty="0" smtClean="0"/>
              <a:t>h. Réagir </a:t>
            </a:r>
            <a:r>
              <a:rPr lang="fr-FR" altLang="fr-FR" sz="2000" b="1" i="1" dirty="0"/>
              <a:t>en tant que victime</a:t>
            </a:r>
            <a:endParaRPr lang="fr-FR" sz="2000" b="1" i="1" dirty="0"/>
          </a:p>
        </p:txBody>
      </p:sp>
      <p:sp>
        <p:nvSpPr>
          <p:cNvPr id="9" name="Titre 1"/>
          <p:cNvSpPr>
            <a:spLocks noGrp="1"/>
          </p:cNvSpPr>
          <p:nvPr>
            <p:ph type="title"/>
          </p:nvPr>
        </p:nvSpPr>
        <p:spPr/>
        <p:txBody>
          <a:bodyPr/>
          <a:lstStyle/>
          <a:p>
            <a:r>
              <a:rPr lang="fr-FR" dirty="0"/>
              <a:t>4. Gérer les utilisateurs</a:t>
            </a:r>
          </a:p>
        </p:txBody>
      </p:sp>
    </p:spTree>
    <p:extLst>
      <p:ext uri="{BB962C8B-B14F-4D97-AF65-F5344CB8AC3E}">
        <p14:creationId xmlns:p14="http://schemas.microsoft.com/office/powerpoint/2010/main" val="29541499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dirty="0" smtClean="0"/>
              <a:t>Sensibilisation et initiation à la cybersécurité</a:t>
            </a:r>
            <a:endParaRPr lang="fr-FR" dirty="0"/>
          </a:p>
        </p:txBody>
      </p:sp>
      <p:sp>
        <p:nvSpPr>
          <p:cNvPr id="6" name="Titre 5"/>
          <p:cNvSpPr>
            <a:spLocks noGrp="1"/>
          </p:cNvSpPr>
          <p:nvPr>
            <p:ph type="title"/>
          </p:nvPr>
        </p:nvSpPr>
        <p:spPr/>
        <p:txBody>
          <a:bodyPr/>
          <a:lstStyle/>
          <a:p>
            <a:r>
              <a:rPr lang="fr-FR" dirty="0" smtClean="0"/>
              <a:t>5. Sécuriser physiquement</a:t>
            </a:r>
            <a:endParaRPr lang="fr-FR" dirty="0"/>
          </a:p>
        </p:txBody>
      </p:sp>
      <p:sp>
        <p:nvSpPr>
          <p:cNvPr id="7" name="Espace réservé du texte 6"/>
          <p:cNvSpPr>
            <a:spLocks noGrp="1"/>
          </p:cNvSpPr>
          <p:nvPr>
            <p:ph type="body" sz="quarter" idx="13"/>
          </p:nvPr>
        </p:nvSpPr>
        <p:spPr>
          <a:xfrm>
            <a:off x="468313" y="3716338"/>
            <a:ext cx="8207375" cy="2736998"/>
          </a:xfrm>
        </p:spPr>
        <p:txBody>
          <a:bodyPr>
            <a:normAutofit/>
          </a:bodyPr>
          <a:lstStyle/>
          <a:p>
            <a:pPr marL="457200" indent="-457200" algn="l" eaLnBrk="1" fontAlgn="ctr" hangingPunct="1">
              <a:spcAft>
                <a:spcPts val="0"/>
              </a:spcAft>
              <a:buFont typeface="+mj-lt"/>
              <a:buAutoNum type="alphaLcParenR"/>
              <a:defRPr/>
            </a:pPr>
            <a:r>
              <a:rPr lang="fr-FR" dirty="0" smtClean="0"/>
              <a:t>Protection </a:t>
            </a:r>
            <a:r>
              <a:rPr lang="fr-FR" dirty="0"/>
              <a:t>physique des locaux</a:t>
            </a:r>
          </a:p>
          <a:p>
            <a:pPr marL="457200" indent="-457200" algn="l" eaLnBrk="1" fontAlgn="ctr" hangingPunct="1">
              <a:spcAft>
                <a:spcPts val="0"/>
              </a:spcAft>
              <a:buFont typeface="+mj-lt"/>
              <a:buAutoNum type="alphaLcParenR"/>
              <a:defRPr/>
            </a:pPr>
            <a:r>
              <a:rPr lang="fr-FR" altLang="fr-FR" dirty="0"/>
              <a:t>Imprimantes / Photocopieuses </a:t>
            </a:r>
          </a:p>
          <a:p>
            <a:pPr marL="457200" indent="-457200" algn="l" eaLnBrk="1" fontAlgn="ctr" hangingPunct="1">
              <a:spcAft>
                <a:spcPts val="0"/>
              </a:spcAft>
              <a:buFont typeface="+mj-lt"/>
              <a:buAutoNum type="alphaLcParenR"/>
              <a:defRPr/>
            </a:pPr>
            <a:r>
              <a:rPr lang="fr-FR" altLang="fr-FR" dirty="0" smtClean="0"/>
              <a:t>Sécuriser </a:t>
            </a:r>
            <a:r>
              <a:rPr lang="fr-FR" altLang="fr-FR" dirty="0"/>
              <a:t>les équipements</a:t>
            </a:r>
            <a:endParaRPr lang="fr-FR" dirty="0"/>
          </a:p>
        </p:txBody>
      </p:sp>
    </p:spTree>
    <p:extLst>
      <p:ext uri="{BB962C8B-B14F-4D97-AF65-F5344CB8AC3E}">
        <p14:creationId xmlns:p14="http://schemas.microsoft.com/office/powerpoint/2010/main" val="1807956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Espace réservé du contenu 2"/>
          <p:cNvSpPr>
            <a:spLocks noGrp="1"/>
          </p:cNvSpPr>
          <p:nvPr>
            <p:ph idx="1"/>
          </p:nvPr>
        </p:nvSpPr>
        <p:spPr>
          <a:xfrm>
            <a:off x="457200" y="1629619"/>
            <a:ext cx="8229600" cy="503237"/>
          </a:xfrm>
        </p:spPr>
        <p:txBody>
          <a:bodyPr/>
          <a:lstStyle/>
          <a:p>
            <a:pPr marL="0" indent="0" algn="just" eaLnBrk="1" hangingPunct="1">
              <a:buNone/>
            </a:pPr>
            <a:r>
              <a:rPr lang="fr-FR" altLang="fr-FR" sz="2000" dirty="0" smtClean="0"/>
              <a:t>Différents éléments composent le SI</a:t>
            </a:r>
          </a:p>
        </p:txBody>
      </p:sp>
      <p:pic>
        <p:nvPicPr>
          <p:cNvPr id="17412" name="Picture 6" descr="C:\Documents and Settings\dvo.AQLRENNES\Mes documents\AQL-Silicomp\CO_Securite\OBS Charte Graphique\Template OBS\Dessins OBS\COMMS_EQUIP_GIFS\C BUSINESS INT NETW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2132484"/>
            <a:ext cx="7143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2"/>
          <p:cNvSpPr txBox="1">
            <a:spLocks noChangeArrowheads="1"/>
          </p:cNvSpPr>
          <p:nvPr/>
        </p:nvSpPr>
        <p:spPr bwMode="auto">
          <a:xfrm>
            <a:off x="4894263" y="5253509"/>
            <a:ext cx="685800" cy="646112"/>
          </a:xfrm>
          <a:prstGeom prst="rect">
            <a:avLst/>
          </a:prstGeom>
          <a:noFill/>
          <a:ln>
            <a:noFill/>
          </a:ln>
          <a:effectLst/>
          <a:extLst/>
        </p:spPr>
        <p:txBody>
          <a:bodyPr wrap="none">
            <a:spAutoFit/>
          </a:bodyPr>
          <a:lstStyle>
            <a:lvl1pPr eaLnBrk="0" hangingPunct="0">
              <a:defRPr>
                <a:solidFill>
                  <a:schemeClr val="tx1"/>
                </a:solidFill>
                <a:latin typeface="Helvetica 55 Roman" pitchFamily="2" charset="0"/>
                <a:cs typeface="Arial" charset="0"/>
              </a:defRPr>
            </a:lvl1pPr>
            <a:lvl2pPr marL="742950" indent="-285750" eaLnBrk="0" hangingPunct="0">
              <a:defRPr>
                <a:solidFill>
                  <a:schemeClr val="tx1"/>
                </a:solidFill>
                <a:latin typeface="Helvetica 55 Roman" pitchFamily="2" charset="0"/>
                <a:cs typeface="Arial" charset="0"/>
              </a:defRPr>
            </a:lvl2pPr>
            <a:lvl3pPr marL="1143000" indent="-228600" eaLnBrk="0" hangingPunct="0">
              <a:defRPr>
                <a:solidFill>
                  <a:schemeClr val="tx1"/>
                </a:solidFill>
                <a:latin typeface="Helvetica 55 Roman" pitchFamily="2" charset="0"/>
                <a:cs typeface="Arial" charset="0"/>
              </a:defRPr>
            </a:lvl3pPr>
            <a:lvl4pPr marL="1600200" indent="-228600" eaLnBrk="0" hangingPunct="0">
              <a:defRPr>
                <a:solidFill>
                  <a:schemeClr val="tx1"/>
                </a:solidFill>
                <a:latin typeface="Helvetica 55 Roman" pitchFamily="2" charset="0"/>
                <a:cs typeface="Arial" charset="0"/>
              </a:defRPr>
            </a:lvl4pPr>
            <a:lvl5pPr marL="2057400" indent="-228600" eaLnBrk="0" hangingPunct="0">
              <a:defRPr>
                <a:solidFill>
                  <a:schemeClr val="tx1"/>
                </a:solidFill>
                <a:latin typeface="Helvetica 55 Roman" pitchFamily="2" charset="0"/>
                <a:cs typeface="Arial" charset="0"/>
              </a:defRPr>
            </a:lvl5pPr>
            <a:lvl6pPr marL="2514600" indent="-228600" eaLnBrk="0" fontAlgn="base" hangingPunct="0">
              <a:spcBef>
                <a:spcPct val="0"/>
              </a:spcBef>
              <a:spcAft>
                <a:spcPct val="0"/>
              </a:spcAft>
              <a:defRPr>
                <a:solidFill>
                  <a:schemeClr val="tx1"/>
                </a:solidFill>
                <a:latin typeface="Helvetica 55 Roman" pitchFamily="2" charset="0"/>
                <a:cs typeface="Arial" charset="0"/>
              </a:defRPr>
            </a:lvl6pPr>
            <a:lvl7pPr marL="2971800" indent="-228600" eaLnBrk="0" fontAlgn="base" hangingPunct="0">
              <a:spcBef>
                <a:spcPct val="0"/>
              </a:spcBef>
              <a:spcAft>
                <a:spcPct val="0"/>
              </a:spcAft>
              <a:defRPr>
                <a:solidFill>
                  <a:schemeClr val="tx1"/>
                </a:solidFill>
                <a:latin typeface="Helvetica 55 Roman" pitchFamily="2" charset="0"/>
                <a:cs typeface="Arial" charset="0"/>
              </a:defRPr>
            </a:lvl7pPr>
            <a:lvl8pPr marL="3429000" indent="-228600" eaLnBrk="0" fontAlgn="base" hangingPunct="0">
              <a:spcBef>
                <a:spcPct val="0"/>
              </a:spcBef>
              <a:spcAft>
                <a:spcPct val="0"/>
              </a:spcAft>
              <a:defRPr>
                <a:solidFill>
                  <a:schemeClr val="tx1"/>
                </a:solidFill>
                <a:latin typeface="Helvetica 55 Roman" pitchFamily="2" charset="0"/>
                <a:cs typeface="Arial" charset="0"/>
              </a:defRPr>
            </a:lvl8pPr>
            <a:lvl9pPr marL="3886200" indent="-228600" eaLnBrk="0" fontAlgn="base" hangingPunct="0">
              <a:spcBef>
                <a:spcPct val="0"/>
              </a:spcBef>
              <a:spcAft>
                <a:spcPct val="0"/>
              </a:spcAft>
              <a:defRPr>
                <a:solidFill>
                  <a:schemeClr val="tx1"/>
                </a:solidFill>
                <a:latin typeface="Helvetica 55 Roman" pitchFamily="2" charset="0"/>
                <a:cs typeface="Arial" charset="0"/>
              </a:defRPr>
            </a:lvl9pPr>
          </a:lstStyle>
          <a:p>
            <a:pPr algn="ctr" eaLnBrk="1" fontAlgn="auto" hangingPunct="1">
              <a:spcBef>
                <a:spcPts val="0"/>
              </a:spcBef>
              <a:spcAft>
                <a:spcPts val="0"/>
              </a:spcAft>
              <a:defRPr/>
            </a:pPr>
            <a:r>
              <a:rPr lang="fr-FR" sz="1200" dirty="0" smtClean="0">
                <a:latin typeface="+mn-lt"/>
              </a:rPr>
              <a:t>Routeur</a:t>
            </a:r>
          </a:p>
          <a:p>
            <a:pPr algn="ctr" eaLnBrk="1" fontAlgn="auto" hangingPunct="1">
              <a:spcBef>
                <a:spcPts val="0"/>
              </a:spcBef>
              <a:spcAft>
                <a:spcPts val="0"/>
              </a:spcAft>
              <a:defRPr/>
            </a:pPr>
            <a:r>
              <a:rPr lang="fr-FR" sz="1200" dirty="0" smtClean="0">
                <a:latin typeface="+mn-lt"/>
              </a:rPr>
              <a:t>Box</a:t>
            </a:r>
          </a:p>
          <a:p>
            <a:pPr algn="ctr" eaLnBrk="1" fontAlgn="auto" hangingPunct="1">
              <a:spcBef>
                <a:spcPts val="0"/>
              </a:spcBef>
              <a:spcAft>
                <a:spcPts val="0"/>
              </a:spcAft>
              <a:defRPr/>
            </a:pPr>
            <a:endParaRPr lang="fr-FR" sz="1200" dirty="0" smtClean="0">
              <a:latin typeface="+mn-lt"/>
            </a:endParaRPr>
          </a:p>
        </p:txBody>
      </p:sp>
      <p:sp>
        <p:nvSpPr>
          <p:cNvPr id="12" name="Text Box 12"/>
          <p:cNvSpPr txBox="1">
            <a:spLocks noChangeArrowheads="1"/>
          </p:cNvSpPr>
          <p:nvPr/>
        </p:nvSpPr>
        <p:spPr bwMode="auto">
          <a:xfrm>
            <a:off x="1639888" y="5385271"/>
            <a:ext cx="1063625" cy="276225"/>
          </a:xfrm>
          <a:prstGeom prst="rect">
            <a:avLst/>
          </a:prstGeom>
          <a:noFill/>
          <a:ln>
            <a:noFill/>
          </a:ln>
          <a:effectLst/>
          <a:extLst/>
        </p:spPr>
        <p:txBody>
          <a:bodyPr>
            <a:spAutoFit/>
          </a:bodyPr>
          <a:lstStyle>
            <a:lvl1pPr eaLnBrk="0" hangingPunct="0">
              <a:defRPr>
                <a:solidFill>
                  <a:schemeClr val="tx1"/>
                </a:solidFill>
                <a:latin typeface="Helvetica 55 Roman" pitchFamily="2" charset="0"/>
                <a:cs typeface="Arial" charset="0"/>
              </a:defRPr>
            </a:lvl1pPr>
            <a:lvl2pPr marL="742950" indent="-285750" eaLnBrk="0" hangingPunct="0">
              <a:defRPr>
                <a:solidFill>
                  <a:schemeClr val="tx1"/>
                </a:solidFill>
                <a:latin typeface="Helvetica 55 Roman" pitchFamily="2" charset="0"/>
                <a:cs typeface="Arial" charset="0"/>
              </a:defRPr>
            </a:lvl2pPr>
            <a:lvl3pPr marL="1143000" indent="-228600" eaLnBrk="0" hangingPunct="0">
              <a:defRPr>
                <a:solidFill>
                  <a:schemeClr val="tx1"/>
                </a:solidFill>
                <a:latin typeface="Helvetica 55 Roman" pitchFamily="2" charset="0"/>
                <a:cs typeface="Arial" charset="0"/>
              </a:defRPr>
            </a:lvl3pPr>
            <a:lvl4pPr marL="1600200" indent="-228600" eaLnBrk="0" hangingPunct="0">
              <a:defRPr>
                <a:solidFill>
                  <a:schemeClr val="tx1"/>
                </a:solidFill>
                <a:latin typeface="Helvetica 55 Roman" pitchFamily="2" charset="0"/>
                <a:cs typeface="Arial" charset="0"/>
              </a:defRPr>
            </a:lvl4pPr>
            <a:lvl5pPr marL="2057400" indent="-228600" eaLnBrk="0" hangingPunct="0">
              <a:defRPr>
                <a:solidFill>
                  <a:schemeClr val="tx1"/>
                </a:solidFill>
                <a:latin typeface="Helvetica 55 Roman" pitchFamily="2" charset="0"/>
                <a:cs typeface="Arial" charset="0"/>
              </a:defRPr>
            </a:lvl5pPr>
            <a:lvl6pPr marL="2514600" indent="-228600" eaLnBrk="0" fontAlgn="base" hangingPunct="0">
              <a:spcBef>
                <a:spcPct val="0"/>
              </a:spcBef>
              <a:spcAft>
                <a:spcPct val="0"/>
              </a:spcAft>
              <a:defRPr>
                <a:solidFill>
                  <a:schemeClr val="tx1"/>
                </a:solidFill>
                <a:latin typeface="Helvetica 55 Roman" pitchFamily="2" charset="0"/>
                <a:cs typeface="Arial" charset="0"/>
              </a:defRPr>
            </a:lvl6pPr>
            <a:lvl7pPr marL="2971800" indent="-228600" eaLnBrk="0" fontAlgn="base" hangingPunct="0">
              <a:spcBef>
                <a:spcPct val="0"/>
              </a:spcBef>
              <a:spcAft>
                <a:spcPct val="0"/>
              </a:spcAft>
              <a:defRPr>
                <a:solidFill>
                  <a:schemeClr val="tx1"/>
                </a:solidFill>
                <a:latin typeface="Helvetica 55 Roman" pitchFamily="2" charset="0"/>
                <a:cs typeface="Arial" charset="0"/>
              </a:defRPr>
            </a:lvl7pPr>
            <a:lvl8pPr marL="3429000" indent="-228600" eaLnBrk="0" fontAlgn="base" hangingPunct="0">
              <a:spcBef>
                <a:spcPct val="0"/>
              </a:spcBef>
              <a:spcAft>
                <a:spcPct val="0"/>
              </a:spcAft>
              <a:defRPr>
                <a:solidFill>
                  <a:schemeClr val="tx1"/>
                </a:solidFill>
                <a:latin typeface="Helvetica 55 Roman" pitchFamily="2" charset="0"/>
                <a:cs typeface="Arial" charset="0"/>
              </a:defRPr>
            </a:lvl8pPr>
            <a:lvl9pPr marL="3886200" indent="-228600" eaLnBrk="0" fontAlgn="base" hangingPunct="0">
              <a:spcBef>
                <a:spcPct val="0"/>
              </a:spcBef>
              <a:spcAft>
                <a:spcPct val="0"/>
              </a:spcAft>
              <a:defRPr>
                <a:solidFill>
                  <a:schemeClr val="tx1"/>
                </a:solidFill>
                <a:latin typeface="Helvetica 55 Roman" pitchFamily="2" charset="0"/>
                <a:cs typeface="Arial" charset="0"/>
              </a:defRPr>
            </a:lvl9pPr>
          </a:lstStyle>
          <a:p>
            <a:pPr algn="ctr" eaLnBrk="1" fontAlgn="auto" hangingPunct="1">
              <a:spcBef>
                <a:spcPts val="0"/>
              </a:spcBef>
              <a:spcAft>
                <a:spcPts val="0"/>
              </a:spcAft>
              <a:defRPr/>
            </a:pPr>
            <a:r>
              <a:rPr lang="fr-FR" sz="1200" dirty="0" smtClean="0">
                <a:latin typeface="+mn-lt"/>
              </a:rPr>
              <a:t>Smartphone</a:t>
            </a:r>
          </a:p>
        </p:txBody>
      </p:sp>
      <p:sp>
        <p:nvSpPr>
          <p:cNvPr id="13" name="Text Box 12"/>
          <p:cNvSpPr txBox="1">
            <a:spLocks noChangeArrowheads="1"/>
          </p:cNvSpPr>
          <p:nvPr/>
        </p:nvSpPr>
        <p:spPr bwMode="auto">
          <a:xfrm>
            <a:off x="5680075" y="5304309"/>
            <a:ext cx="720725" cy="277812"/>
          </a:xfrm>
          <a:prstGeom prst="rect">
            <a:avLst/>
          </a:prstGeom>
          <a:noFill/>
          <a:ln>
            <a:noFill/>
          </a:ln>
          <a:effectLst/>
          <a:extLst/>
        </p:spPr>
        <p:txBody>
          <a:bodyPr wrap="none">
            <a:spAutoFit/>
          </a:bodyPr>
          <a:lstStyle>
            <a:lvl1pPr eaLnBrk="0" hangingPunct="0">
              <a:defRPr>
                <a:solidFill>
                  <a:schemeClr val="tx1"/>
                </a:solidFill>
                <a:latin typeface="Helvetica 55 Roman" pitchFamily="2" charset="0"/>
                <a:cs typeface="Arial" charset="0"/>
              </a:defRPr>
            </a:lvl1pPr>
            <a:lvl2pPr marL="742950" indent="-285750" eaLnBrk="0" hangingPunct="0">
              <a:defRPr>
                <a:solidFill>
                  <a:schemeClr val="tx1"/>
                </a:solidFill>
                <a:latin typeface="Helvetica 55 Roman" pitchFamily="2" charset="0"/>
                <a:cs typeface="Arial" charset="0"/>
              </a:defRPr>
            </a:lvl2pPr>
            <a:lvl3pPr marL="1143000" indent="-228600" eaLnBrk="0" hangingPunct="0">
              <a:defRPr>
                <a:solidFill>
                  <a:schemeClr val="tx1"/>
                </a:solidFill>
                <a:latin typeface="Helvetica 55 Roman" pitchFamily="2" charset="0"/>
                <a:cs typeface="Arial" charset="0"/>
              </a:defRPr>
            </a:lvl3pPr>
            <a:lvl4pPr marL="1600200" indent="-228600" eaLnBrk="0" hangingPunct="0">
              <a:defRPr>
                <a:solidFill>
                  <a:schemeClr val="tx1"/>
                </a:solidFill>
                <a:latin typeface="Helvetica 55 Roman" pitchFamily="2" charset="0"/>
                <a:cs typeface="Arial" charset="0"/>
              </a:defRPr>
            </a:lvl4pPr>
            <a:lvl5pPr marL="2057400" indent="-228600" eaLnBrk="0" hangingPunct="0">
              <a:defRPr>
                <a:solidFill>
                  <a:schemeClr val="tx1"/>
                </a:solidFill>
                <a:latin typeface="Helvetica 55 Roman" pitchFamily="2" charset="0"/>
                <a:cs typeface="Arial" charset="0"/>
              </a:defRPr>
            </a:lvl5pPr>
            <a:lvl6pPr marL="2514600" indent="-228600" eaLnBrk="0" fontAlgn="base" hangingPunct="0">
              <a:spcBef>
                <a:spcPct val="0"/>
              </a:spcBef>
              <a:spcAft>
                <a:spcPct val="0"/>
              </a:spcAft>
              <a:defRPr>
                <a:solidFill>
                  <a:schemeClr val="tx1"/>
                </a:solidFill>
                <a:latin typeface="Helvetica 55 Roman" pitchFamily="2" charset="0"/>
                <a:cs typeface="Arial" charset="0"/>
              </a:defRPr>
            </a:lvl6pPr>
            <a:lvl7pPr marL="2971800" indent="-228600" eaLnBrk="0" fontAlgn="base" hangingPunct="0">
              <a:spcBef>
                <a:spcPct val="0"/>
              </a:spcBef>
              <a:spcAft>
                <a:spcPct val="0"/>
              </a:spcAft>
              <a:defRPr>
                <a:solidFill>
                  <a:schemeClr val="tx1"/>
                </a:solidFill>
                <a:latin typeface="Helvetica 55 Roman" pitchFamily="2" charset="0"/>
                <a:cs typeface="Arial" charset="0"/>
              </a:defRPr>
            </a:lvl7pPr>
            <a:lvl8pPr marL="3429000" indent="-228600" eaLnBrk="0" fontAlgn="base" hangingPunct="0">
              <a:spcBef>
                <a:spcPct val="0"/>
              </a:spcBef>
              <a:spcAft>
                <a:spcPct val="0"/>
              </a:spcAft>
              <a:defRPr>
                <a:solidFill>
                  <a:schemeClr val="tx1"/>
                </a:solidFill>
                <a:latin typeface="Helvetica 55 Roman" pitchFamily="2" charset="0"/>
                <a:cs typeface="Arial" charset="0"/>
              </a:defRPr>
            </a:lvl8pPr>
            <a:lvl9pPr marL="3886200" indent="-228600" eaLnBrk="0" fontAlgn="base" hangingPunct="0">
              <a:spcBef>
                <a:spcPct val="0"/>
              </a:spcBef>
              <a:spcAft>
                <a:spcPct val="0"/>
              </a:spcAft>
              <a:defRPr>
                <a:solidFill>
                  <a:schemeClr val="tx1"/>
                </a:solidFill>
                <a:latin typeface="Helvetica 55 Roman" pitchFamily="2" charset="0"/>
                <a:cs typeface="Arial" charset="0"/>
              </a:defRPr>
            </a:lvl9pPr>
          </a:lstStyle>
          <a:p>
            <a:pPr algn="ctr" eaLnBrk="1" fontAlgn="auto" hangingPunct="1">
              <a:spcBef>
                <a:spcPts val="0"/>
              </a:spcBef>
              <a:spcAft>
                <a:spcPts val="0"/>
              </a:spcAft>
              <a:defRPr/>
            </a:pPr>
            <a:r>
              <a:rPr lang="fr-FR" sz="1200" dirty="0" smtClean="0">
                <a:latin typeface="+mn-lt"/>
              </a:rPr>
              <a:t>Serveurs</a:t>
            </a:r>
          </a:p>
        </p:txBody>
      </p:sp>
      <p:sp>
        <p:nvSpPr>
          <p:cNvPr id="14" name="Text Box 12"/>
          <p:cNvSpPr txBox="1">
            <a:spLocks noChangeArrowheads="1"/>
          </p:cNvSpPr>
          <p:nvPr/>
        </p:nvSpPr>
        <p:spPr bwMode="auto">
          <a:xfrm>
            <a:off x="2700338" y="5383684"/>
            <a:ext cx="688975" cy="277812"/>
          </a:xfrm>
          <a:prstGeom prst="rect">
            <a:avLst/>
          </a:prstGeom>
          <a:noFill/>
          <a:ln>
            <a:noFill/>
          </a:ln>
          <a:effectLst/>
          <a:extLst/>
        </p:spPr>
        <p:txBody>
          <a:bodyPr wrap="none">
            <a:spAutoFit/>
          </a:bodyPr>
          <a:lstStyle>
            <a:lvl1pPr eaLnBrk="0" hangingPunct="0">
              <a:defRPr>
                <a:solidFill>
                  <a:schemeClr val="tx1"/>
                </a:solidFill>
                <a:latin typeface="Helvetica 55 Roman" pitchFamily="2" charset="0"/>
                <a:cs typeface="Arial" charset="0"/>
              </a:defRPr>
            </a:lvl1pPr>
            <a:lvl2pPr marL="742950" indent="-285750" eaLnBrk="0" hangingPunct="0">
              <a:defRPr>
                <a:solidFill>
                  <a:schemeClr val="tx1"/>
                </a:solidFill>
                <a:latin typeface="Helvetica 55 Roman" pitchFamily="2" charset="0"/>
                <a:cs typeface="Arial" charset="0"/>
              </a:defRPr>
            </a:lvl2pPr>
            <a:lvl3pPr marL="1143000" indent="-228600" eaLnBrk="0" hangingPunct="0">
              <a:defRPr>
                <a:solidFill>
                  <a:schemeClr val="tx1"/>
                </a:solidFill>
                <a:latin typeface="Helvetica 55 Roman" pitchFamily="2" charset="0"/>
                <a:cs typeface="Arial" charset="0"/>
              </a:defRPr>
            </a:lvl3pPr>
            <a:lvl4pPr marL="1600200" indent="-228600" eaLnBrk="0" hangingPunct="0">
              <a:defRPr>
                <a:solidFill>
                  <a:schemeClr val="tx1"/>
                </a:solidFill>
                <a:latin typeface="Helvetica 55 Roman" pitchFamily="2" charset="0"/>
                <a:cs typeface="Arial" charset="0"/>
              </a:defRPr>
            </a:lvl4pPr>
            <a:lvl5pPr marL="2057400" indent="-228600" eaLnBrk="0" hangingPunct="0">
              <a:defRPr>
                <a:solidFill>
                  <a:schemeClr val="tx1"/>
                </a:solidFill>
                <a:latin typeface="Helvetica 55 Roman" pitchFamily="2" charset="0"/>
                <a:cs typeface="Arial" charset="0"/>
              </a:defRPr>
            </a:lvl5pPr>
            <a:lvl6pPr marL="2514600" indent="-228600" eaLnBrk="0" fontAlgn="base" hangingPunct="0">
              <a:spcBef>
                <a:spcPct val="0"/>
              </a:spcBef>
              <a:spcAft>
                <a:spcPct val="0"/>
              </a:spcAft>
              <a:defRPr>
                <a:solidFill>
                  <a:schemeClr val="tx1"/>
                </a:solidFill>
                <a:latin typeface="Helvetica 55 Roman" pitchFamily="2" charset="0"/>
                <a:cs typeface="Arial" charset="0"/>
              </a:defRPr>
            </a:lvl6pPr>
            <a:lvl7pPr marL="2971800" indent="-228600" eaLnBrk="0" fontAlgn="base" hangingPunct="0">
              <a:spcBef>
                <a:spcPct val="0"/>
              </a:spcBef>
              <a:spcAft>
                <a:spcPct val="0"/>
              </a:spcAft>
              <a:defRPr>
                <a:solidFill>
                  <a:schemeClr val="tx1"/>
                </a:solidFill>
                <a:latin typeface="Helvetica 55 Roman" pitchFamily="2" charset="0"/>
                <a:cs typeface="Arial" charset="0"/>
              </a:defRPr>
            </a:lvl7pPr>
            <a:lvl8pPr marL="3429000" indent="-228600" eaLnBrk="0" fontAlgn="base" hangingPunct="0">
              <a:spcBef>
                <a:spcPct val="0"/>
              </a:spcBef>
              <a:spcAft>
                <a:spcPct val="0"/>
              </a:spcAft>
              <a:defRPr>
                <a:solidFill>
                  <a:schemeClr val="tx1"/>
                </a:solidFill>
                <a:latin typeface="Helvetica 55 Roman" pitchFamily="2" charset="0"/>
                <a:cs typeface="Arial" charset="0"/>
              </a:defRPr>
            </a:lvl8pPr>
            <a:lvl9pPr marL="3886200" indent="-228600" eaLnBrk="0" fontAlgn="base" hangingPunct="0">
              <a:spcBef>
                <a:spcPct val="0"/>
              </a:spcBef>
              <a:spcAft>
                <a:spcPct val="0"/>
              </a:spcAft>
              <a:defRPr>
                <a:solidFill>
                  <a:schemeClr val="tx1"/>
                </a:solidFill>
                <a:latin typeface="Helvetica 55 Roman" pitchFamily="2" charset="0"/>
                <a:cs typeface="Arial" charset="0"/>
              </a:defRPr>
            </a:lvl9pPr>
          </a:lstStyle>
          <a:p>
            <a:pPr algn="ctr" eaLnBrk="1" fontAlgn="auto" hangingPunct="1">
              <a:spcBef>
                <a:spcPts val="0"/>
              </a:spcBef>
              <a:spcAft>
                <a:spcPts val="0"/>
              </a:spcAft>
              <a:defRPr/>
            </a:pPr>
            <a:r>
              <a:rPr lang="fr-FR" sz="1200" dirty="0" smtClean="0">
                <a:latin typeface="+mn-lt"/>
              </a:rPr>
              <a:t>Tablette</a:t>
            </a:r>
          </a:p>
        </p:txBody>
      </p:sp>
      <p:sp>
        <p:nvSpPr>
          <p:cNvPr id="16" name="Text Box 12"/>
          <p:cNvSpPr txBox="1">
            <a:spLocks noChangeArrowheads="1"/>
          </p:cNvSpPr>
          <p:nvPr/>
        </p:nvSpPr>
        <p:spPr bwMode="auto">
          <a:xfrm>
            <a:off x="6586538" y="5312246"/>
            <a:ext cx="865187" cy="276225"/>
          </a:xfrm>
          <a:prstGeom prst="rect">
            <a:avLst/>
          </a:prstGeom>
          <a:noFill/>
          <a:ln>
            <a:noFill/>
          </a:ln>
          <a:effectLst/>
          <a:extLst/>
        </p:spPr>
        <p:txBody>
          <a:bodyPr wrap="none">
            <a:spAutoFit/>
          </a:bodyPr>
          <a:lstStyle>
            <a:lvl1pPr eaLnBrk="0" hangingPunct="0">
              <a:defRPr>
                <a:solidFill>
                  <a:schemeClr val="tx1"/>
                </a:solidFill>
                <a:latin typeface="Helvetica 55 Roman" pitchFamily="2" charset="0"/>
                <a:cs typeface="Arial" charset="0"/>
              </a:defRPr>
            </a:lvl1pPr>
            <a:lvl2pPr marL="742950" indent="-285750" eaLnBrk="0" hangingPunct="0">
              <a:defRPr>
                <a:solidFill>
                  <a:schemeClr val="tx1"/>
                </a:solidFill>
                <a:latin typeface="Helvetica 55 Roman" pitchFamily="2" charset="0"/>
                <a:cs typeface="Arial" charset="0"/>
              </a:defRPr>
            </a:lvl2pPr>
            <a:lvl3pPr marL="1143000" indent="-228600" eaLnBrk="0" hangingPunct="0">
              <a:defRPr>
                <a:solidFill>
                  <a:schemeClr val="tx1"/>
                </a:solidFill>
                <a:latin typeface="Helvetica 55 Roman" pitchFamily="2" charset="0"/>
                <a:cs typeface="Arial" charset="0"/>
              </a:defRPr>
            </a:lvl3pPr>
            <a:lvl4pPr marL="1600200" indent="-228600" eaLnBrk="0" hangingPunct="0">
              <a:defRPr>
                <a:solidFill>
                  <a:schemeClr val="tx1"/>
                </a:solidFill>
                <a:latin typeface="Helvetica 55 Roman" pitchFamily="2" charset="0"/>
                <a:cs typeface="Arial" charset="0"/>
              </a:defRPr>
            </a:lvl4pPr>
            <a:lvl5pPr marL="2057400" indent="-228600" eaLnBrk="0" hangingPunct="0">
              <a:defRPr>
                <a:solidFill>
                  <a:schemeClr val="tx1"/>
                </a:solidFill>
                <a:latin typeface="Helvetica 55 Roman" pitchFamily="2" charset="0"/>
                <a:cs typeface="Arial" charset="0"/>
              </a:defRPr>
            </a:lvl5pPr>
            <a:lvl6pPr marL="2514600" indent="-228600" eaLnBrk="0" fontAlgn="base" hangingPunct="0">
              <a:spcBef>
                <a:spcPct val="0"/>
              </a:spcBef>
              <a:spcAft>
                <a:spcPct val="0"/>
              </a:spcAft>
              <a:defRPr>
                <a:solidFill>
                  <a:schemeClr val="tx1"/>
                </a:solidFill>
                <a:latin typeface="Helvetica 55 Roman" pitchFamily="2" charset="0"/>
                <a:cs typeface="Arial" charset="0"/>
              </a:defRPr>
            </a:lvl6pPr>
            <a:lvl7pPr marL="2971800" indent="-228600" eaLnBrk="0" fontAlgn="base" hangingPunct="0">
              <a:spcBef>
                <a:spcPct val="0"/>
              </a:spcBef>
              <a:spcAft>
                <a:spcPct val="0"/>
              </a:spcAft>
              <a:defRPr>
                <a:solidFill>
                  <a:schemeClr val="tx1"/>
                </a:solidFill>
                <a:latin typeface="Helvetica 55 Roman" pitchFamily="2" charset="0"/>
                <a:cs typeface="Arial" charset="0"/>
              </a:defRPr>
            </a:lvl7pPr>
            <a:lvl8pPr marL="3429000" indent="-228600" eaLnBrk="0" fontAlgn="base" hangingPunct="0">
              <a:spcBef>
                <a:spcPct val="0"/>
              </a:spcBef>
              <a:spcAft>
                <a:spcPct val="0"/>
              </a:spcAft>
              <a:defRPr>
                <a:solidFill>
                  <a:schemeClr val="tx1"/>
                </a:solidFill>
                <a:latin typeface="Helvetica 55 Roman" pitchFamily="2" charset="0"/>
                <a:cs typeface="Arial" charset="0"/>
              </a:defRPr>
            </a:lvl8pPr>
            <a:lvl9pPr marL="3886200" indent="-228600" eaLnBrk="0" fontAlgn="base" hangingPunct="0">
              <a:spcBef>
                <a:spcPct val="0"/>
              </a:spcBef>
              <a:spcAft>
                <a:spcPct val="0"/>
              </a:spcAft>
              <a:defRPr>
                <a:solidFill>
                  <a:schemeClr val="tx1"/>
                </a:solidFill>
                <a:latin typeface="Helvetica 55 Roman" pitchFamily="2" charset="0"/>
                <a:cs typeface="Arial" charset="0"/>
              </a:defRPr>
            </a:lvl9pPr>
          </a:lstStyle>
          <a:p>
            <a:pPr algn="ctr" eaLnBrk="1" fontAlgn="auto" hangingPunct="1">
              <a:spcBef>
                <a:spcPts val="0"/>
              </a:spcBef>
              <a:spcAft>
                <a:spcPts val="0"/>
              </a:spcAft>
              <a:defRPr/>
            </a:pPr>
            <a:r>
              <a:rPr lang="fr-FR" sz="1200" dirty="0" smtClean="0">
                <a:latin typeface="+mn-lt"/>
              </a:rPr>
              <a:t>Ordinateur</a:t>
            </a:r>
          </a:p>
        </p:txBody>
      </p:sp>
      <p:sp>
        <p:nvSpPr>
          <p:cNvPr id="17" name="Rectangle 16"/>
          <p:cNvSpPr/>
          <p:nvPr/>
        </p:nvSpPr>
        <p:spPr>
          <a:xfrm>
            <a:off x="1498600" y="2061046"/>
            <a:ext cx="6046788" cy="868363"/>
          </a:xfrm>
          <a:prstGeom prst="rect">
            <a:avLst/>
          </a:prstGeom>
          <a:noFill/>
          <a:ln w="95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dirty="0"/>
          </a:p>
        </p:txBody>
      </p:sp>
      <p:sp>
        <p:nvSpPr>
          <p:cNvPr id="18" name="Rectangle 17"/>
          <p:cNvSpPr/>
          <p:nvPr/>
        </p:nvSpPr>
        <p:spPr>
          <a:xfrm>
            <a:off x="1498600" y="4658196"/>
            <a:ext cx="6046788" cy="982663"/>
          </a:xfrm>
          <a:prstGeom prst="rect">
            <a:avLst/>
          </a:prstGeom>
          <a:noFill/>
          <a:ln w="95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dirty="0"/>
          </a:p>
        </p:txBody>
      </p:sp>
      <p:sp>
        <p:nvSpPr>
          <p:cNvPr id="19" name="Text Box 12"/>
          <p:cNvSpPr txBox="1">
            <a:spLocks noChangeArrowheads="1"/>
          </p:cNvSpPr>
          <p:nvPr/>
        </p:nvSpPr>
        <p:spPr bwMode="auto">
          <a:xfrm>
            <a:off x="1504950" y="2061046"/>
            <a:ext cx="1355725" cy="277813"/>
          </a:xfrm>
          <a:prstGeom prst="rect">
            <a:avLst/>
          </a:prstGeom>
          <a:noFill/>
          <a:ln>
            <a:noFill/>
          </a:ln>
          <a:effectLst/>
          <a:extLst/>
        </p:spPr>
        <p:txBody>
          <a:bodyPr wrap="none">
            <a:spAutoFit/>
          </a:bodyPr>
          <a:lstStyle>
            <a:lvl1pPr eaLnBrk="0" hangingPunct="0">
              <a:defRPr>
                <a:solidFill>
                  <a:schemeClr val="tx1"/>
                </a:solidFill>
                <a:latin typeface="Helvetica 55 Roman" pitchFamily="2" charset="0"/>
                <a:cs typeface="Arial" charset="0"/>
              </a:defRPr>
            </a:lvl1pPr>
            <a:lvl2pPr marL="742950" indent="-285750" eaLnBrk="0" hangingPunct="0">
              <a:defRPr>
                <a:solidFill>
                  <a:schemeClr val="tx1"/>
                </a:solidFill>
                <a:latin typeface="Helvetica 55 Roman" pitchFamily="2" charset="0"/>
                <a:cs typeface="Arial" charset="0"/>
              </a:defRPr>
            </a:lvl2pPr>
            <a:lvl3pPr marL="1143000" indent="-228600" eaLnBrk="0" hangingPunct="0">
              <a:defRPr>
                <a:solidFill>
                  <a:schemeClr val="tx1"/>
                </a:solidFill>
                <a:latin typeface="Helvetica 55 Roman" pitchFamily="2" charset="0"/>
                <a:cs typeface="Arial" charset="0"/>
              </a:defRPr>
            </a:lvl3pPr>
            <a:lvl4pPr marL="1600200" indent="-228600" eaLnBrk="0" hangingPunct="0">
              <a:defRPr>
                <a:solidFill>
                  <a:schemeClr val="tx1"/>
                </a:solidFill>
                <a:latin typeface="Helvetica 55 Roman" pitchFamily="2" charset="0"/>
                <a:cs typeface="Arial" charset="0"/>
              </a:defRPr>
            </a:lvl4pPr>
            <a:lvl5pPr marL="2057400" indent="-228600" eaLnBrk="0" hangingPunct="0">
              <a:defRPr>
                <a:solidFill>
                  <a:schemeClr val="tx1"/>
                </a:solidFill>
                <a:latin typeface="Helvetica 55 Roman" pitchFamily="2" charset="0"/>
                <a:cs typeface="Arial" charset="0"/>
              </a:defRPr>
            </a:lvl5pPr>
            <a:lvl6pPr marL="2514600" indent="-228600" eaLnBrk="0" fontAlgn="base" hangingPunct="0">
              <a:spcBef>
                <a:spcPct val="0"/>
              </a:spcBef>
              <a:spcAft>
                <a:spcPct val="0"/>
              </a:spcAft>
              <a:defRPr>
                <a:solidFill>
                  <a:schemeClr val="tx1"/>
                </a:solidFill>
                <a:latin typeface="Helvetica 55 Roman" pitchFamily="2" charset="0"/>
                <a:cs typeface="Arial" charset="0"/>
              </a:defRPr>
            </a:lvl6pPr>
            <a:lvl7pPr marL="2971800" indent="-228600" eaLnBrk="0" fontAlgn="base" hangingPunct="0">
              <a:spcBef>
                <a:spcPct val="0"/>
              </a:spcBef>
              <a:spcAft>
                <a:spcPct val="0"/>
              </a:spcAft>
              <a:defRPr>
                <a:solidFill>
                  <a:schemeClr val="tx1"/>
                </a:solidFill>
                <a:latin typeface="Helvetica 55 Roman" pitchFamily="2" charset="0"/>
                <a:cs typeface="Arial" charset="0"/>
              </a:defRPr>
            </a:lvl7pPr>
            <a:lvl8pPr marL="3429000" indent="-228600" eaLnBrk="0" fontAlgn="base" hangingPunct="0">
              <a:spcBef>
                <a:spcPct val="0"/>
              </a:spcBef>
              <a:spcAft>
                <a:spcPct val="0"/>
              </a:spcAft>
              <a:defRPr>
                <a:solidFill>
                  <a:schemeClr val="tx1"/>
                </a:solidFill>
                <a:latin typeface="Helvetica 55 Roman" pitchFamily="2" charset="0"/>
                <a:cs typeface="Arial" charset="0"/>
              </a:defRPr>
            </a:lvl8pPr>
            <a:lvl9pPr marL="3886200" indent="-228600" eaLnBrk="0" fontAlgn="base" hangingPunct="0">
              <a:spcBef>
                <a:spcPct val="0"/>
              </a:spcBef>
              <a:spcAft>
                <a:spcPct val="0"/>
              </a:spcAft>
              <a:defRPr>
                <a:solidFill>
                  <a:schemeClr val="tx1"/>
                </a:solidFill>
                <a:latin typeface="Helvetica 55 Roman" pitchFamily="2" charset="0"/>
                <a:cs typeface="Arial" charset="0"/>
              </a:defRPr>
            </a:lvl9pPr>
          </a:lstStyle>
          <a:p>
            <a:pPr eaLnBrk="1" fontAlgn="auto" hangingPunct="1">
              <a:spcBef>
                <a:spcPts val="0"/>
              </a:spcBef>
              <a:spcAft>
                <a:spcPts val="0"/>
              </a:spcAft>
              <a:defRPr/>
            </a:pPr>
            <a:r>
              <a:rPr lang="fr-FR" sz="1200" b="1" dirty="0" smtClean="0">
                <a:solidFill>
                  <a:srgbClr val="C00000"/>
                </a:solidFill>
                <a:latin typeface="+mn-lt"/>
              </a:rPr>
              <a:t>actifs primordiaux</a:t>
            </a:r>
          </a:p>
        </p:txBody>
      </p:sp>
      <p:sp>
        <p:nvSpPr>
          <p:cNvPr id="20" name="Text Box 12"/>
          <p:cNvSpPr txBox="1">
            <a:spLocks noChangeArrowheads="1"/>
          </p:cNvSpPr>
          <p:nvPr/>
        </p:nvSpPr>
        <p:spPr bwMode="auto">
          <a:xfrm>
            <a:off x="1498600" y="4628034"/>
            <a:ext cx="1025525" cy="276225"/>
          </a:xfrm>
          <a:prstGeom prst="rect">
            <a:avLst/>
          </a:prstGeom>
          <a:noFill/>
          <a:ln>
            <a:noFill/>
          </a:ln>
          <a:effectLst/>
          <a:extLst/>
        </p:spPr>
        <p:txBody>
          <a:bodyPr wrap="none">
            <a:spAutoFit/>
          </a:bodyPr>
          <a:lstStyle>
            <a:lvl1pPr eaLnBrk="0" hangingPunct="0">
              <a:defRPr>
                <a:solidFill>
                  <a:schemeClr val="tx1"/>
                </a:solidFill>
                <a:latin typeface="Helvetica 55 Roman" pitchFamily="2" charset="0"/>
                <a:cs typeface="Arial" charset="0"/>
              </a:defRPr>
            </a:lvl1pPr>
            <a:lvl2pPr marL="742950" indent="-285750" eaLnBrk="0" hangingPunct="0">
              <a:defRPr>
                <a:solidFill>
                  <a:schemeClr val="tx1"/>
                </a:solidFill>
                <a:latin typeface="Helvetica 55 Roman" pitchFamily="2" charset="0"/>
                <a:cs typeface="Arial" charset="0"/>
              </a:defRPr>
            </a:lvl2pPr>
            <a:lvl3pPr marL="1143000" indent="-228600" eaLnBrk="0" hangingPunct="0">
              <a:defRPr>
                <a:solidFill>
                  <a:schemeClr val="tx1"/>
                </a:solidFill>
                <a:latin typeface="Helvetica 55 Roman" pitchFamily="2" charset="0"/>
                <a:cs typeface="Arial" charset="0"/>
              </a:defRPr>
            </a:lvl3pPr>
            <a:lvl4pPr marL="1600200" indent="-228600" eaLnBrk="0" hangingPunct="0">
              <a:defRPr>
                <a:solidFill>
                  <a:schemeClr val="tx1"/>
                </a:solidFill>
                <a:latin typeface="Helvetica 55 Roman" pitchFamily="2" charset="0"/>
                <a:cs typeface="Arial" charset="0"/>
              </a:defRPr>
            </a:lvl4pPr>
            <a:lvl5pPr marL="2057400" indent="-228600" eaLnBrk="0" hangingPunct="0">
              <a:defRPr>
                <a:solidFill>
                  <a:schemeClr val="tx1"/>
                </a:solidFill>
                <a:latin typeface="Helvetica 55 Roman" pitchFamily="2" charset="0"/>
                <a:cs typeface="Arial" charset="0"/>
              </a:defRPr>
            </a:lvl5pPr>
            <a:lvl6pPr marL="2514600" indent="-228600" eaLnBrk="0" fontAlgn="base" hangingPunct="0">
              <a:spcBef>
                <a:spcPct val="0"/>
              </a:spcBef>
              <a:spcAft>
                <a:spcPct val="0"/>
              </a:spcAft>
              <a:defRPr>
                <a:solidFill>
                  <a:schemeClr val="tx1"/>
                </a:solidFill>
                <a:latin typeface="Helvetica 55 Roman" pitchFamily="2" charset="0"/>
                <a:cs typeface="Arial" charset="0"/>
              </a:defRPr>
            </a:lvl6pPr>
            <a:lvl7pPr marL="2971800" indent="-228600" eaLnBrk="0" fontAlgn="base" hangingPunct="0">
              <a:spcBef>
                <a:spcPct val="0"/>
              </a:spcBef>
              <a:spcAft>
                <a:spcPct val="0"/>
              </a:spcAft>
              <a:defRPr>
                <a:solidFill>
                  <a:schemeClr val="tx1"/>
                </a:solidFill>
                <a:latin typeface="Helvetica 55 Roman" pitchFamily="2" charset="0"/>
                <a:cs typeface="Arial" charset="0"/>
              </a:defRPr>
            </a:lvl7pPr>
            <a:lvl8pPr marL="3429000" indent="-228600" eaLnBrk="0" fontAlgn="base" hangingPunct="0">
              <a:spcBef>
                <a:spcPct val="0"/>
              </a:spcBef>
              <a:spcAft>
                <a:spcPct val="0"/>
              </a:spcAft>
              <a:defRPr>
                <a:solidFill>
                  <a:schemeClr val="tx1"/>
                </a:solidFill>
                <a:latin typeface="Helvetica 55 Roman" pitchFamily="2" charset="0"/>
                <a:cs typeface="Arial" charset="0"/>
              </a:defRPr>
            </a:lvl8pPr>
            <a:lvl9pPr marL="3886200" indent="-228600" eaLnBrk="0" fontAlgn="base" hangingPunct="0">
              <a:spcBef>
                <a:spcPct val="0"/>
              </a:spcBef>
              <a:spcAft>
                <a:spcPct val="0"/>
              </a:spcAft>
              <a:defRPr>
                <a:solidFill>
                  <a:schemeClr val="tx1"/>
                </a:solidFill>
                <a:latin typeface="Helvetica 55 Roman" pitchFamily="2" charset="0"/>
                <a:cs typeface="Arial" charset="0"/>
              </a:defRPr>
            </a:lvl9pPr>
          </a:lstStyle>
          <a:p>
            <a:pPr eaLnBrk="1" fontAlgn="auto" hangingPunct="1">
              <a:spcBef>
                <a:spcPts val="0"/>
              </a:spcBef>
              <a:spcAft>
                <a:spcPts val="0"/>
              </a:spcAft>
              <a:defRPr/>
            </a:pPr>
            <a:r>
              <a:rPr lang="fr-FR" sz="1200" b="1" dirty="0" smtClean="0">
                <a:solidFill>
                  <a:srgbClr val="C00000"/>
                </a:solidFill>
                <a:latin typeface="+mn-lt"/>
              </a:rPr>
              <a:t>équipements</a:t>
            </a:r>
          </a:p>
        </p:txBody>
      </p:sp>
      <p:sp>
        <p:nvSpPr>
          <p:cNvPr id="22" name="Flèche vers le bas 21"/>
          <p:cNvSpPr/>
          <p:nvPr/>
        </p:nvSpPr>
        <p:spPr>
          <a:xfrm>
            <a:off x="4327525" y="2948459"/>
            <a:ext cx="320675" cy="277812"/>
          </a:xfrm>
          <a:prstGeom prst="downArrow">
            <a:avLst/>
          </a:prstGeom>
          <a:solidFill>
            <a:srgbClr val="C2B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dirty="0"/>
          </a:p>
        </p:txBody>
      </p:sp>
      <p:sp>
        <p:nvSpPr>
          <p:cNvPr id="24" name="Text Box 12"/>
          <p:cNvSpPr txBox="1">
            <a:spLocks noChangeArrowheads="1"/>
          </p:cNvSpPr>
          <p:nvPr/>
        </p:nvSpPr>
        <p:spPr bwMode="auto">
          <a:xfrm>
            <a:off x="3800475" y="2492846"/>
            <a:ext cx="1347788" cy="461963"/>
          </a:xfrm>
          <a:prstGeom prst="rect">
            <a:avLst/>
          </a:prstGeom>
          <a:noFill/>
          <a:ln>
            <a:noFill/>
          </a:ln>
          <a:effectLst/>
          <a:extLst/>
        </p:spPr>
        <p:txBody>
          <a:bodyPr wrap="none">
            <a:spAutoFit/>
          </a:bodyPr>
          <a:lstStyle>
            <a:lvl1pPr eaLnBrk="0" hangingPunct="0">
              <a:defRPr>
                <a:solidFill>
                  <a:schemeClr val="tx1"/>
                </a:solidFill>
                <a:latin typeface="Helvetica 55 Roman" pitchFamily="2" charset="0"/>
                <a:cs typeface="Arial" charset="0"/>
              </a:defRPr>
            </a:lvl1pPr>
            <a:lvl2pPr marL="742950" indent="-285750" eaLnBrk="0" hangingPunct="0">
              <a:defRPr>
                <a:solidFill>
                  <a:schemeClr val="tx1"/>
                </a:solidFill>
                <a:latin typeface="Helvetica 55 Roman" pitchFamily="2" charset="0"/>
                <a:cs typeface="Arial" charset="0"/>
              </a:defRPr>
            </a:lvl2pPr>
            <a:lvl3pPr marL="1143000" indent="-228600" eaLnBrk="0" hangingPunct="0">
              <a:defRPr>
                <a:solidFill>
                  <a:schemeClr val="tx1"/>
                </a:solidFill>
                <a:latin typeface="Helvetica 55 Roman" pitchFamily="2" charset="0"/>
                <a:cs typeface="Arial" charset="0"/>
              </a:defRPr>
            </a:lvl3pPr>
            <a:lvl4pPr marL="1600200" indent="-228600" eaLnBrk="0" hangingPunct="0">
              <a:defRPr>
                <a:solidFill>
                  <a:schemeClr val="tx1"/>
                </a:solidFill>
                <a:latin typeface="Helvetica 55 Roman" pitchFamily="2" charset="0"/>
                <a:cs typeface="Arial" charset="0"/>
              </a:defRPr>
            </a:lvl4pPr>
            <a:lvl5pPr marL="2057400" indent="-228600" eaLnBrk="0" hangingPunct="0">
              <a:defRPr>
                <a:solidFill>
                  <a:schemeClr val="tx1"/>
                </a:solidFill>
                <a:latin typeface="Helvetica 55 Roman" pitchFamily="2" charset="0"/>
                <a:cs typeface="Arial" charset="0"/>
              </a:defRPr>
            </a:lvl5pPr>
            <a:lvl6pPr marL="2514600" indent="-228600" eaLnBrk="0" fontAlgn="base" hangingPunct="0">
              <a:spcBef>
                <a:spcPct val="0"/>
              </a:spcBef>
              <a:spcAft>
                <a:spcPct val="0"/>
              </a:spcAft>
              <a:defRPr>
                <a:solidFill>
                  <a:schemeClr val="tx1"/>
                </a:solidFill>
                <a:latin typeface="Helvetica 55 Roman" pitchFamily="2" charset="0"/>
                <a:cs typeface="Arial" charset="0"/>
              </a:defRPr>
            </a:lvl6pPr>
            <a:lvl7pPr marL="2971800" indent="-228600" eaLnBrk="0" fontAlgn="base" hangingPunct="0">
              <a:spcBef>
                <a:spcPct val="0"/>
              </a:spcBef>
              <a:spcAft>
                <a:spcPct val="0"/>
              </a:spcAft>
              <a:defRPr>
                <a:solidFill>
                  <a:schemeClr val="tx1"/>
                </a:solidFill>
                <a:latin typeface="Helvetica 55 Roman" pitchFamily="2" charset="0"/>
                <a:cs typeface="Arial" charset="0"/>
              </a:defRPr>
            </a:lvl7pPr>
            <a:lvl8pPr marL="3429000" indent="-228600" eaLnBrk="0" fontAlgn="base" hangingPunct="0">
              <a:spcBef>
                <a:spcPct val="0"/>
              </a:spcBef>
              <a:spcAft>
                <a:spcPct val="0"/>
              </a:spcAft>
              <a:defRPr>
                <a:solidFill>
                  <a:schemeClr val="tx1"/>
                </a:solidFill>
                <a:latin typeface="Helvetica 55 Roman" pitchFamily="2" charset="0"/>
                <a:cs typeface="Arial" charset="0"/>
              </a:defRPr>
            </a:lvl8pPr>
            <a:lvl9pPr marL="3886200" indent="-228600" eaLnBrk="0" fontAlgn="base" hangingPunct="0">
              <a:spcBef>
                <a:spcPct val="0"/>
              </a:spcBef>
              <a:spcAft>
                <a:spcPct val="0"/>
              </a:spcAft>
              <a:defRPr>
                <a:solidFill>
                  <a:schemeClr val="tx1"/>
                </a:solidFill>
                <a:latin typeface="Helvetica 55 Roman" pitchFamily="2" charset="0"/>
                <a:cs typeface="Arial" charset="0"/>
              </a:defRPr>
            </a:lvl9pPr>
          </a:lstStyle>
          <a:p>
            <a:pPr algn="ctr" eaLnBrk="1" fontAlgn="auto" hangingPunct="1">
              <a:spcBef>
                <a:spcPts val="0"/>
              </a:spcBef>
              <a:spcAft>
                <a:spcPts val="0"/>
              </a:spcAft>
              <a:defRPr/>
            </a:pPr>
            <a:r>
              <a:rPr lang="fr-FR" sz="1200" dirty="0" smtClean="0">
                <a:latin typeface="+mn-lt"/>
              </a:rPr>
              <a:t>processus métiers </a:t>
            </a:r>
          </a:p>
          <a:p>
            <a:pPr algn="ctr" eaLnBrk="1" fontAlgn="auto" hangingPunct="1">
              <a:spcBef>
                <a:spcPts val="0"/>
              </a:spcBef>
              <a:spcAft>
                <a:spcPts val="0"/>
              </a:spcAft>
              <a:defRPr/>
            </a:pPr>
            <a:r>
              <a:rPr lang="fr-FR" sz="1200" dirty="0" smtClean="0">
                <a:latin typeface="+mn-lt"/>
              </a:rPr>
              <a:t>et données</a:t>
            </a:r>
          </a:p>
        </p:txBody>
      </p:sp>
      <p:sp>
        <p:nvSpPr>
          <p:cNvPr id="17428" name="Rectangle 28"/>
          <p:cNvSpPr>
            <a:spLocks noChangeArrowheads="1"/>
          </p:cNvSpPr>
          <p:nvPr/>
        </p:nvSpPr>
        <p:spPr bwMode="auto">
          <a:xfrm>
            <a:off x="394841" y="6053226"/>
            <a:ext cx="83536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2000" b="1" dirty="0">
                <a:solidFill>
                  <a:srgbClr val="C00000"/>
                </a:solidFill>
                <a:latin typeface="Arial" panose="020B0604020202020204" pitchFamily="34" charset="0"/>
                <a:cs typeface="Arial" panose="020B0604020202020204" pitchFamily="34" charset="0"/>
              </a:rPr>
              <a:t>Comprendre son S.I. passe par l’identification de ses composants.</a:t>
            </a:r>
          </a:p>
        </p:txBody>
      </p:sp>
      <p:sp>
        <p:nvSpPr>
          <p:cNvPr id="25" name="Text Box 12"/>
          <p:cNvSpPr txBox="1">
            <a:spLocks noChangeArrowheads="1"/>
          </p:cNvSpPr>
          <p:nvPr/>
        </p:nvSpPr>
        <p:spPr bwMode="auto">
          <a:xfrm>
            <a:off x="3803650" y="5272559"/>
            <a:ext cx="1055688" cy="460375"/>
          </a:xfrm>
          <a:prstGeom prst="rect">
            <a:avLst/>
          </a:prstGeom>
          <a:noFill/>
          <a:ln>
            <a:noFill/>
          </a:ln>
          <a:effectLst/>
          <a:extLst/>
        </p:spPr>
        <p:txBody>
          <a:bodyPr wrap="none">
            <a:spAutoFit/>
          </a:bodyPr>
          <a:lstStyle>
            <a:lvl1pPr eaLnBrk="0" hangingPunct="0">
              <a:defRPr>
                <a:solidFill>
                  <a:schemeClr val="tx1"/>
                </a:solidFill>
                <a:latin typeface="Helvetica 55 Roman" pitchFamily="2" charset="0"/>
                <a:cs typeface="Arial" charset="0"/>
              </a:defRPr>
            </a:lvl1pPr>
            <a:lvl2pPr marL="742950" indent="-285750" eaLnBrk="0" hangingPunct="0">
              <a:defRPr>
                <a:solidFill>
                  <a:schemeClr val="tx1"/>
                </a:solidFill>
                <a:latin typeface="Helvetica 55 Roman" pitchFamily="2" charset="0"/>
                <a:cs typeface="Arial" charset="0"/>
              </a:defRPr>
            </a:lvl2pPr>
            <a:lvl3pPr marL="1143000" indent="-228600" eaLnBrk="0" hangingPunct="0">
              <a:defRPr>
                <a:solidFill>
                  <a:schemeClr val="tx1"/>
                </a:solidFill>
                <a:latin typeface="Helvetica 55 Roman" pitchFamily="2" charset="0"/>
                <a:cs typeface="Arial" charset="0"/>
              </a:defRPr>
            </a:lvl3pPr>
            <a:lvl4pPr marL="1600200" indent="-228600" eaLnBrk="0" hangingPunct="0">
              <a:defRPr>
                <a:solidFill>
                  <a:schemeClr val="tx1"/>
                </a:solidFill>
                <a:latin typeface="Helvetica 55 Roman" pitchFamily="2" charset="0"/>
                <a:cs typeface="Arial" charset="0"/>
              </a:defRPr>
            </a:lvl4pPr>
            <a:lvl5pPr marL="2057400" indent="-228600" eaLnBrk="0" hangingPunct="0">
              <a:defRPr>
                <a:solidFill>
                  <a:schemeClr val="tx1"/>
                </a:solidFill>
                <a:latin typeface="Helvetica 55 Roman" pitchFamily="2" charset="0"/>
                <a:cs typeface="Arial" charset="0"/>
              </a:defRPr>
            </a:lvl5pPr>
            <a:lvl6pPr marL="2514600" indent="-228600" eaLnBrk="0" fontAlgn="base" hangingPunct="0">
              <a:spcBef>
                <a:spcPct val="0"/>
              </a:spcBef>
              <a:spcAft>
                <a:spcPct val="0"/>
              </a:spcAft>
              <a:defRPr>
                <a:solidFill>
                  <a:schemeClr val="tx1"/>
                </a:solidFill>
                <a:latin typeface="Helvetica 55 Roman" pitchFamily="2" charset="0"/>
                <a:cs typeface="Arial" charset="0"/>
              </a:defRPr>
            </a:lvl6pPr>
            <a:lvl7pPr marL="2971800" indent="-228600" eaLnBrk="0" fontAlgn="base" hangingPunct="0">
              <a:spcBef>
                <a:spcPct val="0"/>
              </a:spcBef>
              <a:spcAft>
                <a:spcPct val="0"/>
              </a:spcAft>
              <a:defRPr>
                <a:solidFill>
                  <a:schemeClr val="tx1"/>
                </a:solidFill>
                <a:latin typeface="Helvetica 55 Roman" pitchFamily="2" charset="0"/>
                <a:cs typeface="Arial" charset="0"/>
              </a:defRPr>
            </a:lvl7pPr>
            <a:lvl8pPr marL="3429000" indent="-228600" eaLnBrk="0" fontAlgn="base" hangingPunct="0">
              <a:spcBef>
                <a:spcPct val="0"/>
              </a:spcBef>
              <a:spcAft>
                <a:spcPct val="0"/>
              </a:spcAft>
              <a:defRPr>
                <a:solidFill>
                  <a:schemeClr val="tx1"/>
                </a:solidFill>
                <a:latin typeface="Helvetica 55 Roman" pitchFamily="2" charset="0"/>
                <a:cs typeface="Arial" charset="0"/>
              </a:defRPr>
            </a:lvl8pPr>
            <a:lvl9pPr marL="3886200" indent="-228600" eaLnBrk="0" fontAlgn="base" hangingPunct="0">
              <a:spcBef>
                <a:spcPct val="0"/>
              </a:spcBef>
              <a:spcAft>
                <a:spcPct val="0"/>
              </a:spcAft>
              <a:defRPr>
                <a:solidFill>
                  <a:schemeClr val="tx1"/>
                </a:solidFill>
                <a:latin typeface="Helvetica 55 Roman" pitchFamily="2" charset="0"/>
                <a:cs typeface="Arial" charset="0"/>
              </a:defRPr>
            </a:lvl9pPr>
          </a:lstStyle>
          <a:p>
            <a:pPr algn="ctr" eaLnBrk="1" fontAlgn="auto" hangingPunct="1">
              <a:spcBef>
                <a:spcPts val="0"/>
              </a:spcBef>
              <a:spcAft>
                <a:spcPts val="0"/>
              </a:spcAft>
              <a:defRPr/>
            </a:pPr>
            <a:r>
              <a:rPr lang="fr-FR" sz="1200" dirty="0">
                <a:latin typeface="+mn-lt"/>
              </a:rPr>
              <a:t>C</a:t>
            </a:r>
            <a:r>
              <a:rPr lang="fr-FR" sz="1200" dirty="0" smtClean="0">
                <a:latin typeface="+mn-lt"/>
              </a:rPr>
              <a:t>ommutateur</a:t>
            </a:r>
          </a:p>
          <a:p>
            <a:pPr algn="ctr" eaLnBrk="1" fontAlgn="auto" hangingPunct="1">
              <a:spcBef>
                <a:spcPts val="0"/>
              </a:spcBef>
              <a:spcAft>
                <a:spcPts val="0"/>
              </a:spcAft>
              <a:defRPr/>
            </a:pPr>
            <a:endParaRPr lang="fr-FR" sz="1200" dirty="0" smtClean="0">
              <a:latin typeface="+mn-lt"/>
            </a:endParaRPr>
          </a:p>
        </p:txBody>
      </p:sp>
      <p:sp>
        <p:nvSpPr>
          <p:cNvPr id="26" name="Text Box 12"/>
          <p:cNvSpPr txBox="1">
            <a:spLocks noChangeArrowheads="1"/>
          </p:cNvSpPr>
          <p:nvPr/>
        </p:nvSpPr>
        <p:spPr bwMode="auto">
          <a:xfrm>
            <a:off x="2779713" y="3572346"/>
            <a:ext cx="950912" cy="461963"/>
          </a:xfrm>
          <a:prstGeom prst="rect">
            <a:avLst/>
          </a:prstGeom>
          <a:noFill/>
          <a:ln>
            <a:noFill/>
          </a:ln>
          <a:effectLst/>
          <a:extLst/>
        </p:spPr>
        <p:txBody>
          <a:bodyPr wrap="none">
            <a:spAutoFit/>
          </a:bodyPr>
          <a:lstStyle>
            <a:lvl1pPr eaLnBrk="0" hangingPunct="0">
              <a:defRPr>
                <a:solidFill>
                  <a:schemeClr val="tx1"/>
                </a:solidFill>
                <a:latin typeface="Helvetica 55 Roman" pitchFamily="2" charset="0"/>
                <a:cs typeface="Arial" charset="0"/>
              </a:defRPr>
            </a:lvl1pPr>
            <a:lvl2pPr marL="742950" indent="-285750" eaLnBrk="0" hangingPunct="0">
              <a:defRPr>
                <a:solidFill>
                  <a:schemeClr val="tx1"/>
                </a:solidFill>
                <a:latin typeface="Helvetica 55 Roman" pitchFamily="2" charset="0"/>
                <a:cs typeface="Arial" charset="0"/>
              </a:defRPr>
            </a:lvl2pPr>
            <a:lvl3pPr marL="1143000" indent="-228600" eaLnBrk="0" hangingPunct="0">
              <a:defRPr>
                <a:solidFill>
                  <a:schemeClr val="tx1"/>
                </a:solidFill>
                <a:latin typeface="Helvetica 55 Roman" pitchFamily="2" charset="0"/>
                <a:cs typeface="Arial" charset="0"/>
              </a:defRPr>
            </a:lvl3pPr>
            <a:lvl4pPr marL="1600200" indent="-228600" eaLnBrk="0" hangingPunct="0">
              <a:defRPr>
                <a:solidFill>
                  <a:schemeClr val="tx1"/>
                </a:solidFill>
                <a:latin typeface="Helvetica 55 Roman" pitchFamily="2" charset="0"/>
                <a:cs typeface="Arial" charset="0"/>
              </a:defRPr>
            </a:lvl4pPr>
            <a:lvl5pPr marL="2057400" indent="-228600" eaLnBrk="0" hangingPunct="0">
              <a:defRPr>
                <a:solidFill>
                  <a:schemeClr val="tx1"/>
                </a:solidFill>
                <a:latin typeface="Helvetica 55 Roman" pitchFamily="2" charset="0"/>
                <a:cs typeface="Arial" charset="0"/>
              </a:defRPr>
            </a:lvl5pPr>
            <a:lvl6pPr marL="2514600" indent="-228600" eaLnBrk="0" fontAlgn="base" hangingPunct="0">
              <a:spcBef>
                <a:spcPct val="0"/>
              </a:spcBef>
              <a:spcAft>
                <a:spcPct val="0"/>
              </a:spcAft>
              <a:defRPr>
                <a:solidFill>
                  <a:schemeClr val="tx1"/>
                </a:solidFill>
                <a:latin typeface="Helvetica 55 Roman" pitchFamily="2" charset="0"/>
                <a:cs typeface="Arial" charset="0"/>
              </a:defRPr>
            </a:lvl6pPr>
            <a:lvl7pPr marL="2971800" indent="-228600" eaLnBrk="0" fontAlgn="base" hangingPunct="0">
              <a:spcBef>
                <a:spcPct val="0"/>
              </a:spcBef>
              <a:spcAft>
                <a:spcPct val="0"/>
              </a:spcAft>
              <a:defRPr>
                <a:solidFill>
                  <a:schemeClr val="tx1"/>
                </a:solidFill>
                <a:latin typeface="Helvetica 55 Roman" pitchFamily="2" charset="0"/>
                <a:cs typeface="Arial" charset="0"/>
              </a:defRPr>
            </a:lvl7pPr>
            <a:lvl8pPr marL="3429000" indent="-228600" eaLnBrk="0" fontAlgn="base" hangingPunct="0">
              <a:spcBef>
                <a:spcPct val="0"/>
              </a:spcBef>
              <a:spcAft>
                <a:spcPct val="0"/>
              </a:spcAft>
              <a:defRPr>
                <a:solidFill>
                  <a:schemeClr val="tx1"/>
                </a:solidFill>
                <a:latin typeface="Helvetica 55 Roman" pitchFamily="2" charset="0"/>
                <a:cs typeface="Arial" charset="0"/>
              </a:defRPr>
            </a:lvl8pPr>
            <a:lvl9pPr marL="3886200" indent="-228600" eaLnBrk="0" fontAlgn="base" hangingPunct="0">
              <a:spcBef>
                <a:spcPct val="0"/>
              </a:spcBef>
              <a:spcAft>
                <a:spcPct val="0"/>
              </a:spcAft>
              <a:defRPr>
                <a:solidFill>
                  <a:schemeClr val="tx1"/>
                </a:solidFill>
                <a:latin typeface="Helvetica 55 Roman" pitchFamily="2" charset="0"/>
                <a:cs typeface="Arial" charset="0"/>
              </a:defRPr>
            </a:lvl9pPr>
          </a:lstStyle>
          <a:p>
            <a:pPr algn="ctr" eaLnBrk="1" fontAlgn="auto" hangingPunct="1">
              <a:spcBef>
                <a:spcPts val="0"/>
              </a:spcBef>
              <a:spcAft>
                <a:spcPts val="0"/>
              </a:spcAft>
              <a:defRPr/>
            </a:pPr>
            <a:r>
              <a:rPr lang="fr-FR" sz="1200" dirty="0" smtClean="0">
                <a:latin typeface="+mn-lt"/>
              </a:rPr>
              <a:t>Applications</a:t>
            </a:r>
          </a:p>
          <a:p>
            <a:pPr algn="ctr" eaLnBrk="1" fontAlgn="auto" hangingPunct="1">
              <a:spcBef>
                <a:spcPts val="0"/>
              </a:spcBef>
              <a:spcAft>
                <a:spcPts val="0"/>
              </a:spcAft>
              <a:defRPr/>
            </a:pPr>
            <a:endParaRPr lang="fr-FR" sz="1200" dirty="0" smtClean="0">
              <a:latin typeface="+mn-lt"/>
            </a:endParaRPr>
          </a:p>
        </p:txBody>
      </p:sp>
      <p:sp>
        <p:nvSpPr>
          <p:cNvPr id="27" name="Text Box 12"/>
          <p:cNvSpPr txBox="1">
            <a:spLocks noChangeArrowheads="1"/>
          </p:cNvSpPr>
          <p:nvPr/>
        </p:nvSpPr>
        <p:spPr bwMode="auto">
          <a:xfrm>
            <a:off x="5243513" y="3480271"/>
            <a:ext cx="1036637" cy="646113"/>
          </a:xfrm>
          <a:prstGeom prst="rect">
            <a:avLst/>
          </a:prstGeom>
          <a:noFill/>
          <a:ln>
            <a:noFill/>
          </a:ln>
          <a:effectLst/>
          <a:extLst/>
        </p:spPr>
        <p:txBody>
          <a:bodyPr wrap="none">
            <a:spAutoFit/>
          </a:bodyPr>
          <a:lstStyle>
            <a:lvl1pPr eaLnBrk="0" hangingPunct="0">
              <a:defRPr>
                <a:solidFill>
                  <a:schemeClr val="tx1"/>
                </a:solidFill>
                <a:latin typeface="Helvetica 55 Roman" pitchFamily="2" charset="0"/>
                <a:cs typeface="Arial" charset="0"/>
              </a:defRPr>
            </a:lvl1pPr>
            <a:lvl2pPr marL="742950" indent="-285750" eaLnBrk="0" hangingPunct="0">
              <a:defRPr>
                <a:solidFill>
                  <a:schemeClr val="tx1"/>
                </a:solidFill>
                <a:latin typeface="Helvetica 55 Roman" pitchFamily="2" charset="0"/>
                <a:cs typeface="Arial" charset="0"/>
              </a:defRPr>
            </a:lvl2pPr>
            <a:lvl3pPr marL="1143000" indent="-228600" eaLnBrk="0" hangingPunct="0">
              <a:defRPr>
                <a:solidFill>
                  <a:schemeClr val="tx1"/>
                </a:solidFill>
                <a:latin typeface="Helvetica 55 Roman" pitchFamily="2" charset="0"/>
                <a:cs typeface="Arial" charset="0"/>
              </a:defRPr>
            </a:lvl3pPr>
            <a:lvl4pPr marL="1600200" indent="-228600" eaLnBrk="0" hangingPunct="0">
              <a:defRPr>
                <a:solidFill>
                  <a:schemeClr val="tx1"/>
                </a:solidFill>
                <a:latin typeface="Helvetica 55 Roman" pitchFamily="2" charset="0"/>
                <a:cs typeface="Arial" charset="0"/>
              </a:defRPr>
            </a:lvl4pPr>
            <a:lvl5pPr marL="2057400" indent="-228600" eaLnBrk="0" hangingPunct="0">
              <a:defRPr>
                <a:solidFill>
                  <a:schemeClr val="tx1"/>
                </a:solidFill>
                <a:latin typeface="Helvetica 55 Roman" pitchFamily="2" charset="0"/>
                <a:cs typeface="Arial" charset="0"/>
              </a:defRPr>
            </a:lvl5pPr>
            <a:lvl6pPr marL="2514600" indent="-228600" eaLnBrk="0" fontAlgn="base" hangingPunct="0">
              <a:spcBef>
                <a:spcPct val="0"/>
              </a:spcBef>
              <a:spcAft>
                <a:spcPct val="0"/>
              </a:spcAft>
              <a:defRPr>
                <a:solidFill>
                  <a:schemeClr val="tx1"/>
                </a:solidFill>
                <a:latin typeface="Helvetica 55 Roman" pitchFamily="2" charset="0"/>
                <a:cs typeface="Arial" charset="0"/>
              </a:defRPr>
            </a:lvl6pPr>
            <a:lvl7pPr marL="2971800" indent="-228600" eaLnBrk="0" fontAlgn="base" hangingPunct="0">
              <a:spcBef>
                <a:spcPct val="0"/>
              </a:spcBef>
              <a:spcAft>
                <a:spcPct val="0"/>
              </a:spcAft>
              <a:defRPr>
                <a:solidFill>
                  <a:schemeClr val="tx1"/>
                </a:solidFill>
                <a:latin typeface="Helvetica 55 Roman" pitchFamily="2" charset="0"/>
                <a:cs typeface="Arial" charset="0"/>
              </a:defRPr>
            </a:lvl7pPr>
            <a:lvl8pPr marL="3429000" indent="-228600" eaLnBrk="0" fontAlgn="base" hangingPunct="0">
              <a:spcBef>
                <a:spcPct val="0"/>
              </a:spcBef>
              <a:spcAft>
                <a:spcPct val="0"/>
              </a:spcAft>
              <a:defRPr>
                <a:solidFill>
                  <a:schemeClr val="tx1"/>
                </a:solidFill>
                <a:latin typeface="Helvetica 55 Roman" pitchFamily="2" charset="0"/>
                <a:cs typeface="Arial" charset="0"/>
              </a:defRPr>
            </a:lvl8pPr>
            <a:lvl9pPr marL="3886200" indent="-228600" eaLnBrk="0" fontAlgn="base" hangingPunct="0">
              <a:spcBef>
                <a:spcPct val="0"/>
              </a:spcBef>
              <a:spcAft>
                <a:spcPct val="0"/>
              </a:spcAft>
              <a:defRPr>
                <a:solidFill>
                  <a:schemeClr val="tx1"/>
                </a:solidFill>
                <a:latin typeface="Helvetica 55 Roman" pitchFamily="2" charset="0"/>
                <a:cs typeface="Arial" charset="0"/>
              </a:defRPr>
            </a:lvl9pPr>
          </a:lstStyle>
          <a:p>
            <a:pPr algn="ctr" eaLnBrk="1" fontAlgn="auto" hangingPunct="1">
              <a:spcBef>
                <a:spcPts val="0"/>
              </a:spcBef>
              <a:spcAft>
                <a:spcPts val="0"/>
              </a:spcAft>
              <a:defRPr/>
            </a:pPr>
            <a:r>
              <a:rPr lang="fr-FR" sz="1200" dirty="0" smtClean="0">
                <a:latin typeface="+mn-lt"/>
              </a:rPr>
              <a:t>Système </a:t>
            </a:r>
          </a:p>
          <a:p>
            <a:pPr algn="ctr" eaLnBrk="1" fontAlgn="auto" hangingPunct="1">
              <a:spcBef>
                <a:spcPts val="0"/>
              </a:spcBef>
              <a:spcAft>
                <a:spcPts val="0"/>
              </a:spcAft>
              <a:defRPr/>
            </a:pPr>
            <a:r>
              <a:rPr lang="fr-FR" sz="1200" dirty="0" smtClean="0">
                <a:latin typeface="+mn-lt"/>
              </a:rPr>
              <a:t>d’exploitation</a:t>
            </a:r>
          </a:p>
          <a:p>
            <a:pPr algn="ctr" eaLnBrk="1" fontAlgn="auto" hangingPunct="1">
              <a:spcBef>
                <a:spcPts val="0"/>
              </a:spcBef>
              <a:spcAft>
                <a:spcPts val="0"/>
              </a:spcAft>
              <a:defRPr/>
            </a:pPr>
            <a:endParaRPr lang="fr-FR" sz="1200" dirty="0" smtClean="0">
              <a:latin typeface="+mn-lt"/>
            </a:endParaRPr>
          </a:p>
        </p:txBody>
      </p:sp>
      <p:sp>
        <p:nvSpPr>
          <p:cNvPr id="2" name="Accolade fermante 1"/>
          <p:cNvSpPr/>
          <p:nvPr/>
        </p:nvSpPr>
        <p:spPr>
          <a:xfrm rot="5400000">
            <a:off x="2345531" y="4959028"/>
            <a:ext cx="173037" cy="154305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dirty="0"/>
          </a:p>
        </p:txBody>
      </p:sp>
      <p:sp>
        <p:nvSpPr>
          <p:cNvPr id="4" name="Accolade fermante 3"/>
          <p:cNvSpPr/>
          <p:nvPr/>
        </p:nvSpPr>
        <p:spPr>
          <a:xfrm rot="5400000">
            <a:off x="5602288" y="3996209"/>
            <a:ext cx="153987" cy="344963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dirty="0"/>
          </a:p>
        </p:txBody>
      </p:sp>
      <p:sp>
        <p:nvSpPr>
          <p:cNvPr id="31" name="Text Box 12"/>
          <p:cNvSpPr txBox="1">
            <a:spLocks noChangeArrowheads="1"/>
          </p:cNvSpPr>
          <p:nvPr/>
        </p:nvSpPr>
        <p:spPr bwMode="auto">
          <a:xfrm>
            <a:off x="1656656" y="5817071"/>
            <a:ext cx="974725" cy="276225"/>
          </a:xfrm>
          <a:prstGeom prst="rect">
            <a:avLst/>
          </a:prstGeom>
          <a:noFill/>
          <a:ln>
            <a:noFill/>
          </a:ln>
          <a:effectLst/>
          <a:extLst/>
        </p:spPr>
        <p:txBody>
          <a:bodyPr wrap="none">
            <a:spAutoFit/>
          </a:bodyPr>
          <a:lstStyle>
            <a:lvl1pPr eaLnBrk="0" hangingPunct="0">
              <a:defRPr>
                <a:solidFill>
                  <a:schemeClr val="tx1"/>
                </a:solidFill>
                <a:latin typeface="Helvetica 55 Roman" pitchFamily="2" charset="0"/>
                <a:cs typeface="Arial" charset="0"/>
              </a:defRPr>
            </a:lvl1pPr>
            <a:lvl2pPr marL="742950" indent="-285750" eaLnBrk="0" hangingPunct="0">
              <a:defRPr>
                <a:solidFill>
                  <a:schemeClr val="tx1"/>
                </a:solidFill>
                <a:latin typeface="Helvetica 55 Roman" pitchFamily="2" charset="0"/>
                <a:cs typeface="Arial" charset="0"/>
              </a:defRPr>
            </a:lvl2pPr>
            <a:lvl3pPr marL="1143000" indent="-228600" eaLnBrk="0" hangingPunct="0">
              <a:defRPr>
                <a:solidFill>
                  <a:schemeClr val="tx1"/>
                </a:solidFill>
                <a:latin typeface="Helvetica 55 Roman" pitchFamily="2" charset="0"/>
                <a:cs typeface="Arial" charset="0"/>
              </a:defRPr>
            </a:lvl3pPr>
            <a:lvl4pPr marL="1600200" indent="-228600" eaLnBrk="0" hangingPunct="0">
              <a:defRPr>
                <a:solidFill>
                  <a:schemeClr val="tx1"/>
                </a:solidFill>
                <a:latin typeface="Helvetica 55 Roman" pitchFamily="2" charset="0"/>
                <a:cs typeface="Arial" charset="0"/>
              </a:defRPr>
            </a:lvl4pPr>
            <a:lvl5pPr marL="2057400" indent="-228600" eaLnBrk="0" hangingPunct="0">
              <a:defRPr>
                <a:solidFill>
                  <a:schemeClr val="tx1"/>
                </a:solidFill>
                <a:latin typeface="Helvetica 55 Roman" pitchFamily="2" charset="0"/>
                <a:cs typeface="Arial" charset="0"/>
              </a:defRPr>
            </a:lvl5pPr>
            <a:lvl6pPr marL="2514600" indent="-228600" eaLnBrk="0" fontAlgn="base" hangingPunct="0">
              <a:spcBef>
                <a:spcPct val="0"/>
              </a:spcBef>
              <a:spcAft>
                <a:spcPct val="0"/>
              </a:spcAft>
              <a:defRPr>
                <a:solidFill>
                  <a:schemeClr val="tx1"/>
                </a:solidFill>
                <a:latin typeface="Helvetica 55 Roman" pitchFamily="2" charset="0"/>
                <a:cs typeface="Arial" charset="0"/>
              </a:defRPr>
            </a:lvl6pPr>
            <a:lvl7pPr marL="2971800" indent="-228600" eaLnBrk="0" fontAlgn="base" hangingPunct="0">
              <a:spcBef>
                <a:spcPct val="0"/>
              </a:spcBef>
              <a:spcAft>
                <a:spcPct val="0"/>
              </a:spcAft>
              <a:defRPr>
                <a:solidFill>
                  <a:schemeClr val="tx1"/>
                </a:solidFill>
                <a:latin typeface="Helvetica 55 Roman" pitchFamily="2" charset="0"/>
                <a:cs typeface="Arial" charset="0"/>
              </a:defRPr>
            </a:lvl7pPr>
            <a:lvl8pPr marL="3429000" indent="-228600" eaLnBrk="0" fontAlgn="base" hangingPunct="0">
              <a:spcBef>
                <a:spcPct val="0"/>
              </a:spcBef>
              <a:spcAft>
                <a:spcPct val="0"/>
              </a:spcAft>
              <a:defRPr>
                <a:solidFill>
                  <a:schemeClr val="tx1"/>
                </a:solidFill>
                <a:latin typeface="Helvetica 55 Roman" pitchFamily="2" charset="0"/>
                <a:cs typeface="Arial" charset="0"/>
              </a:defRPr>
            </a:lvl8pPr>
            <a:lvl9pPr marL="3886200" indent="-228600" eaLnBrk="0" fontAlgn="base" hangingPunct="0">
              <a:spcBef>
                <a:spcPct val="0"/>
              </a:spcBef>
              <a:spcAft>
                <a:spcPct val="0"/>
              </a:spcAft>
              <a:defRPr>
                <a:solidFill>
                  <a:schemeClr val="tx1"/>
                </a:solidFill>
                <a:latin typeface="Helvetica 55 Roman" pitchFamily="2" charset="0"/>
                <a:cs typeface="Arial" charset="0"/>
              </a:defRPr>
            </a:lvl9pPr>
          </a:lstStyle>
          <a:p>
            <a:pPr algn="ctr" eaLnBrk="1" fontAlgn="auto" hangingPunct="1">
              <a:spcBef>
                <a:spcPts val="0"/>
              </a:spcBef>
              <a:spcAft>
                <a:spcPts val="0"/>
              </a:spcAft>
              <a:defRPr/>
            </a:pPr>
            <a:r>
              <a:rPr lang="fr-FR" sz="1200" dirty="0" smtClean="0">
                <a:latin typeface="+mn-lt"/>
              </a:rPr>
              <a:t>IMEI : </a:t>
            </a:r>
            <a:r>
              <a:rPr lang="fr-FR" sz="1200" b="1" dirty="0"/>
              <a:t>*#06#</a:t>
            </a:r>
            <a:endParaRPr lang="fr-FR" sz="1200" b="1" dirty="0" smtClean="0">
              <a:latin typeface="+mn-lt"/>
            </a:endParaRPr>
          </a:p>
        </p:txBody>
      </p:sp>
      <p:sp>
        <p:nvSpPr>
          <p:cNvPr id="32" name="Text Box 12"/>
          <p:cNvSpPr txBox="1">
            <a:spLocks noChangeArrowheads="1"/>
          </p:cNvSpPr>
          <p:nvPr/>
        </p:nvSpPr>
        <p:spPr bwMode="auto">
          <a:xfrm>
            <a:off x="4955481" y="5817071"/>
            <a:ext cx="1017587" cy="276225"/>
          </a:xfrm>
          <a:prstGeom prst="rect">
            <a:avLst/>
          </a:prstGeom>
          <a:noFill/>
          <a:ln>
            <a:noFill/>
          </a:ln>
          <a:effectLst/>
          <a:extLst/>
        </p:spPr>
        <p:txBody>
          <a:bodyPr wrap="none">
            <a:spAutoFit/>
          </a:bodyPr>
          <a:lstStyle>
            <a:lvl1pPr eaLnBrk="0" hangingPunct="0">
              <a:defRPr>
                <a:solidFill>
                  <a:schemeClr val="tx1"/>
                </a:solidFill>
                <a:latin typeface="Helvetica 55 Roman" pitchFamily="2" charset="0"/>
                <a:cs typeface="Arial" charset="0"/>
              </a:defRPr>
            </a:lvl1pPr>
            <a:lvl2pPr marL="742950" indent="-285750" eaLnBrk="0" hangingPunct="0">
              <a:defRPr>
                <a:solidFill>
                  <a:schemeClr val="tx1"/>
                </a:solidFill>
                <a:latin typeface="Helvetica 55 Roman" pitchFamily="2" charset="0"/>
                <a:cs typeface="Arial" charset="0"/>
              </a:defRPr>
            </a:lvl2pPr>
            <a:lvl3pPr marL="1143000" indent="-228600" eaLnBrk="0" hangingPunct="0">
              <a:defRPr>
                <a:solidFill>
                  <a:schemeClr val="tx1"/>
                </a:solidFill>
                <a:latin typeface="Helvetica 55 Roman" pitchFamily="2" charset="0"/>
                <a:cs typeface="Arial" charset="0"/>
              </a:defRPr>
            </a:lvl3pPr>
            <a:lvl4pPr marL="1600200" indent="-228600" eaLnBrk="0" hangingPunct="0">
              <a:defRPr>
                <a:solidFill>
                  <a:schemeClr val="tx1"/>
                </a:solidFill>
                <a:latin typeface="Helvetica 55 Roman" pitchFamily="2" charset="0"/>
                <a:cs typeface="Arial" charset="0"/>
              </a:defRPr>
            </a:lvl4pPr>
            <a:lvl5pPr marL="2057400" indent="-228600" eaLnBrk="0" hangingPunct="0">
              <a:defRPr>
                <a:solidFill>
                  <a:schemeClr val="tx1"/>
                </a:solidFill>
                <a:latin typeface="Helvetica 55 Roman" pitchFamily="2" charset="0"/>
                <a:cs typeface="Arial" charset="0"/>
              </a:defRPr>
            </a:lvl5pPr>
            <a:lvl6pPr marL="2514600" indent="-228600" eaLnBrk="0" fontAlgn="base" hangingPunct="0">
              <a:spcBef>
                <a:spcPct val="0"/>
              </a:spcBef>
              <a:spcAft>
                <a:spcPct val="0"/>
              </a:spcAft>
              <a:defRPr>
                <a:solidFill>
                  <a:schemeClr val="tx1"/>
                </a:solidFill>
                <a:latin typeface="Helvetica 55 Roman" pitchFamily="2" charset="0"/>
                <a:cs typeface="Arial" charset="0"/>
              </a:defRPr>
            </a:lvl6pPr>
            <a:lvl7pPr marL="2971800" indent="-228600" eaLnBrk="0" fontAlgn="base" hangingPunct="0">
              <a:spcBef>
                <a:spcPct val="0"/>
              </a:spcBef>
              <a:spcAft>
                <a:spcPct val="0"/>
              </a:spcAft>
              <a:defRPr>
                <a:solidFill>
                  <a:schemeClr val="tx1"/>
                </a:solidFill>
                <a:latin typeface="Helvetica 55 Roman" pitchFamily="2" charset="0"/>
                <a:cs typeface="Arial" charset="0"/>
              </a:defRPr>
            </a:lvl7pPr>
            <a:lvl8pPr marL="3429000" indent="-228600" eaLnBrk="0" fontAlgn="base" hangingPunct="0">
              <a:spcBef>
                <a:spcPct val="0"/>
              </a:spcBef>
              <a:spcAft>
                <a:spcPct val="0"/>
              </a:spcAft>
              <a:defRPr>
                <a:solidFill>
                  <a:schemeClr val="tx1"/>
                </a:solidFill>
                <a:latin typeface="Helvetica 55 Roman" pitchFamily="2" charset="0"/>
                <a:cs typeface="Arial" charset="0"/>
              </a:defRPr>
            </a:lvl8pPr>
            <a:lvl9pPr marL="3886200" indent="-228600" eaLnBrk="0" fontAlgn="base" hangingPunct="0">
              <a:spcBef>
                <a:spcPct val="0"/>
              </a:spcBef>
              <a:spcAft>
                <a:spcPct val="0"/>
              </a:spcAft>
              <a:defRPr>
                <a:solidFill>
                  <a:schemeClr val="tx1"/>
                </a:solidFill>
                <a:latin typeface="Helvetica 55 Roman" pitchFamily="2" charset="0"/>
                <a:cs typeface="Arial" charset="0"/>
              </a:defRPr>
            </a:lvl9pPr>
          </a:lstStyle>
          <a:p>
            <a:pPr algn="ctr" eaLnBrk="1" fontAlgn="auto" hangingPunct="1">
              <a:spcBef>
                <a:spcPts val="0"/>
              </a:spcBef>
              <a:spcAft>
                <a:spcPts val="0"/>
              </a:spcAft>
              <a:defRPr/>
            </a:pPr>
            <a:r>
              <a:rPr lang="fr-FR" sz="1200" dirty="0" smtClean="0">
                <a:latin typeface="+mn-lt"/>
              </a:rPr>
              <a:t>Adresse MAC</a:t>
            </a:r>
          </a:p>
        </p:txBody>
      </p:sp>
      <p:sp>
        <p:nvSpPr>
          <p:cNvPr id="34" name="Rectangle 33"/>
          <p:cNvSpPr/>
          <p:nvPr/>
        </p:nvSpPr>
        <p:spPr>
          <a:xfrm>
            <a:off x="1476375" y="3353271"/>
            <a:ext cx="6046788" cy="868363"/>
          </a:xfrm>
          <a:prstGeom prst="rect">
            <a:avLst/>
          </a:prstGeom>
          <a:noFill/>
          <a:ln w="95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dirty="0"/>
          </a:p>
        </p:txBody>
      </p:sp>
      <p:sp>
        <p:nvSpPr>
          <p:cNvPr id="35" name="Text Box 12"/>
          <p:cNvSpPr txBox="1">
            <a:spLocks noChangeArrowheads="1"/>
          </p:cNvSpPr>
          <p:nvPr/>
        </p:nvSpPr>
        <p:spPr bwMode="auto">
          <a:xfrm>
            <a:off x="1482725" y="3294534"/>
            <a:ext cx="1373188" cy="276225"/>
          </a:xfrm>
          <a:prstGeom prst="rect">
            <a:avLst/>
          </a:prstGeom>
          <a:noFill/>
          <a:ln>
            <a:noFill/>
          </a:ln>
          <a:effectLst/>
          <a:extLst/>
        </p:spPr>
        <p:txBody>
          <a:bodyPr wrap="none">
            <a:spAutoFit/>
          </a:bodyPr>
          <a:lstStyle>
            <a:lvl1pPr eaLnBrk="0" hangingPunct="0">
              <a:defRPr>
                <a:solidFill>
                  <a:schemeClr val="tx1"/>
                </a:solidFill>
                <a:latin typeface="Helvetica 55 Roman" pitchFamily="2" charset="0"/>
                <a:cs typeface="Arial" charset="0"/>
              </a:defRPr>
            </a:lvl1pPr>
            <a:lvl2pPr marL="742950" indent="-285750" eaLnBrk="0" hangingPunct="0">
              <a:defRPr>
                <a:solidFill>
                  <a:schemeClr val="tx1"/>
                </a:solidFill>
                <a:latin typeface="Helvetica 55 Roman" pitchFamily="2" charset="0"/>
                <a:cs typeface="Arial" charset="0"/>
              </a:defRPr>
            </a:lvl2pPr>
            <a:lvl3pPr marL="1143000" indent="-228600" eaLnBrk="0" hangingPunct="0">
              <a:defRPr>
                <a:solidFill>
                  <a:schemeClr val="tx1"/>
                </a:solidFill>
                <a:latin typeface="Helvetica 55 Roman" pitchFamily="2" charset="0"/>
                <a:cs typeface="Arial" charset="0"/>
              </a:defRPr>
            </a:lvl3pPr>
            <a:lvl4pPr marL="1600200" indent="-228600" eaLnBrk="0" hangingPunct="0">
              <a:defRPr>
                <a:solidFill>
                  <a:schemeClr val="tx1"/>
                </a:solidFill>
                <a:latin typeface="Helvetica 55 Roman" pitchFamily="2" charset="0"/>
                <a:cs typeface="Arial" charset="0"/>
              </a:defRPr>
            </a:lvl4pPr>
            <a:lvl5pPr marL="2057400" indent="-228600" eaLnBrk="0" hangingPunct="0">
              <a:defRPr>
                <a:solidFill>
                  <a:schemeClr val="tx1"/>
                </a:solidFill>
                <a:latin typeface="Helvetica 55 Roman" pitchFamily="2" charset="0"/>
                <a:cs typeface="Arial" charset="0"/>
              </a:defRPr>
            </a:lvl5pPr>
            <a:lvl6pPr marL="2514600" indent="-228600" eaLnBrk="0" fontAlgn="base" hangingPunct="0">
              <a:spcBef>
                <a:spcPct val="0"/>
              </a:spcBef>
              <a:spcAft>
                <a:spcPct val="0"/>
              </a:spcAft>
              <a:defRPr>
                <a:solidFill>
                  <a:schemeClr val="tx1"/>
                </a:solidFill>
                <a:latin typeface="Helvetica 55 Roman" pitchFamily="2" charset="0"/>
                <a:cs typeface="Arial" charset="0"/>
              </a:defRPr>
            </a:lvl6pPr>
            <a:lvl7pPr marL="2971800" indent="-228600" eaLnBrk="0" fontAlgn="base" hangingPunct="0">
              <a:spcBef>
                <a:spcPct val="0"/>
              </a:spcBef>
              <a:spcAft>
                <a:spcPct val="0"/>
              </a:spcAft>
              <a:defRPr>
                <a:solidFill>
                  <a:schemeClr val="tx1"/>
                </a:solidFill>
                <a:latin typeface="Helvetica 55 Roman" pitchFamily="2" charset="0"/>
                <a:cs typeface="Arial" charset="0"/>
              </a:defRPr>
            </a:lvl7pPr>
            <a:lvl8pPr marL="3429000" indent="-228600" eaLnBrk="0" fontAlgn="base" hangingPunct="0">
              <a:spcBef>
                <a:spcPct val="0"/>
              </a:spcBef>
              <a:spcAft>
                <a:spcPct val="0"/>
              </a:spcAft>
              <a:defRPr>
                <a:solidFill>
                  <a:schemeClr val="tx1"/>
                </a:solidFill>
                <a:latin typeface="Helvetica 55 Roman" pitchFamily="2" charset="0"/>
                <a:cs typeface="Arial" charset="0"/>
              </a:defRPr>
            </a:lvl8pPr>
            <a:lvl9pPr marL="3886200" indent="-228600" eaLnBrk="0" fontAlgn="base" hangingPunct="0">
              <a:spcBef>
                <a:spcPct val="0"/>
              </a:spcBef>
              <a:spcAft>
                <a:spcPct val="0"/>
              </a:spcAft>
              <a:defRPr>
                <a:solidFill>
                  <a:schemeClr val="tx1"/>
                </a:solidFill>
                <a:latin typeface="Helvetica 55 Roman" pitchFamily="2" charset="0"/>
                <a:cs typeface="Arial" charset="0"/>
              </a:defRPr>
            </a:lvl9pPr>
          </a:lstStyle>
          <a:p>
            <a:pPr eaLnBrk="1" fontAlgn="auto" hangingPunct="1">
              <a:spcBef>
                <a:spcPts val="0"/>
              </a:spcBef>
              <a:spcAft>
                <a:spcPts val="0"/>
              </a:spcAft>
              <a:defRPr/>
            </a:pPr>
            <a:r>
              <a:rPr lang="fr-FR" sz="1200" b="1" dirty="0" smtClean="0">
                <a:solidFill>
                  <a:srgbClr val="C00000"/>
                </a:solidFill>
                <a:latin typeface="+mn-lt"/>
              </a:rPr>
              <a:t>éléments supports</a:t>
            </a:r>
          </a:p>
        </p:txBody>
      </p:sp>
      <p:sp>
        <p:nvSpPr>
          <p:cNvPr id="36" name="Flèche vers le bas 35"/>
          <p:cNvSpPr/>
          <p:nvPr/>
        </p:nvSpPr>
        <p:spPr>
          <a:xfrm>
            <a:off x="3254375" y="4291484"/>
            <a:ext cx="322263" cy="277812"/>
          </a:xfrm>
          <a:prstGeom prst="downArrow">
            <a:avLst/>
          </a:prstGeom>
          <a:solidFill>
            <a:srgbClr val="C2B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dirty="0"/>
          </a:p>
        </p:txBody>
      </p:sp>
      <p:sp>
        <p:nvSpPr>
          <p:cNvPr id="37" name="Flèche vers le bas 36"/>
          <p:cNvSpPr/>
          <p:nvPr/>
        </p:nvSpPr>
        <p:spPr>
          <a:xfrm>
            <a:off x="4343400" y="4291484"/>
            <a:ext cx="320675" cy="277812"/>
          </a:xfrm>
          <a:prstGeom prst="downArrow">
            <a:avLst/>
          </a:prstGeom>
          <a:solidFill>
            <a:srgbClr val="C2B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dirty="0"/>
          </a:p>
        </p:txBody>
      </p:sp>
      <p:sp>
        <p:nvSpPr>
          <p:cNvPr id="38" name="Flèche vers le bas 37"/>
          <p:cNvSpPr/>
          <p:nvPr/>
        </p:nvSpPr>
        <p:spPr>
          <a:xfrm>
            <a:off x="5403850" y="4280371"/>
            <a:ext cx="320675" cy="277813"/>
          </a:xfrm>
          <a:prstGeom prst="downArrow">
            <a:avLst/>
          </a:prstGeom>
          <a:solidFill>
            <a:srgbClr val="C2B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dirty="0"/>
          </a:p>
        </p:txBody>
      </p:sp>
      <p:pic>
        <p:nvPicPr>
          <p:cNvPr id="17441"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4463" y="4862984"/>
            <a:ext cx="617537"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1078" y="4839522"/>
            <a:ext cx="377106" cy="517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9781" y="4922019"/>
            <a:ext cx="347464" cy="347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1099" y="4780633"/>
            <a:ext cx="576063" cy="57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4819" y="4904259"/>
            <a:ext cx="220011" cy="473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72806" y="5098109"/>
            <a:ext cx="138255" cy="297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cteur droit avec flèche 4"/>
          <p:cNvCxnSpPr/>
          <p:nvPr/>
        </p:nvCxnSpPr>
        <p:spPr>
          <a:xfrm>
            <a:off x="683568" y="2061046"/>
            <a:ext cx="0" cy="3441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rot="16200000">
            <a:off x="-1175535" y="3603123"/>
            <a:ext cx="3305905" cy="307777"/>
          </a:xfrm>
          <a:prstGeom prst="rect">
            <a:avLst/>
          </a:prstGeom>
          <a:noFill/>
        </p:spPr>
        <p:txBody>
          <a:bodyPr wrap="none" rtlCol="0">
            <a:spAutoFit/>
          </a:bodyPr>
          <a:lstStyle/>
          <a:p>
            <a:r>
              <a:rPr lang="fr-FR" sz="1400" dirty="0" smtClean="0"/>
              <a:t>Ordre logique de réalisation de l’inventaire</a:t>
            </a:r>
            <a:endParaRPr lang="fr-FR" sz="1400" dirty="0"/>
          </a:p>
        </p:txBody>
      </p:sp>
      <p:sp>
        <p:nvSpPr>
          <p:cNvPr id="40"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41"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42" name="Espace réservé du texte 9"/>
          <p:cNvSpPr txBox="1">
            <a:spLocks/>
          </p:cNvSpPr>
          <p:nvPr/>
        </p:nvSpPr>
        <p:spPr>
          <a:xfrm>
            <a:off x="250825" y="980505"/>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altLang="fr-FR" sz="2000" b="1" i="1" dirty="0"/>
              <a:t>a. Identifier les composants du </a:t>
            </a:r>
            <a:r>
              <a:rPr lang="fr-FR" altLang="fr-FR" sz="2000" b="1" i="1" dirty="0" smtClean="0"/>
              <a:t>S.I.</a:t>
            </a:r>
            <a:endParaRPr lang="fr-FR" sz="2000" b="1" i="1" dirty="0"/>
          </a:p>
        </p:txBody>
      </p:sp>
      <p:sp>
        <p:nvSpPr>
          <p:cNvPr id="43" name="Titre 1"/>
          <p:cNvSpPr>
            <a:spLocks noGrp="1"/>
          </p:cNvSpPr>
          <p:nvPr>
            <p:ph type="title"/>
          </p:nvPr>
        </p:nvSpPr>
        <p:spPr>
          <a:xfrm>
            <a:off x="457200" y="9220"/>
            <a:ext cx="8229600" cy="971508"/>
          </a:xfrm>
        </p:spPr>
        <p:txBody>
          <a:bodyPr/>
          <a:lstStyle/>
          <a:p>
            <a:r>
              <a:rPr lang="fr-FR" altLang="fr-FR" dirty="0"/>
              <a:t>1. Connaître le Système d’Information</a:t>
            </a:r>
            <a:endParaRPr lang="fr-FR" dirty="0"/>
          </a:p>
        </p:txBody>
      </p:sp>
    </p:spTree>
    <p:extLst>
      <p:ext uri="{BB962C8B-B14F-4D97-AF65-F5344CB8AC3E}">
        <p14:creationId xmlns:p14="http://schemas.microsoft.com/office/powerpoint/2010/main" val="62082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1"/>
          <p:cNvSpPr>
            <a:spLocks noGrp="1"/>
          </p:cNvSpPr>
          <p:nvPr>
            <p:ph type="title"/>
          </p:nvPr>
        </p:nvSpPr>
        <p:spPr/>
        <p:txBody>
          <a:bodyPr/>
          <a:lstStyle/>
          <a:p>
            <a:pPr eaLnBrk="1" hangingPunct="1"/>
            <a:r>
              <a:rPr lang="fr-FR" altLang="fr-FR" dirty="0" smtClean="0">
                <a:solidFill>
                  <a:schemeClr val="bg1"/>
                </a:solidFill>
              </a:rPr>
              <a:t>5. Sécuriser physiquement</a:t>
            </a:r>
          </a:p>
        </p:txBody>
      </p:sp>
      <p:sp>
        <p:nvSpPr>
          <p:cNvPr id="57347" name="Espace réservé du contenu 2"/>
          <p:cNvSpPr>
            <a:spLocks noGrp="1"/>
          </p:cNvSpPr>
          <p:nvPr>
            <p:ph idx="1"/>
          </p:nvPr>
        </p:nvSpPr>
        <p:spPr>
          <a:xfrm>
            <a:off x="457200" y="1639341"/>
            <a:ext cx="8291513" cy="4525963"/>
          </a:xfrm>
        </p:spPr>
        <p:txBody>
          <a:bodyPr/>
          <a:lstStyle/>
          <a:p>
            <a:pPr eaLnBrk="1" hangingPunct="1"/>
            <a:r>
              <a:rPr lang="fr-FR" altLang="fr-FR" sz="2000" dirty="0" smtClean="0"/>
              <a:t>Protéger physiquement les locaux contenant les biens sensibles :</a:t>
            </a:r>
          </a:p>
          <a:p>
            <a:pPr lvl="1" eaLnBrk="1" hangingPunct="1"/>
            <a:r>
              <a:rPr lang="fr-FR" altLang="fr-FR" sz="1600" dirty="0" smtClean="0"/>
              <a:t>Contrôler l’accès aux locaux : usage de badges par exemple ;</a:t>
            </a:r>
          </a:p>
          <a:p>
            <a:pPr lvl="1" eaLnBrk="1" hangingPunct="1"/>
            <a:r>
              <a:rPr lang="fr-FR" altLang="fr-FR" sz="1600" dirty="0" smtClean="0"/>
              <a:t>Utiliser des alarmes pour identifier les intrusions ;</a:t>
            </a:r>
          </a:p>
          <a:p>
            <a:pPr lvl="1" eaLnBrk="1" hangingPunct="1"/>
            <a:r>
              <a:rPr lang="fr-FR" altLang="fr-FR" sz="1600" dirty="0" smtClean="0"/>
              <a:t>Protéger les clés ou badges dans des coffres par exemple.</a:t>
            </a:r>
          </a:p>
          <a:p>
            <a:pPr lvl="1" eaLnBrk="1" hangingPunct="1"/>
            <a:endParaRPr lang="fr-FR" altLang="fr-FR" sz="1600" dirty="0" smtClean="0"/>
          </a:p>
          <a:p>
            <a:pPr eaLnBrk="1" hangingPunct="1"/>
            <a:r>
              <a:rPr lang="fr-FR" altLang="fr-FR" sz="2000" dirty="0" smtClean="0"/>
              <a:t>Les prises d’accès réseau doivent être protégées de manière à être inaccessibles aux visiteurs/personnes mal intentionnées ;</a:t>
            </a:r>
          </a:p>
          <a:p>
            <a:pPr lvl="1" eaLnBrk="1" hangingPunct="1"/>
            <a:r>
              <a:rPr lang="fr-FR" altLang="fr-FR" sz="1600" dirty="0" smtClean="0"/>
              <a:t>Si les prises d’accès réseau doivent être exposées, ne pas les connecter au réseau. Mais plutôt le faire au besoin et désactiver ensuite.</a:t>
            </a:r>
          </a:p>
          <a:p>
            <a:pPr lvl="1" eaLnBrk="1" hangingPunct="1"/>
            <a:endParaRPr lang="fr-FR" altLang="fr-FR" sz="1600" dirty="0" smtClean="0"/>
          </a:p>
          <a:p>
            <a:pPr eaLnBrk="1" hangingPunct="1"/>
            <a:r>
              <a:rPr lang="fr-FR" altLang="fr-FR" sz="2000" dirty="0" smtClean="0"/>
              <a:t>Protéger contre les incidents environnementaux :</a:t>
            </a:r>
          </a:p>
          <a:p>
            <a:pPr lvl="1" eaLnBrk="1" hangingPunct="1"/>
            <a:r>
              <a:rPr lang="fr-FR" altLang="fr-FR" sz="1600" dirty="0" smtClean="0"/>
              <a:t>Incendie : extincteur, détecteur de fumée, etc.</a:t>
            </a:r>
          </a:p>
          <a:p>
            <a:pPr lvl="1" eaLnBrk="1" hangingPunct="1"/>
            <a:r>
              <a:rPr lang="fr-FR" altLang="fr-FR" sz="1600" dirty="0" smtClean="0"/>
              <a:t>Inondation : s’installer en zone non inondable, surélever les éléments, etc.</a:t>
            </a:r>
          </a:p>
          <a:p>
            <a:pPr lvl="1" eaLnBrk="1" hangingPunct="1"/>
            <a:r>
              <a:rPr lang="fr-FR" altLang="fr-FR" sz="1600" dirty="0" smtClean="0"/>
              <a:t>Panne électrique : utiliser des onduleurs, etc.</a:t>
            </a:r>
          </a:p>
          <a:p>
            <a:pPr lvl="1" eaLnBrk="1" hangingPunct="1"/>
            <a:endParaRPr lang="fr-FR" altLang="fr-FR" sz="1800" dirty="0" smtClean="0"/>
          </a:p>
          <a:p>
            <a:pPr lvl="1" eaLnBrk="1" hangingPunct="1"/>
            <a:endParaRPr lang="fr-FR" altLang="fr-FR" sz="1800" dirty="0" smtClean="0"/>
          </a:p>
        </p:txBody>
      </p:sp>
      <p:sp>
        <p:nvSpPr>
          <p:cNvPr id="4" name="Espace réservé du texte 10"/>
          <p:cNvSpPr txBox="1">
            <a:spLocks/>
          </p:cNvSpPr>
          <p:nvPr/>
        </p:nvSpPr>
        <p:spPr>
          <a:xfrm>
            <a:off x="250825" y="1052512"/>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sz="2000" b="1" i="1" dirty="0" smtClean="0"/>
              <a:t>a. Protection physique des locaux</a:t>
            </a:r>
            <a:endParaRPr lang="fr-FR" sz="2000" b="1" i="1" dirty="0"/>
          </a:p>
        </p:txBody>
      </p:sp>
      <p:sp>
        <p:nvSpPr>
          <p:cNvPr id="5"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6"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Tree>
    <p:extLst>
      <p:ext uri="{BB962C8B-B14F-4D97-AF65-F5344CB8AC3E}">
        <p14:creationId xmlns:p14="http://schemas.microsoft.com/office/powerpoint/2010/main" val="33704981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1"/>
          <p:cNvSpPr>
            <a:spLocks noGrp="1"/>
          </p:cNvSpPr>
          <p:nvPr>
            <p:ph type="title"/>
          </p:nvPr>
        </p:nvSpPr>
        <p:spPr/>
        <p:txBody>
          <a:bodyPr/>
          <a:lstStyle/>
          <a:p>
            <a:pPr eaLnBrk="1" hangingPunct="1"/>
            <a:r>
              <a:rPr lang="fr-FR" altLang="fr-FR" dirty="0">
                <a:solidFill>
                  <a:schemeClr val="bg1"/>
                </a:solidFill>
              </a:rPr>
              <a:t>5. Sécuriser physiquement</a:t>
            </a:r>
          </a:p>
        </p:txBody>
      </p:sp>
      <p:sp>
        <p:nvSpPr>
          <p:cNvPr id="58371" name="Espace réservé du contenu 2"/>
          <p:cNvSpPr>
            <a:spLocks noGrp="1"/>
          </p:cNvSpPr>
          <p:nvPr>
            <p:ph idx="1"/>
          </p:nvPr>
        </p:nvSpPr>
        <p:spPr/>
        <p:txBody>
          <a:bodyPr/>
          <a:lstStyle/>
          <a:p>
            <a:pPr eaLnBrk="1" hangingPunct="1"/>
            <a:r>
              <a:rPr lang="fr-FR" altLang="fr-FR" sz="2000" dirty="0" smtClean="0"/>
              <a:t>Faire attention lors des photocopies à ne pas oublier les originaux ;</a:t>
            </a:r>
          </a:p>
          <a:p>
            <a:pPr eaLnBrk="1" hangingPunct="1"/>
            <a:r>
              <a:rPr lang="fr-FR" altLang="fr-FR" sz="2000" dirty="0" smtClean="0"/>
              <a:t>Aller rapidement retirer les documents imprimés pour éviter que des informations sensibles soient révélées ;</a:t>
            </a:r>
          </a:p>
          <a:p>
            <a:pPr eaLnBrk="1" hangingPunct="1"/>
            <a:r>
              <a:rPr lang="fr-FR" altLang="fr-FR" sz="2000" dirty="0" smtClean="0"/>
              <a:t>Ne pas oublier que les imprimantes disposent :</a:t>
            </a:r>
          </a:p>
          <a:p>
            <a:pPr lvl="1" eaLnBrk="1" hangingPunct="1"/>
            <a:r>
              <a:rPr lang="fr-FR" altLang="fr-FR" sz="1800" dirty="0" smtClean="0"/>
              <a:t>De disques durs ;</a:t>
            </a:r>
          </a:p>
          <a:p>
            <a:pPr lvl="1" eaLnBrk="1" hangingPunct="1"/>
            <a:r>
              <a:rPr lang="fr-FR" altLang="fr-FR" sz="1800" dirty="0" smtClean="0"/>
              <a:t>D’historique des impressions : dont les titres de documents pourraient être révélateurs ;</a:t>
            </a:r>
          </a:p>
          <a:p>
            <a:pPr lvl="1" eaLnBrk="1" hangingPunct="1"/>
            <a:r>
              <a:rPr lang="fr-FR" altLang="fr-FR" sz="1800" dirty="0" smtClean="0"/>
              <a:t>De configuration IP pouvant être usurpée.</a:t>
            </a:r>
          </a:p>
          <a:p>
            <a:pPr eaLnBrk="1" hangingPunct="1"/>
            <a:r>
              <a:rPr lang="fr-FR" altLang="fr-FR" sz="2000" dirty="0" smtClean="0"/>
              <a:t>Les documents papiers sensibles doivent détruits à la déchiqueteuse ;</a:t>
            </a:r>
          </a:p>
          <a:p>
            <a:pPr eaLnBrk="1" hangingPunct="1"/>
            <a:r>
              <a:rPr lang="fr-FR" altLang="fr-FR" sz="2000" dirty="0" smtClean="0"/>
              <a:t>Les imprimantes ne doivent être accessibles depuis Internet.</a:t>
            </a:r>
          </a:p>
        </p:txBody>
      </p:sp>
      <p:sp>
        <p:nvSpPr>
          <p:cNvPr id="4" name="Espace réservé du texte 10"/>
          <p:cNvSpPr txBox="1">
            <a:spLocks/>
          </p:cNvSpPr>
          <p:nvPr/>
        </p:nvSpPr>
        <p:spPr>
          <a:xfrm>
            <a:off x="250825" y="1052512"/>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altLang="fr-FR" sz="2000" b="1" i="1" dirty="0" smtClean="0"/>
              <a:t>b. Imprimantes </a:t>
            </a:r>
            <a:r>
              <a:rPr lang="fr-FR" altLang="fr-FR" sz="2000" b="1" i="1" dirty="0"/>
              <a:t>/ Photocopieuses</a:t>
            </a:r>
            <a:endParaRPr lang="fr-FR" sz="2000" b="1" i="1" dirty="0"/>
          </a:p>
        </p:txBody>
      </p:sp>
      <p:sp>
        <p:nvSpPr>
          <p:cNvPr id="5"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6"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Tree>
    <p:extLst>
      <p:ext uri="{BB962C8B-B14F-4D97-AF65-F5344CB8AC3E}">
        <p14:creationId xmlns:p14="http://schemas.microsoft.com/office/powerpoint/2010/main" val="25130683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1"/>
          <p:cNvSpPr>
            <a:spLocks noGrp="1"/>
          </p:cNvSpPr>
          <p:nvPr>
            <p:ph type="title"/>
          </p:nvPr>
        </p:nvSpPr>
        <p:spPr/>
        <p:txBody>
          <a:bodyPr/>
          <a:lstStyle/>
          <a:p>
            <a:pPr eaLnBrk="1" hangingPunct="1"/>
            <a:r>
              <a:rPr lang="fr-FR" altLang="fr-FR" dirty="0">
                <a:solidFill>
                  <a:schemeClr val="bg1"/>
                </a:solidFill>
              </a:rPr>
              <a:t>5. Sécuriser physiquement</a:t>
            </a:r>
            <a:endParaRPr lang="fr-FR" altLang="fr-FR" dirty="0" smtClean="0">
              <a:solidFill>
                <a:schemeClr val="tx2"/>
              </a:solidFill>
            </a:endParaRPr>
          </a:p>
        </p:txBody>
      </p:sp>
      <p:sp>
        <p:nvSpPr>
          <p:cNvPr id="5" name="Espace réservé du contenu 2"/>
          <p:cNvSpPr txBox="1">
            <a:spLocks/>
          </p:cNvSpPr>
          <p:nvPr/>
        </p:nvSpPr>
        <p:spPr bwMode="auto">
          <a:xfrm>
            <a:off x="395536" y="1484784"/>
            <a:ext cx="8280400"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defRPr/>
            </a:pPr>
            <a:r>
              <a:rPr lang="fr-FR" altLang="fr-FR" sz="2000" dirty="0" smtClean="0">
                <a:latin typeface="Arial" panose="020B0604020202020204" pitchFamily="34" charset="0"/>
                <a:cs typeface="Arial" panose="020B0604020202020204" pitchFamily="34" charset="0"/>
              </a:rPr>
              <a:t>Attacher avec un câble </a:t>
            </a:r>
            <a:r>
              <a:rPr lang="fr-FR" altLang="fr-FR" sz="2000" dirty="0">
                <a:latin typeface="Arial" panose="020B0604020202020204" pitchFamily="34" charset="0"/>
                <a:cs typeface="Arial" panose="020B0604020202020204" pitchFamily="34" charset="0"/>
              </a:rPr>
              <a:t>de sécurité les équipements le </a:t>
            </a:r>
            <a:r>
              <a:rPr lang="fr-FR" altLang="fr-FR" sz="2000" dirty="0" smtClean="0">
                <a:latin typeface="Arial" panose="020B0604020202020204" pitchFamily="34" charset="0"/>
                <a:cs typeface="Arial" panose="020B0604020202020204" pitchFamily="34" charset="0"/>
              </a:rPr>
              <a:t>permettant ;</a:t>
            </a:r>
          </a:p>
          <a:p>
            <a:pPr marL="0" indent="0" eaLnBrk="1" hangingPunct="1">
              <a:buNone/>
              <a:defRPr/>
            </a:pPr>
            <a:endParaRPr lang="fr-FR" altLang="fr-FR" sz="1050" dirty="0">
              <a:latin typeface="Arial" panose="020B0604020202020204" pitchFamily="34" charset="0"/>
              <a:cs typeface="Arial" panose="020B0604020202020204" pitchFamily="34" charset="0"/>
            </a:endParaRPr>
          </a:p>
          <a:p>
            <a:pPr eaLnBrk="1" hangingPunct="1">
              <a:defRPr/>
            </a:pPr>
            <a:r>
              <a:rPr lang="fr-FR" altLang="fr-FR" sz="2000" dirty="0" smtClean="0">
                <a:latin typeface="Arial" panose="020B0604020202020204" pitchFamily="34" charset="0"/>
                <a:cs typeface="Arial" panose="020B0604020202020204" pitchFamily="34" charset="0"/>
              </a:rPr>
              <a:t>Protéger l’accès aux équipements :</a:t>
            </a:r>
          </a:p>
          <a:p>
            <a:pPr lvl="1" eaLnBrk="1" hangingPunct="1">
              <a:defRPr/>
            </a:pPr>
            <a:r>
              <a:rPr lang="fr-FR" altLang="fr-FR" sz="1700" dirty="0" smtClean="0">
                <a:latin typeface="Arial" panose="020B0604020202020204" pitchFamily="34" charset="0"/>
                <a:cs typeface="Arial" panose="020B0604020202020204" pitchFamily="34" charset="0"/>
              </a:rPr>
              <a:t>Avoir un code/mot de passe pour restreindre l’accès à son équipement :</a:t>
            </a:r>
          </a:p>
          <a:p>
            <a:pPr lvl="2" eaLnBrk="1" hangingPunct="1">
              <a:defRPr/>
            </a:pPr>
            <a:r>
              <a:rPr lang="fr-FR" altLang="fr-FR" sz="1400" dirty="0" smtClean="0">
                <a:latin typeface="Arial" panose="020B0604020202020204" pitchFamily="34" charset="0"/>
                <a:cs typeface="Arial" panose="020B0604020202020204" pitchFamily="34" charset="0"/>
              </a:rPr>
              <a:t>lecteur d’empreinte ou signe sur téléphone ;</a:t>
            </a:r>
          </a:p>
          <a:p>
            <a:pPr lvl="2" eaLnBrk="1" hangingPunct="1">
              <a:defRPr/>
            </a:pPr>
            <a:r>
              <a:rPr lang="fr-FR" altLang="fr-FR" sz="1400" dirty="0" smtClean="0">
                <a:latin typeface="Arial" panose="020B0604020202020204" pitchFamily="34" charset="0"/>
                <a:cs typeface="Arial" panose="020B0604020202020204" pitchFamily="34" charset="0"/>
              </a:rPr>
              <a:t>code PIN ou mot de passe ;</a:t>
            </a:r>
          </a:p>
          <a:p>
            <a:pPr lvl="1" eaLnBrk="1" hangingPunct="1">
              <a:defRPr/>
            </a:pPr>
            <a:r>
              <a:rPr lang="fr-FR" altLang="fr-FR" sz="1600" dirty="0" smtClean="0">
                <a:latin typeface="Arial" panose="020B0604020202020204" pitchFamily="34" charset="0"/>
                <a:cs typeface="Arial" panose="020B0604020202020204" pitchFamily="34" charset="0"/>
              </a:rPr>
              <a:t>Demander un code/mot de passe pour sortir de la veille.</a:t>
            </a:r>
          </a:p>
          <a:p>
            <a:pPr eaLnBrk="1" hangingPunct="1">
              <a:defRPr/>
            </a:pPr>
            <a:r>
              <a:rPr lang="fr-FR" altLang="fr-FR" sz="2000" dirty="0" smtClean="0">
                <a:latin typeface="Arial" panose="020B0604020202020204" pitchFamily="34" charset="0"/>
                <a:cs typeface="Arial" panose="020B0604020202020204" pitchFamily="34" charset="0"/>
              </a:rPr>
              <a:t>Verrouiller son écran en cas d’inactivité de quelques minutes ;</a:t>
            </a:r>
          </a:p>
          <a:p>
            <a:pPr marL="0" indent="0" eaLnBrk="1" hangingPunct="1">
              <a:buNone/>
              <a:defRPr/>
            </a:pPr>
            <a:endParaRPr lang="fr-FR" altLang="fr-FR" sz="900" dirty="0" smtClean="0">
              <a:latin typeface="Arial" panose="020B0604020202020204" pitchFamily="34" charset="0"/>
              <a:cs typeface="Arial" panose="020B0604020202020204" pitchFamily="34" charset="0"/>
            </a:endParaRPr>
          </a:p>
          <a:p>
            <a:pPr eaLnBrk="1" hangingPunct="1">
              <a:defRPr/>
            </a:pPr>
            <a:r>
              <a:rPr lang="fr-FR" altLang="fr-FR" sz="2000" dirty="0" smtClean="0">
                <a:latin typeface="Arial" panose="020B0604020202020204" pitchFamily="34" charset="0"/>
                <a:cs typeface="Arial" panose="020B0604020202020204" pitchFamily="34" charset="0"/>
              </a:rPr>
              <a:t>Faire attention aux médias USB :</a:t>
            </a:r>
          </a:p>
          <a:p>
            <a:pPr lvl="1" eaLnBrk="1" hangingPunct="1">
              <a:defRPr/>
            </a:pPr>
            <a:r>
              <a:rPr lang="fr-FR" altLang="fr-FR" sz="1700" dirty="0" smtClean="0">
                <a:latin typeface="Arial" panose="020B0604020202020204" pitchFamily="34" charset="0"/>
                <a:cs typeface="Arial" panose="020B0604020202020204" pitchFamily="34" charset="0"/>
              </a:rPr>
              <a:t>Des clés USB piégées sont parfois offertes ou abandonnées ;</a:t>
            </a:r>
          </a:p>
          <a:p>
            <a:pPr lvl="1" eaLnBrk="1" hangingPunct="1">
              <a:defRPr/>
            </a:pPr>
            <a:r>
              <a:rPr lang="fr-FR" altLang="fr-FR" sz="1700" dirty="0" smtClean="0">
                <a:latin typeface="Arial" panose="020B0604020202020204" pitchFamily="34" charset="0"/>
                <a:cs typeface="Arial" panose="020B0604020202020204" pitchFamily="34" charset="0"/>
              </a:rPr>
              <a:t>Toujours scanner (anti-virus) une clé USB avant de l’utiliser.</a:t>
            </a:r>
          </a:p>
          <a:p>
            <a:pPr marL="457200" lvl="1" indent="0" eaLnBrk="1" hangingPunct="1">
              <a:buFont typeface="Arial" charset="0"/>
              <a:buNone/>
              <a:defRPr/>
            </a:pPr>
            <a:endParaRPr lang="fr-FR" altLang="fr-FR" sz="1800" dirty="0" smtClean="0">
              <a:latin typeface="Arial" panose="020B0604020202020204" pitchFamily="34" charset="0"/>
              <a:cs typeface="Arial" panose="020B0604020202020204" pitchFamily="34" charset="0"/>
            </a:endParaRPr>
          </a:p>
        </p:txBody>
      </p:sp>
      <p:pic>
        <p:nvPicPr>
          <p:cNvPr id="60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4899306"/>
            <a:ext cx="2232249" cy="1985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421" name="Espace réservé du contenu 2"/>
          <p:cNvSpPr txBox="1">
            <a:spLocks/>
          </p:cNvSpPr>
          <p:nvPr/>
        </p:nvSpPr>
        <p:spPr bwMode="auto">
          <a:xfrm>
            <a:off x="468313" y="5085184"/>
            <a:ext cx="82804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endParaRPr lang="fr-FR" altLang="fr-FR" sz="1000" dirty="0" smtClean="0">
              <a:latin typeface="Arial" panose="020B0604020202020204" pitchFamily="34" charset="0"/>
              <a:cs typeface="Arial" panose="020B0604020202020204" pitchFamily="34" charset="0"/>
            </a:endParaRPr>
          </a:p>
          <a:p>
            <a:pPr eaLnBrk="1" hangingPunct="1"/>
            <a:r>
              <a:rPr lang="fr-FR" altLang="fr-FR" sz="2000" dirty="0" smtClean="0">
                <a:latin typeface="Arial" panose="020B0604020202020204" pitchFamily="34" charset="0"/>
                <a:cs typeface="Arial" panose="020B0604020202020204" pitchFamily="34" charset="0"/>
              </a:rPr>
              <a:t>Utiliser </a:t>
            </a:r>
            <a:r>
              <a:rPr lang="fr-FR" altLang="fr-FR" sz="2000" dirty="0">
                <a:latin typeface="Arial" panose="020B0604020202020204" pitchFamily="34" charset="0"/>
                <a:cs typeface="Arial" panose="020B0604020202020204" pitchFamily="34" charset="0"/>
              </a:rPr>
              <a:t>les filtres de confidentialité </a:t>
            </a:r>
            <a:r>
              <a:rPr lang="fr-FR" altLang="fr-FR" sz="2000" dirty="0" smtClean="0">
                <a:latin typeface="Arial" panose="020B0604020202020204" pitchFamily="34" charset="0"/>
                <a:cs typeface="Arial" panose="020B0604020202020204" pitchFamily="34" charset="0"/>
              </a:rPr>
              <a:t>d’écran ;</a:t>
            </a:r>
            <a:endParaRPr lang="fr-FR" altLang="fr-FR" sz="2000" dirty="0">
              <a:latin typeface="Arial" panose="020B0604020202020204" pitchFamily="34" charset="0"/>
              <a:cs typeface="Arial" panose="020B0604020202020204" pitchFamily="34" charset="0"/>
            </a:endParaRPr>
          </a:p>
          <a:p>
            <a:pPr lvl="1" eaLnBrk="1" hangingPunct="1"/>
            <a:r>
              <a:rPr lang="fr-FR" altLang="fr-FR" sz="1600" dirty="0" smtClean="0">
                <a:latin typeface="Arial" panose="020B0604020202020204" pitchFamily="34" charset="0"/>
                <a:cs typeface="Arial" panose="020B0604020202020204" pitchFamily="34" charset="0"/>
              </a:rPr>
              <a:t>Écran </a:t>
            </a:r>
            <a:r>
              <a:rPr lang="fr-FR" altLang="fr-FR" sz="1600" dirty="0">
                <a:latin typeface="Arial" panose="020B0604020202020204" pitchFamily="34" charset="0"/>
                <a:cs typeface="Arial" panose="020B0604020202020204" pitchFamily="34" charset="0"/>
              </a:rPr>
              <a:t>d’ordinateur (fixe, portable</a:t>
            </a:r>
            <a:r>
              <a:rPr lang="fr-FR" altLang="fr-FR" sz="1600" dirty="0" smtClean="0">
                <a:latin typeface="Arial" panose="020B0604020202020204" pitchFamily="34" charset="0"/>
                <a:cs typeface="Arial" panose="020B0604020202020204" pitchFamily="34" charset="0"/>
              </a:rPr>
              <a:t>) ;</a:t>
            </a:r>
            <a:endParaRPr lang="fr-FR" altLang="fr-FR" sz="1600" dirty="0">
              <a:latin typeface="Arial" panose="020B0604020202020204" pitchFamily="34" charset="0"/>
              <a:cs typeface="Arial" panose="020B0604020202020204" pitchFamily="34" charset="0"/>
            </a:endParaRPr>
          </a:p>
          <a:p>
            <a:pPr lvl="1" eaLnBrk="1" hangingPunct="1"/>
            <a:r>
              <a:rPr lang="fr-FR" altLang="fr-FR" sz="1600" dirty="0" smtClean="0">
                <a:latin typeface="Arial" panose="020B0604020202020204" pitchFamily="34" charset="0"/>
                <a:cs typeface="Arial" panose="020B0604020202020204" pitchFamily="34" charset="0"/>
              </a:rPr>
              <a:t>Écran </a:t>
            </a:r>
            <a:r>
              <a:rPr lang="fr-FR" altLang="fr-FR" sz="1600" dirty="0">
                <a:latin typeface="Arial" panose="020B0604020202020204" pitchFamily="34" charset="0"/>
                <a:cs typeface="Arial" panose="020B0604020202020204" pitchFamily="34" charset="0"/>
              </a:rPr>
              <a:t>de </a:t>
            </a:r>
            <a:r>
              <a:rPr lang="fr-FR" altLang="fr-FR" sz="1600" dirty="0" smtClean="0">
                <a:latin typeface="Arial" panose="020B0604020202020204" pitchFamily="34" charset="0"/>
                <a:cs typeface="Arial" panose="020B0604020202020204" pitchFamily="34" charset="0"/>
              </a:rPr>
              <a:t>téléphone.</a:t>
            </a:r>
            <a:endParaRPr lang="fr-FR" altLang="fr-FR" sz="1600" dirty="0">
              <a:latin typeface="Arial" panose="020B0604020202020204" pitchFamily="34" charset="0"/>
              <a:cs typeface="Arial" panose="020B0604020202020204" pitchFamily="34" charset="0"/>
            </a:endParaRPr>
          </a:p>
        </p:txBody>
      </p:sp>
      <p:sp>
        <p:nvSpPr>
          <p:cNvPr id="6" name="Espace réservé du texte 10"/>
          <p:cNvSpPr txBox="1">
            <a:spLocks/>
          </p:cNvSpPr>
          <p:nvPr/>
        </p:nvSpPr>
        <p:spPr>
          <a:xfrm>
            <a:off x="250825" y="908720"/>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altLang="fr-FR" sz="2000" b="1" i="1" dirty="0" smtClean="0"/>
              <a:t>c. Sécuriser les équipements</a:t>
            </a:r>
            <a:endParaRPr lang="fr-FR" sz="2000" b="1" i="1" dirty="0"/>
          </a:p>
        </p:txBody>
      </p:sp>
      <p:sp>
        <p:nvSpPr>
          <p:cNvPr id="7"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8"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Tree>
    <p:extLst>
      <p:ext uri="{BB962C8B-B14F-4D97-AF65-F5344CB8AC3E}">
        <p14:creationId xmlns:p14="http://schemas.microsoft.com/office/powerpoint/2010/main" val="37788175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dirty="0" smtClean="0"/>
              <a:t>Sensibilisation et initiation à la cybersécurité</a:t>
            </a:r>
            <a:endParaRPr lang="fr-FR" dirty="0"/>
          </a:p>
        </p:txBody>
      </p:sp>
      <p:sp>
        <p:nvSpPr>
          <p:cNvPr id="6" name="Titre 5"/>
          <p:cNvSpPr>
            <a:spLocks noGrp="1"/>
          </p:cNvSpPr>
          <p:nvPr>
            <p:ph type="title"/>
          </p:nvPr>
        </p:nvSpPr>
        <p:spPr/>
        <p:txBody>
          <a:bodyPr/>
          <a:lstStyle/>
          <a:p>
            <a:r>
              <a:rPr lang="fr-FR" dirty="0" smtClean="0"/>
              <a:t>6. Contrôler la sécurité du S.I.</a:t>
            </a:r>
            <a:endParaRPr lang="fr-FR" dirty="0"/>
          </a:p>
        </p:txBody>
      </p:sp>
      <p:sp>
        <p:nvSpPr>
          <p:cNvPr id="7" name="Espace réservé du texte 6"/>
          <p:cNvSpPr>
            <a:spLocks noGrp="1"/>
          </p:cNvSpPr>
          <p:nvPr>
            <p:ph type="body" sz="quarter" idx="13"/>
          </p:nvPr>
        </p:nvSpPr>
        <p:spPr>
          <a:xfrm>
            <a:off x="468313" y="3573016"/>
            <a:ext cx="8207375" cy="2736998"/>
          </a:xfrm>
        </p:spPr>
        <p:txBody>
          <a:bodyPr>
            <a:normAutofit/>
          </a:bodyPr>
          <a:lstStyle/>
          <a:p>
            <a:pPr marL="457200" indent="-457200" algn="l" eaLnBrk="1" fontAlgn="ctr" hangingPunct="1">
              <a:spcAft>
                <a:spcPts val="0"/>
              </a:spcAft>
              <a:buFont typeface="+mj-lt"/>
              <a:buAutoNum type="alphaLcParenR"/>
              <a:defRPr/>
            </a:pPr>
            <a:r>
              <a:rPr lang="fr-FR" dirty="0"/>
              <a:t>Contrat/Maintenance/Professional Services</a:t>
            </a:r>
          </a:p>
          <a:p>
            <a:pPr marL="457200" indent="-457200" algn="l" eaLnBrk="1" fontAlgn="ctr" hangingPunct="1">
              <a:spcAft>
                <a:spcPts val="0"/>
              </a:spcAft>
              <a:buFont typeface="+mj-lt"/>
              <a:buAutoNum type="alphaLcParenR"/>
              <a:defRPr/>
            </a:pPr>
            <a:r>
              <a:rPr lang="fr-FR" dirty="0" smtClean="0"/>
              <a:t>Surveiller/Superviser</a:t>
            </a:r>
            <a:endParaRPr lang="fr-FR" dirty="0"/>
          </a:p>
          <a:p>
            <a:pPr marL="457200" indent="-457200" algn="l" eaLnBrk="1" fontAlgn="ctr" hangingPunct="1">
              <a:spcAft>
                <a:spcPts val="0"/>
              </a:spcAft>
              <a:buFont typeface="+mj-lt"/>
              <a:buAutoNum type="alphaLcParenR"/>
              <a:defRPr/>
            </a:pPr>
            <a:r>
              <a:rPr lang="fr-FR" dirty="0" smtClean="0"/>
              <a:t>Incidents de sécurité</a:t>
            </a:r>
            <a:endParaRPr lang="fr-FR" dirty="0"/>
          </a:p>
          <a:p>
            <a:pPr marL="457200" indent="-457200" algn="l" eaLnBrk="1" fontAlgn="ctr" hangingPunct="1">
              <a:spcAft>
                <a:spcPts val="0"/>
              </a:spcAft>
              <a:buFont typeface="+mj-lt"/>
              <a:buAutoNum type="alphaLcParenR"/>
              <a:defRPr/>
            </a:pPr>
            <a:r>
              <a:rPr lang="fr-FR" dirty="0" smtClean="0"/>
              <a:t>Plans </a:t>
            </a:r>
            <a:r>
              <a:rPr lang="fr-FR" dirty="0"/>
              <a:t>de </a:t>
            </a:r>
            <a:r>
              <a:rPr lang="fr-FR" dirty="0" smtClean="0"/>
              <a:t>secours</a:t>
            </a:r>
          </a:p>
          <a:p>
            <a:pPr marL="457200" indent="-457200" algn="l" eaLnBrk="1" fontAlgn="ctr" hangingPunct="1">
              <a:spcAft>
                <a:spcPts val="0"/>
              </a:spcAft>
              <a:buFont typeface="+mj-lt"/>
              <a:buAutoNum type="alphaLcParenR"/>
              <a:defRPr/>
            </a:pPr>
            <a:r>
              <a:rPr lang="fr-FR" dirty="0" smtClean="0"/>
              <a:t>Audit</a:t>
            </a:r>
            <a:endParaRPr lang="fr-FR" dirty="0"/>
          </a:p>
        </p:txBody>
      </p:sp>
    </p:spTree>
    <p:extLst>
      <p:ext uri="{BB962C8B-B14F-4D97-AF65-F5344CB8AC3E}">
        <p14:creationId xmlns:p14="http://schemas.microsoft.com/office/powerpoint/2010/main" val="4131704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fr-FR" sz="3600" dirty="0" smtClean="0">
                <a:solidFill>
                  <a:schemeClr val="bg1"/>
                </a:solidFill>
              </a:rPr>
              <a:t>6. Contrôler la sécurité du S.I.</a:t>
            </a:r>
            <a:endParaRPr lang="fr-FR" sz="3600" dirty="0">
              <a:solidFill>
                <a:schemeClr val="bg1"/>
              </a:solidFill>
            </a:endParaRPr>
          </a:p>
        </p:txBody>
      </p:sp>
      <p:sp>
        <p:nvSpPr>
          <p:cNvPr id="62467" name="Espace réservé du contenu 2"/>
          <p:cNvSpPr>
            <a:spLocks noGrp="1"/>
          </p:cNvSpPr>
          <p:nvPr>
            <p:ph idx="1"/>
          </p:nvPr>
        </p:nvSpPr>
        <p:spPr/>
        <p:txBody>
          <a:bodyPr/>
          <a:lstStyle/>
          <a:p>
            <a:pPr eaLnBrk="1" hangingPunct="1"/>
            <a:r>
              <a:rPr lang="fr-FR" altLang="fr-FR" sz="2000" dirty="0" smtClean="0"/>
              <a:t>Lors de l’achat de :</a:t>
            </a:r>
          </a:p>
          <a:p>
            <a:pPr lvl="1" eaLnBrk="1" hangingPunct="1"/>
            <a:r>
              <a:rPr lang="fr-FR" altLang="fr-FR" sz="1800" dirty="0" smtClean="0"/>
              <a:t>matériel : souscrire à des contrats de maintenance ou d’assurance pour vous garantir une assistance en cas de difficulté ;</a:t>
            </a:r>
          </a:p>
          <a:p>
            <a:pPr lvl="1" eaLnBrk="1" hangingPunct="1"/>
            <a:r>
              <a:rPr lang="fr-FR" altLang="fr-FR" sz="1800" dirty="0" smtClean="0"/>
              <a:t>application : souscrire à des contrats de support et d’assistance.</a:t>
            </a:r>
          </a:p>
          <a:p>
            <a:pPr lvl="2" eaLnBrk="1" hangingPunct="1"/>
            <a:r>
              <a:rPr lang="fr-FR" altLang="fr-FR" sz="1400" dirty="0" smtClean="0"/>
              <a:t>niveau 1 : description et enregistrement du problème rencontré. Conseil/information basique ;</a:t>
            </a:r>
          </a:p>
          <a:p>
            <a:pPr lvl="2" eaLnBrk="1" hangingPunct="1"/>
            <a:r>
              <a:rPr lang="fr-FR" altLang="fr-FR" sz="1400" dirty="0" smtClean="0"/>
              <a:t>niveau 2 : intervention de technicien ;</a:t>
            </a:r>
          </a:p>
          <a:p>
            <a:pPr lvl="2" eaLnBrk="1" hangingPunct="1"/>
            <a:r>
              <a:rPr lang="fr-FR" altLang="fr-FR" sz="1400" dirty="0" smtClean="0"/>
              <a:t>niveau 3 : intervention d’expert.</a:t>
            </a:r>
          </a:p>
          <a:p>
            <a:pPr marL="914400" lvl="2" indent="0" eaLnBrk="1" hangingPunct="1">
              <a:buNone/>
            </a:pPr>
            <a:endParaRPr lang="fr-FR" altLang="fr-FR" sz="1400" dirty="0" smtClean="0"/>
          </a:p>
          <a:p>
            <a:pPr eaLnBrk="1" hangingPunct="1"/>
            <a:r>
              <a:rPr lang="fr-FR" altLang="fr-FR" sz="2000" dirty="0" smtClean="0"/>
              <a:t>SLA (Service Level Agreement) : indique le niveau de service garanti par le prestataire pour une prestation de service donnée.</a:t>
            </a:r>
          </a:p>
          <a:p>
            <a:pPr lvl="1" eaLnBrk="1" hangingPunct="1"/>
            <a:r>
              <a:rPr lang="fr-FR" altLang="fr-FR" sz="1800" dirty="0" smtClean="0"/>
              <a:t>Exemple : couverture 3G ou 4G.</a:t>
            </a:r>
          </a:p>
        </p:txBody>
      </p:sp>
      <p:sp>
        <p:nvSpPr>
          <p:cNvPr id="4" name="Espace réservé du texte 8"/>
          <p:cNvSpPr txBox="1">
            <a:spLocks/>
          </p:cNvSpPr>
          <p:nvPr/>
        </p:nvSpPr>
        <p:spPr>
          <a:xfrm>
            <a:off x="250825" y="1052512"/>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altLang="fr-FR" sz="2000" b="1" i="1" dirty="0" smtClean="0"/>
              <a:t>a. </a:t>
            </a:r>
            <a:r>
              <a:rPr lang="fr-FR" sz="2000" b="1" i="1" dirty="0"/>
              <a:t>Contrat/Maintenance/Professional Services</a:t>
            </a:r>
          </a:p>
        </p:txBody>
      </p:sp>
      <p:sp>
        <p:nvSpPr>
          <p:cNvPr id="7"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8"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Tree>
    <p:extLst>
      <p:ext uri="{BB962C8B-B14F-4D97-AF65-F5344CB8AC3E}">
        <p14:creationId xmlns:p14="http://schemas.microsoft.com/office/powerpoint/2010/main" val="11527523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fr-FR" sz="3600" dirty="0">
                <a:solidFill>
                  <a:schemeClr val="bg1"/>
                </a:solidFill>
              </a:rPr>
              <a:t>6. Contrôler la sécurité du S.I.</a:t>
            </a:r>
            <a:endParaRPr lang="fr-FR" sz="3600" dirty="0">
              <a:solidFill>
                <a:schemeClr val="tx2"/>
              </a:solidFill>
            </a:endParaRPr>
          </a:p>
        </p:txBody>
      </p:sp>
      <p:sp>
        <p:nvSpPr>
          <p:cNvPr id="62467" name="Espace réservé du contenu 2"/>
          <p:cNvSpPr>
            <a:spLocks noGrp="1"/>
          </p:cNvSpPr>
          <p:nvPr>
            <p:ph idx="1"/>
          </p:nvPr>
        </p:nvSpPr>
        <p:spPr/>
        <p:txBody>
          <a:bodyPr/>
          <a:lstStyle/>
          <a:p>
            <a:pPr eaLnBrk="1" hangingPunct="1"/>
            <a:r>
              <a:rPr lang="fr-FR" altLang="fr-FR" sz="2000" dirty="0" smtClean="0"/>
              <a:t>Cyber-assurance : est une assurance visant à indemniser et assister les victimes de cyber-attaque (fuite de données, attaque à la e-réputation…) :</a:t>
            </a:r>
          </a:p>
          <a:p>
            <a:pPr lvl="1" eaLnBrk="1" hangingPunct="1"/>
            <a:r>
              <a:rPr lang="fr-FR" altLang="fr-FR" sz="1800" dirty="0" smtClean="0"/>
              <a:t>Exemple : AXA propose pour les particuliers « Protection Familiale Intégr@ale »</a:t>
            </a:r>
          </a:p>
          <a:p>
            <a:pPr lvl="1" eaLnBrk="1" hangingPunct="1"/>
            <a:r>
              <a:rPr lang="fr-FR" altLang="fr-FR" sz="1800" dirty="0" smtClean="0"/>
              <a:t>Noter que la souscription d’une assurance est considérée comme une mesure de sécurité permettant de réduire les risques portant sur l’entreprise (au même titre qu’une assurance habitation n’empêchera pas un incendie, mais compensera/limitera les pertes financières de la victime).</a:t>
            </a:r>
          </a:p>
        </p:txBody>
      </p:sp>
      <p:sp>
        <p:nvSpPr>
          <p:cNvPr id="5" name="Rectangle à coins arrondis 4"/>
          <p:cNvSpPr/>
          <p:nvPr/>
        </p:nvSpPr>
        <p:spPr>
          <a:xfrm>
            <a:off x="971600" y="5601295"/>
            <a:ext cx="7344816" cy="708025"/>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altLang="fr-FR" b="1" dirty="0">
                <a:solidFill>
                  <a:schemeClr val="accent2">
                    <a:lumMod val="75000"/>
                  </a:schemeClr>
                </a:solidFill>
                <a:latin typeface="Arial" panose="020B0604020202020204" pitchFamily="34" charset="0"/>
                <a:cs typeface="Arial" panose="020B0604020202020204" pitchFamily="34" charset="0"/>
              </a:rPr>
              <a:t>Souscrire à des services d’assurance/support/maintenance </a:t>
            </a:r>
            <a:r>
              <a:rPr lang="fr-FR" altLang="fr-FR" b="1" dirty="0" smtClean="0">
                <a:solidFill>
                  <a:schemeClr val="accent2">
                    <a:lumMod val="75000"/>
                  </a:schemeClr>
                </a:solidFill>
                <a:latin typeface="Arial" panose="020B0604020202020204" pitchFamily="34" charset="0"/>
                <a:cs typeface="Arial" panose="020B0604020202020204" pitchFamily="34" charset="0"/>
              </a:rPr>
              <a:t>pour </a:t>
            </a:r>
            <a:r>
              <a:rPr lang="fr-FR" altLang="fr-FR" b="1" dirty="0">
                <a:solidFill>
                  <a:schemeClr val="accent2">
                    <a:lumMod val="75000"/>
                  </a:schemeClr>
                </a:solidFill>
                <a:latin typeface="Arial" panose="020B0604020202020204" pitchFamily="34" charset="0"/>
                <a:cs typeface="Arial" panose="020B0604020202020204" pitchFamily="34" charset="0"/>
              </a:rPr>
              <a:t>les composants sensibles</a:t>
            </a:r>
            <a:r>
              <a:rPr lang="fr-FR" altLang="fr-FR" b="1" dirty="0" smtClean="0">
                <a:solidFill>
                  <a:schemeClr val="accent2">
                    <a:lumMod val="75000"/>
                  </a:schemeClr>
                </a:solidFill>
                <a:latin typeface="Arial" panose="020B0604020202020204" pitchFamily="34" charset="0"/>
                <a:cs typeface="Arial" panose="020B0604020202020204" pitchFamily="34" charset="0"/>
              </a:rPr>
              <a:t>.</a:t>
            </a:r>
            <a:endParaRPr lang="fr-FR" altLang="fr-FR" b="1" dirty="0">
              <a:solidFill>
                <a:schemeClr val="accent2">
                  <a:lumMod val="75000"/>
                </a:schemeClr>
              </a:solidFill>
              <a:latin typeface="Arial" panose="020B0604020202020204" pitchFamily="34" charset="0"/>
              <a:cs typeface="Arial" panose="020B0604020202020204" pitchFamily="34" charset="0"/>
            </a:endParaRPr>
          </a:p>
        </p:txBody>
      </p:sp>
      <p:sp>
        <p:nvSpPr>
          <p:cNvPr id="6"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7"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9" name="Espace réservé du texte 8"/>
          <p:cNvSpPr txBox="1">
            <a:spLocks/>
          </p:cNvSpPr>
          <p:nvPr/>
        </p:nvSpPr>
        <p:spPr>
          <a:xfrm>
            <a:off x="250825" y="1052512"/>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altLang="fr-FR" sz="2000" b="1" i="1" dirty="0" smtClean="0"/>
              <a:t>a. </a:t>
            </a:r>
            <a:r>
              <a:rPr lang="fr-FR" sz="2000" b="1" i="1" dirty="0"/>
              <a:t>Contrat/Maintenance/Professional Services</a:t>
            </a:r>
          </a:p>
        </p:txBody>
      </p:sp>
    </p:spTree>
    <p:extLst>
      <p:ext uri="{BB962C8B-B14F-4D97-AF65-F5344CB8AC3E}">
        <p14:creationId xmlns:p14="http://schemas.microsoft.com/office/powerpoint/2010/main" val="39163742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re 1"/>
          <p:cNvSpPr>
            <a:spLocks noGrp="1"/>
          </p:cNvSpPr>
          <p:nvPr>
            <p:ph type="title"/>
          </p:nvPr>
        </p:nvSpPr>
        <p:spPr/>
        <p:txBody>
          <a:bodyPr/>
          <a:lstStyle/>
          <a:p>
            <a:pPr eaLnBrk="1" hangingPunct="1"/>
            <a:r>
              <a:rPr lang="fr-FR" sz="3600" dirty="0">
                <a:solidFill>
                  <a:schemeClr val="bg1"/>
                </a:solidFill>
              </a:rPr>
              <a:t>6. Contrôler la sécurité du S.I.</a:t>
            </a:r>
            <a:endParaRPr lang="fr-FR" altLang="fr-FR" sz="3600" dirty="0" smtClean="0">
              <a:solidFill>
                <a:schemeClr val="tx2"/>
              </a:solidFill>
            </a:endParaRPr>
          </a:p>
        </p:txBody>
      </p:sp>
      <p:sp>
        <p:nvSpPr>
          <p:cNvPr id="63491" name="Espace réservé du contenu 2"/>
          <p:cNvSpPr>
            <a:spLocks noGrp="1"/>
          </p:cNvSpPr>
          <p:nvPr>
            <p:ph idx="1"/>
          </p:nvPr>
        </p:nvSpPr>
        <p:spPr/>
        <p:txBody>
          <a:bodyPr/>
          <a:lstStyle/>
          <a:p>
            <a:pPr eaLnBrk="1" hangingPunct="1"/>
            <a:r>
              <a:rPr lang="fr-FR" altLang="fr-FR" sz="2000" dirty="0" smtClean="0"/>
              <a:t>Activer la journalisation d’évènements ;</a:t>
            </a:r>
          </a:p>
          <a:p>
            <a:pPr lvl="1" eaLnBrk="1" hangingPunct="1"/>
            <a:r>
              <a:rPr lang="fr-FR" altLang="fr-FR" sz="1800" dirty="0" smtClean="0"/>
              <a:t>Enregistrer les tentatives d’accès réussies ou pas ;</a:t>
            </a:r>
          </a:p>
          <a:p>
            <a:pPr lvl="1" eaLnBrk="1" hangingPunct="1"/>
            <a:r>
              <a:rPr lang="fr-FR" altLang="fr-FR" sz="1800" dirty="0" smtClean="0"/>
              <a:t>Enregistrer les tentatives de modifications d’informations sensibles ;</a:t>
            </a:r>
          </a:p>
          <a:p>
            <a:pPr lvl="1" eaLnBrk="1" hangingPunct="1"/>
            <a:r>
              <a:rPr lang="fr-FR" altLang="fr-FR" sz="1800" dirty="0" smtClean="0"/>
              <a:t>Etc.</a:t>
            </a:r>
          </a:p>
          <a:p>
            <a:pPr lvl="1" eaLnBrk="1" hangingPunct="1"/>
            <a:endParaRPr lang="fr-FR" altLang="fr-FR" sz="2000" dirty="0" smtClean="0"/>
          </a:p>
          <a:p>
            <a:pPr eaLnBrk="1" hangingPunct="1"/>
            <a:r>
              <a:rPr lang="fr-FR" altLang="fr-FR" sz="2000" dirty="0" smtClean="0"/>
              <a:t>Consulter les journaux d’évènements ;</a:t>
            </a:r>
          </a:p>
          <a:p>
            <a:pPr eaLnBrk="1" hangingPunct="1"/>
            <a:endParaRPr lang="fr-FR" altLang="fr-FR" sz="2400" dirty="0" smtClean="0"/>
          </a:p>
          <a:p>
            <a:pPr eaLnBrk="1" hangingPunct="1"/>
            <a:r>
              <a:rPr lang="fr-FR" altLang="fr-FR" sz="2000" dirty="0" smtClean="0"/>
              <a:t>Définir une politique de supervision :</a:t>
            </a:r>
          </a:p>
          <a:p>
            <a:pPr lvl="1" eaLnBrk="1" hangingPunct="1"/>
            <a:r>
              <a:rPr lang="fr-FR" altLang="fr-FR" sz="1800" dirty="0" smtClean="0"/>
              <a:t>définir les seuils : au-delà de tel taux d’occupation du disque, recevoir une alerte ;</a:t>
            </a:r>
          </a:p>
          <a:p>
            <a:pPr lvl="1" eaLnBrk="1" hangingPunct="1"/>
            <a:r>
              <a:rPr lang="fr-FR" altLang="fr-FR" sz="1800" dirty="0" smtClean="0"/>
              <a:t>Définir le type d’alerte souhaité : SMS, mail, etc.</a:t>
            </a:r>
          </a:p>
          <a:p>
            <a:pPr eaLnBrk="1" hangingPunct="1"/>
            <a:endParaRPr lang="fr-FR" altLang="fr-FR" sz="2400" dirty="0" smtClean="0"/>
          </a:p>
        </p:txBody>
      </p:sp>
      <p:sp>
        <p:nvSpPr>
          <p:cNvPr id="4"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6" name="Espace réservé du texte 8"/>
          <p:cNvSpPr txBox="1">
            <a:spLocks/>
          </p:cNvSpPr>
          <p:nvPr/>
        </p:nvSpPr>
        <p:spPr>
          <a:xfrm>
            <a:off x="250825" y="1052512"/>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altLang="fr-FR" sz="2000" b="1" i="1" dirty="0"/>
              <a:t>b</a:t>
            </a:r>
            <a:r>
              <a:rPr lang="fr-FR" altLang="fr-FR" sz="2000" b="1" i="1" dirty="0" smtClean="0"/>
              <a:t>. </a:t>
            </a:r>
            <a:r>
              <a:rPr lang="fr-FR" altLang="fr-FR" sz="2000" b="1" i="1" dirty="0"/>
              <a:t>Surveiller / Superviser</a:t>
            </a:r>
            <a:endParaRPr lang="fr-FR" sz="2000" b="1" i="1" dirty="0"/>
          </a:p>
        </p:txBody>
      </p:sp>
    </p:spTree>
    <p:extLst>
      <p:ext uri="{BB962C8B-B14F-4D97-AF65-F5344CB8AC3E}">
        <p14:creationId xmlns:p14="http://schemas.microsoft.com/office/powerpoint/2010/main" val="24179008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re 1"/>
          <p:cNvSpPr>
            <a:spLocks noGrp="1"/>
          </p:cNvSpPr>
          <p:nvPr>
            <p:ph type="title"/>
          </p:nvPr>
        </p:nvSpPr>
        <p:spPr/>
        <p:txBody>
          <a:bodyPr/>
          <a:lstStyle/>
          <a:p>
            <a:pPr eaLnBrk="1" hangingPunct="1"/>
            <a:r>
              <a:rPr lang="fr-FR" sz="3600" dirty="0">
                <a:solidFill>
                  <a:schemeClr val="bg1"/>
                </a:solidFill>
              </a:rPr>
              <a:t>6. Contrôler la sécurité du S.I.</a:t>
            </a:r>
            <a:endParaRPr lang="fr-FR" altLang="fr-FR" sz="3600" dirty="0" smtClean="0">
              <a:solidFill>
                <a:schemeClr val="tx2"/>
              </a:solidFill>
            </a:endParaRPr>
          </a:p>
        </p:txBody>
      </p:sp>
      <p:sp>
        <p:nvSpPr>
          <p:cNvPr id="58371" name="Espace réservé du contenu 2"/>
          <p:cNvSpPr>
            <a:spLocks noGrp="1"/>
          </p:cNvSpPr>
          <p:nvPr>
            <p:ph idx="1"/>
          </p:nvPr>
        </p:nvSpPr>
        <p:spPr>
          <a:xfrm>
            <a:off x="457200" y="1600200"/>
            <a:ext cx="8229600" cy="4709120"/>
          </a:xfrm>
        </p:spPr>
        <p:txBody>
          <a:bodyPr/>
          <a:lstStyle/>
          <a:p>
            <a:pPr lvl="1" eaLnBrk="1" hangingPunct="1">
              <a:defRPr/>
            </a:pPr>
            <a:r>
              <a:rPr lang="fr-FR" altLang="fr-FR" sz="2000" dirty="0" smtClean="0"/>
              <a:t>Divulgation d’information personnelle ; </a:t>
            </a:r>
          </a:p>
          <a:p>
            <a:pPr lvl="2" eaLnBrk="1" hangingPunct="1">
              <a:defRPr/>
            </a:pPr>
            <a:r>
              <a:rPr lang="fr-FR" altLang="fr-FR" sz="1600" dirty="0" smtClean="0"/>
              <a:t>carte de crédit, vol d’identité, numéro de sécurité sociale, etc.</a:t>
            </a:r>
          </a:p>
          <a:p>
            <a:pPr lvl="1" eaLnBrk="1" hangingPunct="1">
              <a:defRPr/>
            </a:pPr>
            <a:r>
              <a:rPr lang="fr-FR" altLang="fr-FR" sz="2000" dirty="0" smtClean="0"/>
              <a:t>Déni de service ;</a:t>
            </a:r>
          </a:p>
          <a:p>
            <a:pPr lvl="2" eaLnBrk="1" hangingPunct="1">
              <a:defRPr/>
            </a:pPr>
            <a:r>
              <a:rPr lang="fr-FR" altLang="fr-FR" sz="1600" dirty="0" smtClean="0"/>
              <a:t>entrant ou sortant.</a:t>
            </a:r>
          </a:p>
          <a:p>
            <a:pPr lvl="1" eaLnBrk="1" hangingPunct="1">
              <a:defRPr/>
            </a:pPr>
            <a:r>
              <a:rPr lang="fr-FR" altLang="fr-FR" sz="2000" dirty="0" smtClean="0"/>
              <a:t>Activité causée par un code malveillant ;</a:t>
            </a:r>
          </a:p>
          <a:p>
            <a:pPr lvl="2" eaLnBrk="1" hangingPunct="1">
              <a:defRPr/>
            </a:pPr>
            <a:r>
              <a:rPr lang="fr-FR" altLang="fr-FR" sz="1600" dirty="0" smtClean="0"/>
              <a:t>Vers, virus, keylogger, </a:t>
            </a:r>
            <a:r>
              <a:rPr lang="fr-FR" altLang="fr-FR" sz="1600" dirty="0" err="1" smtClean="0"/>
              <a:t>Rootkit</a:t>
            </a:r>
            <a:r>
              <a:rPr lang="fr-FR" altLang="fr-FR" sz="1600" dirty="0"/>
              <a:t>.</a:t>
            </a:r>
            <a:endParaRPr lang="fr-FR" altLang="fr-FR" sz="1600" dirty="0" smtClean="0"/>
          </a:p>
          <a:p>
            <a:pPr lvl="1" eaLnBrk="1" hangingPunct="1">
              <a:defRPr/>
            </a:pPr>
            <a:r>
              <a:rPr lang="fr-FR" altLang="fr-FR" sz="2000" dirty="0" smtClean="0"/>
              <a:t>Enquête et activité criminelle ;	</a:t>
            </a:r>
          </a:p>
          <a:p>
            <a:pPr lvl="2" eaLnBrk="1" hangingPunct="1">
              <a:defRPr/>
            </a:pPr>
            <a:r>
              <a:rPr lang="fr-FR" altLang="fr-FR" sz="1600" dirty="0" smtClean="0"/>
              <a:t>Vol de terminal, fraude, pornographie infantile.</a:t>
            </a:r>
          </a:p>
          <a:p>
            <a:pPr lvl="1" eaLnBrk="1" hangingPunct="1">
              <a:defRPr/>
            </a:pPr>
            <a:r>
              <a:rPr lang="fr-FR" altLang="fr-FR" sz="2000" dirty="0" smtClean="0"/>
              <a:t>Non respect de la politique de sécurité ;</a:t>
            </a:r>
          </a:p>
          <a:p>
            <a:pPr lvl="2" eaLnBrk="1" hangingPunct="1">
              <a:defRPr/>
            </a:pPr>
            <a:r>
              <a:rPr lang="fr-FR" altLang="fr-FR" sz="1600" dirty="0" smtClean="0"/>
              <a:t>partage de mot de passe.</a:t>
            </a:r>
          </a:p>
          <a:p>
            <a:pPr lvl="1" eaLnBrk="1" hangingPunct="1">
              <a:defRPr/>
            </a:pPr>
            <a:r>
              <a:rPr lang="fr-FR" altLang="fr-FR" sz="2000" dirty="0" err="1" smtClean="0"/>
              <a:t>Défacement</a:t>
            </a:r>
            <a:r>
              <a:rPr lang="fr-FR" altLang="fr-FR" sz="2000" dirty="0" smtClean="0"/>
              <a:t> Web ;</a:t>
            </a:r>
          </a:p>
          <a:p>
            <a:pPr lvl="2" eaLnBrk="1" hangingPunct="1">
              <a:defRPr/>
            </a:pPr>
            <a:r>
              <a:rPr lang="fr-FR" altLang="fr-FR" sz="1600" dirty="0" smtClean="0"/>
              <a:t>Redirection de site, </a:t>
            </a:r>
            <a:r>
              <a:rPr lang="fr-FR" altLang="fr-FR" sz="1600" dirty="0" err="1"/>
              <a:t>d</a:t>
            </a:r>
            <a:r>
              <a:rPr lang="fr-FR" altLang="fr-FR" sz="1600" dirty="0" err="1" smtClean="0"/>
              <a:t>éfacement</a:t>
            </a:r>
            <a:r>
              <a:rPr lang="fr-FR" altLang="fr-FR" sz="1600" dirty="0" smtClean="0"/>
              <a:t> d’un site internet.</a:t>
            </a:r>
          </a:p>
          <a:p>
            <a:pPr lvl="1" eaLnBrk="1" hangingPunct="1">
              <a:defRPr/>
            </a:pPr>
            <a:r>
              <a:rPr lang="fr-FR" altLang="fr-FR" sz="2000" dirty="0" smtClean="0"/>
              <a:t>Vulnérabilité non corrigée.</a:t>
            </a:r>
          </a:p>
          <a:p>
            <a:pPr lvl="2" eaLnBrk="1" hangingPunct="1">
              <a:defRPr/>
            </a:pPr>
            <a:r>
              <a:rPr lang="fr-FR" altLang="fr-FR" sz="1600" dirty="0" smtClean="0"/>
              <a:t>système/application vulnérable, non application d’un correctif important.</a:t>
            </a:r>
          </a:p>
          <a:p>
            <a:pPr marL="914400" lvl="2" indent="0" eaLnBrk="1" hangingPunct="1">
              <a:buFont typeface="Arial" charset="0"/>
              <a:buNone/>
              <a:defRPr/>
            </a:pPr>
            <a:endParaRPr lang="fr-FR" altLang="fr-FR" sz="1600" dirty="0" smtClean="0"/>
          </a:p>
        </p:txBody>
      </p:sp>
      <p:sp>
        <p:nvSpPr>
          <p:cNvPr id="4"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6" name="Espace réservé du texte 8"/>
          <p:cNvSpPr txBox="1">
            <a:spLocks/>
          </p:cNvSpPr>
          <p:nvPr/>
        </p:nvSpPr>
        <p:spPr>
          <a:xfrm>
            <a:off x="250825" y="1052512"/>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altLang="fr-FR" sz="2000" b="1" i="1" dirty="0" smtClean="0"/>
              <a:t>c. Incidents de sécurité : </a:t>
            </a:r>
            <a:r>
              <a:rPr lang="fr-FR" altLang="fr-FR" sz="2000" b="1" i="1" dirty="0"/>
              <a:t>c</a:t>
            </a:r>
            <a:r>
              <a:rPr lang="fr-FR" altLang="fr-FR" sz="2000" b="1" i="1" dirty="0" smtClean="0"/>
              <a:t>atégories d’incidents</a:t>
            </a:r>
            <a:endParaRPr lang="fr-FR" sz="2000" b="1" i="1" dirty="0"/>
          </a:p>
        </p:txBody>
      </p:sp>
    </p:spTree>
    <p:extLst>
      <p:ext uri="{BB962C8B-B14F-4D97-AF65-F5344CB8AC3E}">
        <p14:creationId xmlns:p14="http://schemas.microsoft.com/office/powerpoint/2010/main" val="17070365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re 1"/>
          <p:cNvSpPr>
            <a:spLocks noGrp="1"/>
          </p:cNvSpPr>
          <p:nvPr>
            <p:ph type="title"/>
          </p:nvPr>
        </p:nvSpPr>
        <p:spPr/>
        <p:txBody>
          <a:bodyPr/>
          <a:lstStyle/>
          <a:p>
            <a:pPr eaLnBrk="1" hangingPunct="1"/>
            <a:r>
              <a:rPr lang="fr-FR" sz="3600" dirty="0">
                <a:solidFill>
                  <a:schemeClr val="bg1"/>
                </a:solidFill>
              </a:rPr>
              <a:t>6. Contrôler la sécurité du S.I.</a:t>
            </a:r>
            <a:endParaRPr lang="fr-FR" altLang="fr-FR" sz="3600" dirty="0" smtClean="0">
              <a:solidFill>
                <a:schemeClr val="tx2"/>
              </a:solidFill>
            </a:endParaRPr>
          </a:p>
        </p:txBody>
      </p:sp>
      <p:sp>
        <p:nvSpPr>
          <p:cNvPr id="58371" name="Espace réservé du contenu 2"/>
          <p:cNvSpPr>
            <a:spLocks noGrp="1"/>
          </p:cNvSpPr>
          <p:nvPr>
            <p:ph idx="1"/>
          </p:nvPr>
        </p:nvSpPr>
        <p:spPr/>
        <p:txBody>
          <a:bodyPr/>
          <a:lstStyle/>
          <a:p>
            <a:pPr eaLnBrk="1" hangingPunct="1">
              <a:defRPr/>
            </a:pPr>
            <a:r>
              <a:rPr lang="fr-FR" altLang="fr-FR" sz="2000" dirty="0" smtClean="0"/>
              <a:t>Un processus de gestion des incidents de sécurité permet de : </a:t>
            </a:r>
          </a:p>
          <a:p>
            <a:pPr lvl="1" eaLnBrk="1" hangingPunct="1">
              <a:defRPr/>
            </a:pPr>
            <a:r>
              <a:rPr lang="fr-FR" altLang="fr-FR" sz="1600" dirty="0" smtClean="0"/>
              <a:t>Réagir rapidement et de réduire l’impact en cas d’incident ;</a:t>
            </a:r>
          </a:p>
          <a:p>
            <a:pPr lvl="1" eaLnBrk="1" hangingPunct="1">
              <a:defRPr/>
            </a:pPr>
            <a:r>
              <a:rPr lang="fr-FR" altLang="fr-FR" sz="1600" dirty="0" smtClean="0"/>
              <a:t>Améliorer la prévention et la sensibilisation ;</a:t>
            </a:r>
          </a:p>
          <a:p>
            <a:pPr lvl="1" eaLnBrk="1" hangingPunct="1">
              <a:defRPr/>
            </a:pPr>
            <a:r>
              <a:rPr lang="fr-FR" altLang="fr-FR" sz="1600" dirty="0" smtClean="0"/>
              <a:t>Détecter et d’identifier les incidents ;</a:t>
            </a:r>
          </a:p>
          <a:p>
            <a:pPr lvl="1" eaLnBrk="1" hangingPunct="1">
              <a:defRPr/>
            </a:pPr>
            <a:r>
              <a:rPr lang="fr-FR" altLang="fr-FR" sz="1600" dirty="0" smtClean="0"/>
              <a:t>Améliorer le niveau de sécurité.</a:t>
            </a:r>
          </a:p>
          <a:p>
            <a:pPr eaLnBrk="1" hangingPunct="1">
              <a:defRPr/>
            </a:pPr>
            <a:r>
              <a:rPr lang="fr-FR" altLang="fr-FR" sz="2000" dirty="0" smtClean="0"/>
              <a:t>Exemple de réaction en cas d’une infection virale :</a:t>
            </a:r>
          </a:p>
          <a:p>
            <a:pPr lvl="1" eaLnBrk="1" hangingPunct="1">
              <a:defRPr/>
            </a:pPr>
            <a:r>
              <a:rPr lang="fr-FR" altLang="fr-FR" sz="1600" dirty="0" smtClean="0"/>
              <a:t>déconnecter le poste du réseau ou d’Internet, sans l’éteindre ;</a:t>
            </a:r>
          </a:p>
          <a:p>
            <a:pPr lvl="1" eaLnBrk="1" hangingPunct="1">
              <a:defRPr/>
            </a:pPr>
            <a:r>
              <a:rPr lang="fr-FR" altLang="fr-FR" sz="1600" dirty="0" smtClean="0"/>
              <a:t>S’assurer que l’antivirus/antimalware est à jour avec les dernières signatures ;</a:t>
            </a:r>
          </a:p>
          <a:p>
            <a:pPr lvl="1" eaLnBrk="1" hangingPunct="1">
              <a:defRPr/>
            </a:pPr>
            <a:r>
              <a:rPr lang="fr-FR" altLang="fr-FR" sz="1600" dirty="0" smtClean="0"/>
              <a:t>Exécuter le scan complet (en « mode sans échec » par exemple) avec un antivirus ;</a:t>
            </a:r>
          </a:p>
          <a:p>
            <a:pPr lvl="1" eaLnBrk="1" hangingPunct="1">
              <a:defRPr/>
            </a:pPr>
            <a:r>
              <a:rPr lang="fr-FR" altLang="fr-FR" sz="1600" dirty="0" smtClean="0"/>
              <a:t>Contacter un spécialiste au besoin ;</a:t>
            </a:r>
          </a:p>
          <a:p>
            <a:pPr lvl="1" eaLnBrk="1" hangingPunct="1">
              <a:defRPr/>
            </a:pPr>
            <a:r>
              <a:rPr lang="fr-FR" altLang="fr-FR" sz="1600" dirty="0" smtClean="0"/>
              <a:t>Chercher à identifier la cause.</a:t>
            </a:r>
          </a:p>
          <a:p>
            <a:pPr marL="457200" lvl="1" indent="0" eaLnBrk="1" hangingPunct="1">
              <a:buFont typeface="Arial" charset="0"/>
              <a:buNone/>
              <a:defRPr/>
            </a:pPr>
            <a:endParaRPr lang="fr-FR" altLang="fr-FR" sz="2000" dirty="0" smtClean="0"/>
          </a:p>
          <a:p>
            <a:pPr lvl="1" eaLnBrk="1" hangingPunct="1">
              <a:defRPr/>
            </a:pPr>
            <a:endParaRPr lang="fr-FR" altLang="fr-FR" sz="2000" dirty="0" smtClean="0"/>
          </a:p>
        </p:txBody>
      </p:sp>
      <p:sp>
        <p:nvSpPr>
          <p:cNvPr id="65540" name="Rectangle 28"/>
          <p:cNvSpPr>
            <a:spLocks noChangeArrowheads="1"/>
          </p:cNvSpPr>
          <p:nvPr/>
        </p:nvSpPr>
        <p:spPr bwMode="auto">
          <a:xfrm>
            <a:off x="538857" y="6053226"/>
            <a:ext cx="82096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2000" b="1" dirty="0">
                <a:solidFill>
                  <a:schemeClr val="accent2">
                    <a:lumMod val="75000"/>
                  </a:schemeClr>
                </a:solidFill>
                <a:latin typeface="Arial" panose="020B0604020202020204" pitchFamily="34" charset="0"/>
                <a:cs typeface="Arial" panose="020B0604020202020204" pitchFamily="34" charset="0"/>
              </a:rPr>
              <a:t>La norme ISO 27035 décrit le processus de gestion des </a:t>
            </a:r>
            <a:r>
              <a:rPr lang="fr-FR" altLang="fr-FR" sz="2000" b="1" dirty="0" smtClean="0">
                <a:solidFill>
                  <a:schemeClr val="accent2">
                    <a:lumMod val="75000"/>
                  </a:schemeClr>
                </a:solidFill>
                <a:latin typeface="Arial" panose="020B0604020202020204" pitchFamily="34" charset="0"/>
                <a:cs typeface="Arial" panose="020B0604020202020204" pitchFamily="34" charset="0"/>
              </a:rPr>
              <a:t>incidents.</a:t>
            </a:r>
            <a:endParaRPr lang="fr-FR" altLang="fr-FR" sz="2000" b="1" dirty="0">
              <a:solidFill>
                <a:schemeClr val="accent2">
                  <a:lumMod val="75000"/>
                </a:schemeClr>
              </a:solidFill>
              <a:latin typeface="Arial" panose="020B0604020202020204" pitchFamily="34" charset="0"/>
              <a:cs typeface="Arial" panose="020B0604020202020204" pitchFamily="34" charset="0"/>
            </a:endParaRPr>
          </a:p>
        </p:txBody>
      </p:sp>
      <p:sp>
        <p:nvSpPr>
          <p:cNvPr id="5"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6"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7" name="Espace réservé du texte 8"/>
          <p:cNvSpPr txBox="1">
            <a:spLocks/>
          </p:cNvSpPr>
          <p:nvPr/>
        </p:nvSpPr>
        <p:spPr>
          <a:xfrm>
            <a:off x="250825" y="1052512"/>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altLang="fr-FR" sz="2000" b="1" i="1" dirty="0" smtClean="0"/>
              <a:t>c. </a:t>
            </a:r>
            <a:r>
              <a:rPr lang="fr-FR" altLang="fr-FR" sz="2000" b="1" i="1" dirty="0"/>
              <a:t>Incidents de sécurité : </a:t>
            </a:r>
            <a:r>
              <a:rPr lang="fr-FR" altLang="fr-FR" sz="2000" b="1" i="1" dirty="0" smtClean="0"/>
              <a:t>gestion </a:t>
            </a:r>
            <a:r>
              <a:rPr lang="fr-FR" altLang="fr-FR" sz="2000" b="1" i="1" dirty="0"/>
              <a:t>des incidents de </a:t>
            </a:r>
            <a:r>
              <a:rPr lang="fr-FR" altLang="fr-FR" sz="2000" b="1" i="1" dirty="0" smtClean="0"/>
              <a:t>sécurité</a:t>
            </a:r>
            <a:endParaRPr lang="fr-FR" sz="2000" b="1" i="1" dirty="0"/>
          </a:p>
        </p:txBody>
      </p:sp>
    </p:spTree>
    <p:extLst>
      <p:ext uri="{BB962C8B-B14F-4D97-AF65-F5344CB8AC3E}">
        <p14:creationId xmlns:p14="http://schemas.microsoft.com/office/powerpoint/2010/main" val="40117349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re 1"/>
          <p:cNvSpPr>
            <a:spLocks noGrp="1"/>
          </p:cNvSpPr>
          <p:nvPr>
            <p:ph type="title"/>
          </p:nvPr>
        </p:nvSpPr>
        <p:spPr/>
        <p:txBody>
          <a:bodyPr/>
          <a:lstStyle/>
          <a:p>
            <a:pPr eaLnBrk="1" hangingPunct="1"/>
            <a:r>
              <a:rPr lang="fr-FR" sz="3600" dirty="0">
                <a:solidFill>
                  <a:schemeClr val="bg1"/>
                </a:solidFill>
              </a:rPr>
              <a:t>6. Contrôler la sécurité du S.I.</a:t>
            </a:r>
            <a:endParaRPr lang="fr-FR" altLang="fr-FR" sz="3600" dirty="0" smtClean="0">
              <a:solidFill>
                <a:schemeClr val="tx2"/>
              </a:solidFill>
            </a:endParaRPr>
          </a:p>
        </p:txBody>
      </p:sp>
      <p:sp>
        <p:nvSpPr>
          <p:cNvPr id="66563" name="Espace réservé du contenu 2"/>
          <p:cNvSpPr>
            <a:spLocks noGrp="1"/>
          </p:cNvSpPr>
          <p:nvPr>
            <p:ph idx="1"/>
          </p:nvPr>
        </p:nvSpPr>
        <p:spPr>
          <a:xfrm>
            <a:off x="457200" y="1484784"/>
            <a:ext cx="8229600" cy="4608512"/>
          </a:xfrm>
        </p:spPr>
        <p:txBody>
          <a:bodyPr/>
          <a:lstStyle/>
          <a:p>
            <a:pPr eaLnBrk="1" hangingPunct="1"/>
            <a:r>
              <a:rPr lang="fr-FR" altLang="fr-FR" sz="1800" dirty="0" smtClean="0"/>
              <a:t>Avoir un plan de secours en cas de dysfonctionnement important (électrique, télécom…) :</a:t>
            </a:r>
          </a:p>
          <a:p>
            <a:pPr lvl="1" eaLnBrk="1" hangingPunct="1"/>
            <a:r>
              <a:rPr lang="fr-FR" altLang="fr-FR" sz="1600" dirty="0" smtClean="0"/>
              <a:t>Double alimentation :</a:t>
            </a:r>
          </a:p>
          <a:p>
            <a:pPr lvl="2" eaLnBrk="1" hangingPunct="1"/>
            <a:r>
              <a:rPr lang="fr-FR" altLang="fr-FR" sz="1200" dirty="0" smtClean="0"/>
              <a:t>pour un téléphone : batterie de secours ;</a:t>
            </a:r>
          </a:p>
          <a:p>
            <a:pPr lvl="2" eaLnBrk="1" hangingPunct="1"/>
            <a:r>
              <a:rPr lang="fr-FR" altLang="fr-FR" sz="1200" dirty="0" smtClean="0"/>
              <a:t>ordinateur/serveur : onduleur, batterie de secours, groupe électrogène.</a:t>
            </a:r>
          </a:p>
          <a:p>
            <a:pPr lvl="1" eaLnBrk="1" hangingPunct="1"/>
            <a:r>
              <a:rPr lang="fr-FR" altLang="fr-FR" sz="1600" dirty="0" smtClean="0"/>
              <a:t>Accès Internet : </a:t>
            </a:r>
          </a:p>
          <a:p>
            <a:pPr lvl="2" eaLnBrk="1" hangingPunct="1"/>
            <a:r>
              <a:rPr lang="fr-FR" altLang="fr-FR" sz="1200" dirty="0" smtClean="0"/>
              <a:t>utiliser son téléphone comme modem en cas de dysfonctionnement de sa Box ;</a:t>
            </a:r>
          </a:p>
          <a:p>
            <a:pPr lvl="2" eaLnBrk="1" hangingPunct="1"/>
            <a:r>
              <a:rPr lang="fr-FR" altLang="fr-FR" sz="1200" dirty="0" smtClean="0"/>
              <a:t>En entreprise, souscription à une offre Internet comme ligne de secours fournie par un opérateur différent.</a:t>
            </a:r>
          </a:p>
          <a:p>
            <a:pPr lvl="1" eaLnBrk="1" hangingPunct="1"/>
            <a:r>
              <a:rPr lang="fr-FR" altLang="fr-FR" sz="1600" dirty="0" smtClean="0"/>
              <a:t>Avoir une sauvegarde de ses données en cas de panne de son disque dur.</a:t>
            </a:r>
          </a:p>
          <a:p>
            <a:pPr eaLnBrk="1" hangingPunct="1"/>
            <a:r>
              <a:rPr lang="fr-FR" altLang="fr-FR" sz="1800" dirty="0" smtClean="0"/>
              <a:t>En entreprise, il y a des : </a:t>
            </a:r>
          </a:p>
          <a:p>
            <a:pPr lvl="1" eaLnBrk="1" hangingPunct="1"/>
            <a:r>
              <a:rPr lang="fr-FR" altLang="fr-FR" sz="1600" dirty="0" smtClean="0"/>
              <a:t>PRA : Plan de Reprise d’Activité qui permet de « reprendre » après une interruption inattendue comme la perte d’un site de travail ;</a:t>
            </a:r>
          </a:p>
          <a:p>
            <a:pPr lvl="2" eaLnBrk="1" hangingPunct="1"/>
            <a:r>
              <a:rPr lang="fr-FR" altLang="fr-FR" sz="1200" dirty="0" smtClean="0"/>
              <a:t>Exemple : utilisateur d’un site de secours « B » et déplacement du personnel en cas d’incendie dans le site principal « A »</a:t>
            </a:r>
          </a:p>
          <a:p>
            <a:pPr lvl="1" eaLnBrk="1" hangingPunct="1"/>
            <a:r>
              <a:rPr lang="fr-FR" altLang="fr-FR" sz="1600" dirty="0" smtClean="0"/>
              <a:t>PCA : Plan de Continuité d’Activité qui permet de s’assurer que l’activité ne s’arrêtera pas ;</a:t>
            </a:r>
          </a:p>
          <a:p>
            <a:pPr lvl="2" eaLnBrk="1" hangingPunct="1"/>
            <a:r>
              <a:rPr lang="fr-FR" altLang="fr-FR" sz="1200" dirty="0" smtClean="0"/>
              <a:t>Exemple : usage d’une architecture réseau redondée en haute disponibilité.</a:t>
            </a:r>
          </a:p>
          <a:p>
            <a:pPr lvl="3" eaLnBrk="1" hangingPunct="1"/>
            <a:r>
              <a:rPr lang="fr-FR" altLang="fr-FR" sz="900" dirty="0" smtClean="0"/>
              <a:t>Routeur en actif/actif.</a:t>
            </a:r>
          </a:p>
          <a:p>
            <a:pPr lvl="1" eaLnBrk="1" hangingPunct="1"/>
            <a:r>
              <a:rPr lang="fr-FR" altLang="fr-FR" sz="1600" dirty="0" smtClean="0"/>
              <a:t>Les PCA et les PRA doivent être testés et mis à jour régulièrement.</a:t>
            </a:r>
          </a:p>
        </p:txBody>
      </p:sp>
      <p:sp>
        <p:nvSpPr>
          <p:cNvPr id="4"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6" name="Espace réservé du texte 8"/>
          <p:cNvSpPr txBox="1">
            <a:spLocks/>
          </p:cNvSpPr>
          <p:nvPr/>
        </p:nvSpPr>
        <p:spPr>
          <a:xfrm>
            <a:off x="250825" y="1052512"/>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altLang="fr-FR" sz="2000" b="1" i="1" dirty="0"/>
              <a:t>d</a:t>
            </a:r>
            <a:r>
              <a:rPr lang="fr-FR" altLang="fr-FR" sz="2000" b="1" i="1" dirty="0" smtClean="0"/>
              <a:t>. Plan de secours</a:t>
            </a:r>
            <a:endParaRPr lang="fr-FR" sz="2000" b="1" i="1" dirty="0"/>
          </a:p>
        </p:txBody>
      </p:sp>
    </p:spTree>
    <p:extLst>
      <p:ext uri="{BB962C8B-B14F-4D97-AF65-F5344CB8AC3E}">
        <p14:creationId xmlns:p14="http://schemas.microsoft.com/office/powerpoint/2010/main" val="1948673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Espace réservé du contenu 2"/>
          <p:cNvSpPr>
            <a:spLocks noGrp="1"/>
          </p:cNvSpPr>
          <p:nvPr>
            <p:ph idx="1"/>
          </p:nvPr>
        </p:nvSpPr>
        <p:spPr>
          <a:xfrm>
            <a:off x="457200" y="1567333"/>
            <a:ext cx="8229600" cy="4525963"/>
          </a:xfrm>
        </p:spPr>
        <p:txBody>
          <a:bodyPr/>
          <a:lstStyle/>
          <a:p>
            <a:pPr marL="0" indent="0" eaLnBrk="1" hangingPunct="1">
              <a:buNone/>
              <a:defRPr/>
            </a:pPr>
            <a:r>
              <a:rPr lang="fr-FR" altLang="fr-FR" sz="2000" dirty="0" smtClean="0"/>
              <a:t>Identifier</a:t>
            </a:r>
          </a:p>
          <a:p>
            <a:pPr eaLnBrk="1" hangingPunct="1">
              <a:defRPr/>
            </a:pPr>
            <a:r>
              <a:rPr lang="fr-FR" altLang="fr-FR" sz="1800" dirty="0" smtClean="0"/>
              <a:t>Les </a:t>
            </a:r>
            <a:r>
              <a:rPr lang="fr-FR" altLang="fr-FR" sz="1800" b="1" dirty="0" smtClean="0">
                <a:solidFill>
                  <a:srgbClr val="C00000"/>
                </a:solidFill>
              </a:rPr>
              <a:t>données sensibles </a:t>
            </a:r>
            <a:r>
              <a:rPr lang="fr-FR" altLang="fr-FR" sz="1800" dirty="0" smtClean="0"/>
              <a:t>: </a:t>
            </a:r>
          </a:p>
          <a:p>
            <a:pPr lvl="1" eaLnBrk="1" hangingPunct="1">
              <a:defRPr/>
            </a:pPr>
            <a:r>
              <a:rPr lang="fr-FR" altLang="fr-FR" sz="1400" dirty="0" smtClean="0"/>
              <a:t>mots de passe, cartes de crédit, documents personnels, etc.</a:t>
            </a:r>
          </a:p>
          <a:p>
            <a:pPr lvl="1" eaLnBrk="1" hangingPunct="1">
              <a:defRPr/>
            </a:pPr>
            <a:r>
              <a:rPr lang="fr-FR" altLang="fr-FR" sz="1400" dirty="0" smtClean="0"/>
              <a:t>plan marketing, fichier client, brevets, contrats, etc.</a:t>
            </a:r>
          </a:p>
          <a:p>
            <a:pPr eaLnBrk="1" hangingPunct="1">
              <a:defRPr/>
            </a:pPr>
            <a:r>
              <a:rPr lang="fr-FR" altLang="fr-FR" sz="1800" dirty="0" smtClean="0"/>
              <a:t>Les </a:t>
            </a:r>
            <a:r>
              <a:rPr lang="fr-FR" altLang="fr-FR" sz="1800" b="1" dirty="0" smtClean="0">
                <a:solidFill>
                  <a:srgbClr val="C00000"/>
                </a:solidFill>
              </a:rPr>
              <a:t>a</a:t>
            </a:r>
            <a:r>
              <a:rPr lang="fr-FR" altLang="fr-FR" sz="1800" b="1" dirty="0">
                <a:solidFill>
                  <a:srgbClr val="C00000"/>
                </a:solidFill>
              </a:rPr>
              <a:t>pplications</a:t>
            </a:r>
            <a:r>
              <a:rPr lang="fr-FR" altLang="fr-FR" sz="1800" dirty="0" smtClean="0">
                <a:solidFill>
                  <a:srgbClr val="C00000"/>
                </a:solidFill>
              </a:rPr>
              <a:t> </a:t>
            </a:r>
            <a:r>
              <a:rPr lang="fr-FR" altLang="fr-FR" sz="1800" dirty="0" smtClean="0"/>
              <a:t>avec leur version : Office 2010, navigateur web, etc.</a:t>
            </a:r>
          </a:p>
          <a:p>
            <a:pPr eaLnBrk="1" hangingPunct="1">
              <a:defRPr/>
            </a:pPr>
            <a:r>
              <a:rPr lang="fr-FR" altLang="fr-FR" sz="1800" dirty="0" smtClean="0"/>
              <a:t>Les </a:t>
            </a:r>
            <a:r>
              <a:rPr lang="fr-FR" altLang="fr-FR" sz="1800" b="1" dirty="0">
                <a:solidFill>
                  <a:srgbClr val="C00000"/>
                </a:solidFill>
              </a:rPr>
              <a:t>systèmes d’exploitation </a:t>
            </a:r>
            <a:r>
              <a:rPr lang="fr-FR" altLang="fr-FR" sz="1800" dirty="0" smtClean="0"/>
              <a:t>: Android, iOS, Windows, Linux, </a:t>
            </a:r>
            <a:r>
              <a:rPr lang="fr-FR" altLang="fr-FR" sz="1800" dirty="0" err="1" smtClean="0"/>
              <a:t>MacOS</a:t>
            </a:r>
            <a:r>
              <a:rPr lang="fr-FR" altLang="fr-FR" sz="1800" dirty="0" smtClean="0"/>
              <a:t>, etc.</a:t>
            </a:r>
          </a:p>
          <a:p>
            <a:pPr eaLnBrk="1" hangingPunct="1">
              <a:defRPr/>
            </a:pPr>
            <a:r>
              <a:rPr lang="fr-FR" altLang="fr-FR" sz="1800" b="1" dirty="0" smtClean="0">
                <a:solidFill>
                  <a:srgbClr val="C00000"/>
                </a:solidFill>
              </a:rPr>
              <a:t>Equipements </a:t>
            </a:r>
            <a:r>
              <a:rPr lang="fr-FR" altLang="fr-FR" sz="1800" dirty="0" smtClean="0"/>
              <a:t>: ordinateur, tablette, téléphone, serveur, box, routeur, etc.</a:t>
            </a:r>
            <a:endParaRPr lang="fr-FR" altLang="fr-FR" sz="2000" dirty="0" smtClean="0"/>
          </a:p>
          <a:p>
            <a:pPr marL="0" indent="0" eaLnBrk="1" hangingPunct="1">
              <a:buNone/>
              <a:defRPr/>
            </a:pPr>
            <a:endParaRPr lang="fr-FR" altLang="fr-FR" sz="2000" dirty="0" smtClean="0"/>
          </a:p>
          <a:p>
            <a:pPr marL="0" indent="0" eaLnBrk="1" hangingPunct="1">
              <a:buNone/>
              <a:defRPr/>
            </a:pPr>
            <a:r>
              <a:rPr lang="fr-FR" altLang="fr-FR" sz="2000" dirty="0" smtClean="0"/>
              <a:t>Inventorier</a:t>
            </a:r>
          </a:p>
          <a:p>
            <a:pPr eaLnBrk="1" hangingPunct="1">
              <a:defRPr/>
            </a:pPr>
            <a:r>
              <a:rPr lang="fr-FR" altLang="fr-FR" sz="1800" dirty="0" smtClean="0"/>
              <a:t>Outil d’identification des ordinateurs en réseau</a:t>
            </a:r>
          </a:p>
          <a:p>
            <a:pPr lvl="1" eaLnBrk="1" hangingPunct="1">
              <a:defRPr/>
            </a:pPr>
            <a:r>
              <a:rPr lang="fr-FR" altLang="fr-FR" sz="1600" dirty="0" smtClean="0"/>
              <a:t>Exemple : ServiceNow, HP </a:t>
            </a:r>
            <a:r>
              <a:rPr lang="fr-FR" altLang="fr-FR" sz="1600" dirty="0" err="1" smtClean="0"/>
              <a:t>OpenView</a:t>
            </a:r>
            <a:r>
              <a:rPr lang="fr-FR" altLang="fr-FR" sz="1600" dirty="0" smtClean="0"/>
              <a:t> ;</a:t>
            </a:r>
          </a:p>
          <a:p>
            <a:pPr eaLnBrk="1" hangingPunct="1">
              <a:defRPr/>
            </a:pPr>
            <a:r>
              <a:rPr lang="fr-FR" altLang="fr-FR" sz="1800" dirty="0" smtClean="0"/>
              <a:t>Outil d’identification des logiciels installés sur un ordinateur/téléphone ainsi que des versions</a:t>
            </a:r>
          </a:p>
          <a:p>
            <a:pPr lvl="1" eaLnBrk="1" hangingPunct="1">
              <a:defRPr/>
            </a:pPr>
            <a:r>
              <a:rPr lang="fr-FR" altLang="fr-FR" sz="1600" dirty="0" smtClean="0"/>
              <a:t>Exemple : Everest.</a:t>
            </a:r>
          </a:p>
        </p:txBody>
      </p:sp>
      <p:sp>
        <p:nvSpPr>
          <p:cNvPr id="4"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6"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sz="2000" b="1" i="1" dirty="0" smtClean="0"/>
              <a:t>b. Inventorier les biens</a:t>
            </a:r>
            <a:endParaRPr lang="fr-FR" sz="2000" b="1" i="1" dirty="0"/>
          </a:p>
        </p:txBody>
      </p:sp>
      <p:sp>
        <p:nvSpPr>
          <p:cNvPr id="2" name="Titre 1"/>
          <p:cNvSpPr>
            <a:spLocks noGrp="1"/>
          </p:cNvSpPr>
          <p:nvPr>
            <p:ph type="title"/>
          </p:nvPr>
        </p:nvSpPr>
        <p:spPr/>
        <p:txBody>
          <a:bodyPr/>
          <a:lstStyle/>
          <a:p>
            <a:r>
              <a:rPr lang="fr-FR" altLang="fr-FR" dirty="0"/>
              <a:t>1. Connaître le Système d’Information</a:t>
            </a:r>
            <a:endParaRPr lang="fr-FR" dirty="0"/>
          </a:p>
        </p:txBody>
      </p:sp>
    </p:spTree>
    <p:extLst>
      <p:ext uri="{BB962C8B-B14F-4D97-AF65-F5344CB8AC3E}">
        <p14:creationId xmlns:p14="http://schemas.microsoft.com/office/powerpoint/2010/main" val="19997121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re 1"/>
          <p:cNvSpPr>
            <a:spLocks noGrp="1"/>
          </p:cNvSpPr>
          <p:nvPr>
            <p:ph type="title"/>
          </p:nvPr>
        </p:nvSpPr>
        <p:spPr>
          <a:xfrm>
            <a:off x="457200" y="115888"/>
            <a:ext cx="8229600" cy="720824"/>
          </a:xfrm>
        </p:spPr>
        <p:txBody>
          <a:bodyPr/>
          <a:lstStyle/>
          <a:p>
            <a:pPr eaLnBrk="1" hangingPunct="1"/>
            <a:r>
              <a:rPr lang="fr-FR" sz="3600" dirty="0">
                <a:solidFill>
                  <a:schemeClr val="bg1"/>
                </a:solidFill>
              </a:rPr>
              <a:t>6. Contrôler la sécurité du S.I.</a:t>
            </a:r>
            <a:endParaRPr lang="fr-FR" altLang="fr-FR" sz="3600" dirty="0" smtClean="0">
              <a:solidFill>
                <a:schemeClr val="tx2"/>
              </a:solidFill>
            </a:endParaRPr>
          </a:p>
        </p:txBody>
      </p:sp>
      <p:sp>
        <p:nvSpPr>
          <p:cNvPr id="60419" name="Espace réservé du contenu 2"/>
          <p:cNvSpPr>
            <a:spLocks noGrp="1"/>
          </p:cNvSpPr>
          <p:nvPr>
            <p:ph idx="1"/>
          </p:nvPr>
        </p:nvSpPr>
        <p:spPr>
          <a:xfrm>
            <a:off x="457200" y="1639229"/>
            <a:ext cx="8507288" cy="4886115"/>
          </a:xfrm>
        </p:spPr>
        <p:txBody>
          <a:bodyPr/>
          <a:lstStyle/>
          <a:p>
            <a:pPr eaLnBrk="1" hangingPunct="1">
              <a:defRPr/>
            </a:pPr>
            <a:r>
              <a:rPr lang="fr-FR" altLang="fr-FR" sz="1800" dirty="0"/>
              <a:t>Un audit peut porter sur </a:t>
            </a:r>
            <a:r>
              <a:rPr lang="fr-FR" altLang="fr-FR" sz="1800" dirty="0" smtClean="0"/>
              <a:t>tout ou partie du S.I., une application, etc.</a:t>
            </a:r>
            <a:endParaRPr lang="fr-FR" altLang="fr-FR" sz="1800" dirty="0"/>
          </a:p>
          <a:p>
            <a:pPr eaLnBrk="1" hangingPunct="1">
              <a:defRPr/>
            </a:pPr>
            <a:r>
              <a:rPr lang="fr-FR" altLang="fr-FR" sz="1800" dirty="0" smtClean="0"/>
              <a:t>Le but de l’audit est généralement :</a:t>
            </a:r>
          </a:p>
          <a:p>
            <a:pPr lvl="1" eaLnBrk="1" hangingPunct="1">
              <a:defRPr/>
            </a:pPr>
            <a:r>
              <a:rPr lang="fr-FR" altLang="fr-FR" sz="1500" dirty="0" smtClean="0"/>
              <a:t>d’évaluer le niveau de sécurité par rapport à un référentiel (interne ou à une norme) ;</a:t>
            </a:r>
          </a:p>
          <a:p>
            <a:pPr lvl="1" eaLnBrk="1" hangingPunct="1">
              <a:defRPr/>
            </a:pPr>
            <a:r>
              <a:rPr lang="fr-FR" altLang="fr-FR" sz="1500" dirty="0" smtClean="0"/>
              <a:t>obtenir un agrément ou une certification : </a:t>
            </a:r>
          </a:p>
          <a:p>
            <a:pPr lvl="2" eaLnBrk="1" hangingPunct="1">
              <a:defRPr/>
            </a:pPr>
            <a:r>
              <a:rPr lang="fr-FR" altLang="fr-FR" sz="1100" dirty="0" smtClean="0"/>
              <a:t>ASIP Santé, PCI-DSS, 27001, etc.</a:t>
            </a:r>
          </a:p>
          <a:p>
            <a:pPr lvl="1" eaLnBrk="1" hangingPunct="1">
              <a:defRPr/>
            </a:pPr>
            <a:r>
              <a:rPr lang="fr-FR" altLang="fr-FR" sz="1500" dirty="0" smtClean="0"/>
              <a:t>trouver des faiblesses et les corriger : </a:t>
            </a:r>
          </a:p>
          <a:p>
            <a:pPr lvl="2" eaLnBrk="1" hangingPunct="1">
              <a:defRPr/>
            </a:pPr>
            <a:r>
              <a:rPr lang="fr-FR" altLang="fr-FR" sz="1100" dirty="0" smtClean="0"/>
              <a:t>site Web ;</a:t>
            </a:r>
          </a:p>
          <a:p>
            <a:pPr lvl="2" eaLnBrk="1" hangingPunct="1">
              <a:defRPr/>
            </a:pPr>
            <a:r>
              <a:rPr lang="fr-FR" altLang="fr-FR" sz="1100" dirty="0" smtClean="0"/>
              <a:t>application développée « in-house »</a:t>
            </a:r>
          </a:p>
          <a:p>
            <a:pPr eaLnBrk="1" hangingPunct="1">
              <a:defRPr/>
            </a:pPr>
            <a:r>
              <a:rPr lang="fr-FR" altLang="fr-FR" sz="1800" dirty="0" smtClean="0"/>
              <a:t>L’audit peut être réalisé par : </a:t>
            </a:r>
          </a:p>
          <a:p>
            <a:pPr lvl="1" eaLnBrk="1" hangingPunct="1">
              <a:defRPr/>
            </a:pPr>
            <a:r>
              <a:rPr lang="fr-FR" altLang="fr-FR" sz="1500" dirty="0" smtClean="0"/>
              <a:t>des experts appelés « auditeur sécurité », « pen-testeur »</a:t>
            </a:r>
          </a:p>
          <a:p>
            <a:pPr lvl="1" eaLnBrk="1" hangingPunct="1">
              <a:defRPr/>
            </a:pPr>
            <a:r>
              <a:rPr lang="fr-FR" altLang="fr-FR" sz="1500" dirty="0" smtClean="0"/>
              <a:t>des sociétés spécialisés.</a:t>
            </a:r>
          </a:p>
          <a:p>
            <a:pPr eaLnBrk="1" hangingPunct="1">
              <a:defRPr/>
            </a:pPr>
            <a:r>
              <a:rPr lang="fr-FR" altLang="fr-FR" sz="1800" dirty="0" smtClean="0"/>
              <a:t>Un cadre légal et contractuel est requis pour les audits : </a:t>
            </a:r>
          </a:p>
          <a:p>
            <a:pPr lvl="1" eaLnBrk="1" hangingPunct="1">
              <a:defRPr/>
            </a:pPr>
            <a:r>
              <a:rPr lang="fr-FR" altLang="fr-FR" sz="1500" dirty="0" smtClean="0"/>
              <a:t>Pour les audits de site Web, il faut l’accord du propriétaire du site (par exemple l’association étudiante), de l’hébergeur du site (OVH ou l’université) et parfois celui de l’opérateur ;</a:t>
            </a:r>
          </a:p>
          <a:p>
            <a:pPr lvl="1" eaLnBrk="1" hangingPunct="1">
              <a:defRPr/>
            </a:pPr>
            <a:r>
              <a:rPr lang="fr-FR" altLang="fr-FR" sz="1500" dirty="0" smtClean="0"/>
              <a:t>L’auditeur doit indiquer à partir de quelles adresses IP publiques son audit sera effectué ;</a:t>
            </a:r>
          </a:p>
          <a:p>
            <a:pPr lvl="1" eaLnBrk="1" hangingPunct="1">
              <a:defRPr/>
            </a:pPr>
            <a:r>
              <a:rPr lang="fr-FR" altLang="fr-FR" sz="1500" dirty="0" smtClean="0"/>
              <a:t>L’auditeur doit s’engager à ne pas provoquer d’incident de sécurité (déni de service par exemple) au cours de son audit.</a:t>
            </a:r>
          </a:p>
          <a:p>
            <a:pPr lvl="1" eaLnBrk="1" hangingPunct="1">
              <a:defRPr/>
            </a:pPr>
            <a:endParaRPr lang="fr-FR" altLang="fr-FR" sz="1400" dirty="0" smtClean="0"/>
          </a:p>
          <a:p>
            <a:pPr marL="457200" lvl="1" indent="0" eaLnBrk="1" hangingPunct="1">
              <a:buFont typeface="Arial" charset="0"/>
              <a:buNone/>
              <a:defRPr/>
            </a:pPr>
            <a:r>
              <a:rPr lang="fr-FR" altLang="fr-FR" sz="1400" dirty="0" smtClean="0"/>
              <a:t>	</a:t>
            </a:r>
          </a:p>
          <a:p>
            <a:pPr lvl="1" eaLnBrk="1" hangingPunct="1">
              <a:defRPr/>
            </a:pPr>
            <a:endParaRPr lang="fr-FR" altLang="fr-FR" sz="1400" dirty="0" smtClean="0"/>
          </a:p>
        </p:txBody>
      </p:sp>
      <p:sp>
        <p:nvSpPr>
          <p:cNvPr id="4"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6" name="Espace réservé du texte 8"/>
          <p:cNvSpPr txBox="1">
            <a:spLocks/>
          </p:cNvSpPr>
          <p:nvPr/>
        </p:nvSpPr>
        <p:spPr>
          <a:xfrm>
            <a:off x="250825" y="1052512"/>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altLang="fr-FR" sz="2000" b="1" i="1" dirty="0" smtClean="0"/>
              <a:t>e. A</a:t>
            </a:r>
            <a:r>
              <a:rPr lang="fr-FR" sz="2000" b="1" i="1" dirty="0" smtClean="0"/>
              <a:t>udit : informations générales</a:t>
            </a:r>
            <a:endParaRPr lang="fr-FR" sz="2000" b="1" i="1" dirty="0"/>
          </a:p>
        </p:txBody>
      </p:sp>
    </p:spTree>
    <p:extLst>
      <p:ext uri="{BB962C8B-B14F-4D97-AF65-F5344CB8AC3E}">
        <p14:creationId xmlns:p14="http://schemas.microsoft.com/office/powerpoint/2010/main" val="4988359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re 1"/>
          <p:cNvSpPr>
            <a:spLocks noGrp="1"/>
          </p:cNvSpPr>
          <p:nvPr>
            <p:ph type="title"/>
          </p:nvPr>
        </p:nvSpPr>
        <p:spPr/>
        <p:txBody>
          <a:bodyPr/>
          <a:lstStyle/>
          <a:p>
            <a:pPr eaLnBrk="1" hangingPunct="1"/>
            <a:r>
              <a:rPr lang="fr-FR" sz="3600" dirty="0">
                <a:solidFill>
                  <a:schemeClr val="bg1"/>
                </a:solidFill>
              </a:rPr>
              <a:t>6. Contrôler la sécurité du S.I.</a:t>
            </a:r>
            <a:endParaRPr lang="fr-FR" altLang="fr-FR" sz="3600" dirty="0" smtClean="0">
              <a:solidFill>
                <a:schemeClr val="tx2"/>
              </a:solidFill>
            </a:endParaRPr>
          </a:p>
        </p:txBody>
      </p:sp>
      <p:sp>
        <p:nvSpPr>
          <p:cNvPr id="68611" name="Espace réservé du contenu 2"/>
          <p:cNvSpPr>
            <a:spLocks noGrp="1"/>
          </p:cNvSpPr>
          <p:nvPr>
            <p:ph idx="1"/>
          </p:nvPr>
        </p:nvSpPr>
        <p:spPr>
          <a:xfrm>
            <a:off x="457200" y="1628800"/>
            <a:ext cx="8507288" cy="4608512"/>
          </a:xfrm>
        </p:spPr>
        <p:txBody>
          <a:bodyPr/>
          <a:lstStyle/>
          <a:p>
            <a:pPr eaLnBrk="1" hangingPunct="1"/>
            <a:r>
              <a:rPr lang="fr-FR" altLang="fr-FR" sz="2000" dirty="0" smtClean="0"/>
              <a:t>Audit de conformité pour déterminer les écarts par rapport à un référentiel : </a:t>
            </a:r>
          </a:p>
          <a:p>
            <a:pPr lvl="1" eaLnBrk="1" hangingPunct="1"/>
            <a:r>
              <a:rPr lang="fr-FR" altLang="fr-FR" sz="1600" dirty="0" smtClean="0"/>
              <a:t>Politique de sécurité interne ou exigences de sécurité d’un cahier de charge ;</a:t>
            </a:r>
          </a:p>
          <a:p>
            <a:pPr lvl="1" eaLnBrk="1" hangingPunct="1"/>
            <a:r>
              <a:rPr lang="fr-FR" altLang="fr-FR" sz="1600" dirty="0" smtClean="0"/>
              <a:t>Norme internationale : exemple 27001, PCI-DSS, ASIP Santé.</a:t>
            </a:r>
            <a:endParaRPr lang="fr-FR" altLang="fr-FR" sz="1800" dirty="0" smtClean="0"/>
          </a:p>
          <a:p>
            <a:pPr eaLnBrk="1" hangingPunct="1"/>
            <a:r>
              <a:rPr lang="fr-FR" altLang="fr-FR" sz="2000" dirty="0" smtClean="0"/>
              <a:t>Audit en vue de l’obtention d’un(e) certification/agrément : </a:t>
            </a:r>
          </a:p>
          <a:p>
            <a:pPr lvl="1" eaLnBrk="1" hangingPunct="1"/>
            <a:r>
              <a:rPr lang="fr-FR" altLang="fr-FR" sz="1600" dirty="0" smtClean="0"/>
              <a:t>Audit physique des datacenters pour obtention d’un agrément SAS 70 ;</a:t>
            </a:r>
          </a:p>
          <a:p>
            <a:pPr lvl="1" eaLnBrk="1" hangingPunct="1"/>
            <a:r>
              <a:rPr lang="fr-FR" altLang="fr-FR" sz="1600" dirty="0" smtClean="0"/>
              <a:t>Audit 27001 en vue de démontrer la bonne application des principes de la norme.</a:t>
            </a:r>
            <a:endParaRPr lang="fr-FR" altLang="fr-FR" sz="1800" dirty="0" smtClean="0"/>
          </a:p>
          <a:p>
            <a:pPr eaLnBrk="1" hangingPunct="1"/>
            <a:r>
              <a:rPr lang="fr-FR" altLang="fr-FR" sz="2000" dirty="0" smtClean="0"/>
              <a:t>Audit Technique.</a:t>
            </a:r>
          </a:p>
          <a:p>
            <a:pPr lvl="1" eaLnBrk="1" hangingPunct="1"/>
            <a:r>
              <a:rPr lang="fr-FR" altLang="fr-FR" sz="1600" dirty="0" smtClean="0"/>
              <a:t>« Boite noire » ou « Pentest » : sans aucun accès, on évalue le système (site web par exemple) du point de vue d’un attaquant quelconque ;</a:t>
            </a:r>
          </a:p>
          <a:p>
            <a:pPr lvl="1" eaLnBrk="1" hangingPunct="1"/>
            <a:r>
              <a:rPr lang="fr-FR" altLang="fr-FR" sz="1600" dirty="0" smtClean="0"/>
              <a:t>« Boite grise » ou « test du stagiaire » : on dispose de quelques informations et on essaye d’élever ses privilèges ;</a:t>
            </a:r>
          </a:p>
          <a:p>
            <a:pPr lvl="1" eaLnBrk="1" hangingPunct="1"/>
            <a:r>
              <a:rPr lang="fr-FR" altLang="fr-FR" sz="1600" dirty="0" smtClean="0"/>
              <a:t>« Boite blanche » pour faire des « audits de configuration » par exemple. On dispose d’accès, y compris administrateur et on évalue le système par rapport à un référentiel ;</a:t>
            </a:r>
          </a:p>
          <a:p>
            <a:pPr lvl="1" eaLnBrk="1" hangingPunct="1"/>
            <a:r>
              <a:rPr lang="fr-FR" altLang="fr-FR" sz="1600" dirty="0" smtClean="0"/>
              <a:t>« Forensic » ou « Post-mortem » : effectuer sur un système après une attaque.</a:t>
            </a:r>
          </a:p>
        </p:txBody>
      </p:sp>
      <p:sp>
        <p:nvSpPr>
          <p:cNvPr id="4"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6" name="Espace réservé du texte 8"/>
          <p:cNvSpPr txBox="1">
            <a:spLocks/>
          </p:cNvSpPr>
          <p:nvPr/>
        </p:nvSpPr>
        <p:spPr>
          <a:xfrm>
            <a:off x="250825" y="1052512"/>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altLang="fr-FR" sz="2000" b="1" i="1" dirty="0" smtClean="0"/>
              <a:t>e. Audit : types d’audit</a:t>
            </a:r>
            <a:endParaRPr lang="fr-FR" sz="2000" b="1" i="1" dirty="0"/>
          </a:p>
        </p:txBody>
      </p:sp>
    </p:spTree>
    <p:extLst>
      <p:ext uri="{BB962C8B-B14F-4D97-AF65-F5344CB8AC3E}">
        <p14:creationId xmlns:p14="http://schemas.microsoft.com/office/powerpoint/2010/main" val="15571475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Merci de votre attention</a:t>
            </a:r>
            <a:endParaRPr lang="fr-FR" dirty="0"/>
          </a:p>
        </p:txBody>
      </p:sp>
    </p:spTree>
    <p:extLst>
      <p:ext uri="{BB962C8B-B14F-4D97-AF65-F5344CB8AC3E}">
        <p14:creationId xmlns:p14="http://schemas.microsoft.com/office/powerpoint/2010/main" val="14962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Espace réservé du contenu 2"/>
          <p:cNvSpPr>
            <a:spLocks noGrp="1"/>
          </p:cNvSpPr>
          <p:nvPr>
            <p:ph idx="1"/>
          </p:nvPr>
        </p:nvSpPr>
        <p:spPr>
          <a:xfrm>
            <a:off x="457200" y="1484784"/>
            <a:ext cx="8229600" cy="4637088"/>
          </a:xfrm>
        </p:spPr>
        <p:txBody>
          <a:bodyPr/>
          <a:lstStyle/>
          <a:p>
            <a:pPr eaLnBrk="1" hangingPunct="1">
              <a:buFont typeface="Arial" panose="020B0604020202020204" pitchFamily="34" charset="0"/>
              <a:buChar char="•"/>
            </a:pPr>
            <a:r>
              <a:rPr lang="fr-FR" altLang="fr-FR" sz="1800" dirty="0" smtClean="0"/>
              <a:t>BAN (Body Area Network) : réseau composé de télé transmetteur utilisé dans le domaine de la santé ;</a:t>
            </a:r>
          </a:p>
          <a:p>
            <a:pPr eaLnBrk="1" hangingPunct="1">
              <a:buFont typeface="Arial" panose="020B0604020202020204" pitchFamily="34" charset="0"/>
              <a:buChar char="•"/>
            </a:pPr>
            <a:endParaRPr lang="fr-FR" altLang="fr-FR" sz="800" dirty="0" smtClean="0"/>
          </a:p>
          <a:p>
            <a:pPr eaLnBrk="1" hangingPunct="1">
              <a:buFont typeface="Arial" panose="020B0604020202020204" pitchFamily="34" charset="0"/>
              <a:buChar char="•"/>
            </a:pPr>
            <a:r>
              <a:rPr lang="fr-FR" altLang="fr-FR" sz="1800" dirty="0" smtClean="0"/>
              <a:t>PAN (Personal Area Network) : réseau centré autour d’une personne interconnectant ordinateur, téléphone, tablette, voiture... (moins de 10m) ;</a:t>
            </a:r>
          </a:p>
          <a:p>
            <a:pPr eaLnBrk="1" hangingPunct="1">
              <a:buFont typeface="Arial" panose="020B0604020202020204" pitchFamily="34" charset="0"/>
              <a:buChar char="•"/>
            </a:pPr>
            <a:endParaRPr lang="fr-FR" altLang="fr-FR" sz="400" dirty="0" smtClean="0"/>
          </a:p>
          <a:p>
            <a:pPr eaLnBrk="1" hangingPunct="1">
              <a:buFont typeface="Arial" panose="020B0604020202020204" pitchFamily="34" charset="0"/>
              <a:buChar char="•"/>
            </a:pPr>
            <a:r>
              <a:rPr lang="fr-FR" altLang="fr-FR" sz="1800" dirty="0" smtClean="0"/>
              <a:t>WPAN (Wireless PAN) : réseau PAN sans fil utilisant des technologies telles que : IrDA, ZigBee, Bluetooth, Wireless USB ;</a:t>
            </a:r>
          </a:p>
          <a:p>
            <a:pPr eaLnBrk="1" hangingPunct="1">
              <a:buFont typeface="Arial" panose="020B0604020202020204" pitchFamily="34" charset="0"/>
              <a:buChar char="•"/>
            </a:pPr>
            <a:endParaRPr lang="fr-FR" altLang="fr-FR" sz="400" dirty="0" smtClean="0"/>
          </a:p>
          <a:p>
            <a:pPr eaLnBrk="1" hangingPunct="1">
              <a:buFont typeface="Arial" panose="020B0604020202020204" pitchFamily="34" charset="0"/>
              <a:buChar char="•"/>
            </a:pPr>
            <a:r>
              <a:rPr lang="fr-FR" altLang="fr-FR" sz="1800" dirty="0" smtClean="0"/>
              <a:t>LAN (Local Area Network) : Réseau local interconnectant plusieurs périphériques et permettant l’échange d’informations entre plusieurs individus ;</a:t>
            </a:r>
          </a:p>
          <a:p>
            <a:pPr eaLnBrk="1" hangingPunct="1">
              <a:buFont typeface="Arial" panose="020B0604020202020204" pitchFamily="34" charset="0"/>
              <a:buChar char="•"/>
            </a:pPr>
            <a:endParaRPr lang="fr-FR" altLang="fr-FR" sz="400" dirty="0" smtClean="0"/>
          </a:p>
          <a:p>
            <a:pPr eaLnBrk="1" hangingPunct="1">
              <a:buFont typeface="Arial" panose="020B0604020202020204" pitchFamily="34" charset="0"/>
              <a:buChar char="•"/>
            </a:pPr>
            <a:r>
              <a:rPr lang="fr-FR" altLang="fr-FR" sz="1800" dirty="0" smtClean="0"/>
              <a:t>MAN (Metropolitan Area Network) : réseau plus large qu’un LAN et étendu par exemple sur une ville ;</a:t>
            </a:r>
          </a:p>
          <a:p>
            <a:pPr eaLnBrk="1" hangingPunct="1">
              <a:buFont typeface="Arial" panose="020B0604020202020204" pitchFamily="34" charset="0"/>
              <a:buChar char="•"/>
            </a:pPr>
            <a:endParaRPr lang="fr-FR" altLang="fr-FR" sz="400" dirty="0" smtClean="0"/>
          </a:p>
          <a:p>
            <a:pPr eaLnBrk="1" hangingPunct="1">
              <a:buFont typeface="Arial" panose="020B0604020202020204" pitchFamily="34" charset="0"/>
              <a:buChar char="•"/>
            </a:pPr>
            <a:r>
              <a:rPr lang="fr-FR" altLang="fr-FR" sz="1800" dirty="0" smtClean="0"/>
              <a:t>CAN (Campus Area Network) : réseau s’étendant sur plusieurs LAN, et de la taille d’une université ;</a:t>
            </a:r>
          </a:p>
          <a:p>
            <a:pPr eaLnBrk="1" hangingPunct="1">
              <a:buFont typeface="Arial" panose="020B0604020202020204" pitchFamily="34" charset="0"/>
              <a:buChar char="•"/>
            </a:pPr>
            <a:endParaRPr lang="fr-FR" altLang="fr-FR" sz="400" dirty="0" smtClean="0"/>
          </a:p>
          <a:p>
            <a:pPr eaLnBrk="1" hangingPunct="1">
              <a:buFont typeface="Arial" panose="020B0604020202020204" pitchFamily="34" charset="0"/>
              <a:buChar char="•"/>
            </a:pPr>
            <a:r>
              <a:rPr lang="fr-FR" altLang="fr-FR" sz="1800" dirty="0" smtClean="0"/>
              <a:t>WAN (Wide Area Network) : réseau d’une étendue nationale ou internationale. Exemple : Internet.</a:t>
            </a:r>
          </a:p>
        </p:txBody>
      </p:sp>
      <p:sp>
        <p:nvSpPr>
          <p:cNvPr id="4"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6"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altLang="fr-FR" sz="2000" b="1" i="1" dirty="0" smtClean="0"/>
              <a:t>c. Types de </a:t>
            </a:r>
            <a:r>
              <a:rPr lang="fr-FR" altLang="fr-FR" sz="2000" b="1" i="1" dirty="0"/>
              <a:t>réseau</a:t>
            </a:r>
            <a:endParaRPr lang="fr-FR" sz="2000" b="1" i="1" dirty="0"/>
          </a:p>
        </p:txBody>
      </p:sp>
      <p:sp>
        <p:nvSpPr>
          <p:cNvPr id="2" name="Titre 1"/>
          <p:cNvSpPr>
            <a:spLocks noGrp="1"/>
          </p:cNvSpPr>
          <p:nvPr>
            <p:ph type="title"/>
          </p:nvPr>
        </p:nvSpPr>
        <p:spPr/>
        <p:txBody>
          <a:bodyPr/>
          <a:lstStyle/>
          <a:p>
            <a:r>
              <a:rPr lang="fr-FR" altLang="fr-FR" dirty="0"/>
              <a:t>1. Connaître le Système d’Information</a:t>
            </a:r>
            <a:endParaRPr lang="fr-FR" dirty="0"/>
          </a:p>
        </p:txBody>
      </p:sp>
    </p:spTree>
    <p:extLst>
      <p:ext uri="{BB962C8B-B14F-4D97-AF65-F5344CB8AC3E}">
        <p14:creationId xmlns:p14="http://schemas.microsoft.com/office/powerpoint/2010/main" val="3871667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Espace réservé du contenu 2"/>
          <p:cNvSpPr>
            <a:spLocks noGrp="1"/>
          </p:cNvSpPr>
          <p:nvPr>
            <p:ph idx="1"/>
          </p:nvPr>
        </p:nvSpPr>
        <p:spPr>
          <a:xfrm>
            <a:off x="457200" y="1528217"/>
            <a:ext cx="8229600" cy="4637087"/>
          </a:xfrm>
        </p:spPr>
        <p:txBody>
          <a:bodyPr/>
          <a:lstStyle/>
          <a:p>
            <a:pPr marL="0" indent="0" eaLnBrk="1" hangingPunct="1">
              <a:buNone/>
            </a:pPr>
            <a:r>
              <a:rPr lang="fr-FR" altLang="fr-FR" sz="2000" dirty="0" smtClean="0"/>
              <a:t>Connaitre et maîtriser les points d’interconnexion</a:t>
            </a:r>
          </a:p>
          <a:p>
            <a:pPr eaLnBrk="1" hangingPunct="1"/>
            <a:r>
              <a:rPr lang="fr-FR" altLang="fr-FR" sz="1800" dirty="0" smtClean="0"/>
              <a:t>Accès Internet via :</a:t>
            </a:r>
          </a:p>
          <a:p>
            <a:pPr lvl="1" eaLnBrk="1" hangingPunct="1"/>
            <a:r>
              <a:rPr lang="fr-FR" altLang="fr-FR" sz="1600" dirty="0" smtClean="0"/>
              <a:t>Box Internet (ADSL, Fibre, …) ;</a:t>
            </a:r>
          </a:p>
          <a:p>
            <a:pPr lvl="1" eaLnBrk="1" hangingPunct="1"/>
            <a:r>
              <a:rPr lang="fr-FR" altLang="fr-FR" sz="1600" dirty="0" smtClean="0"/>
              <a:t>téléphone/carte 3G/4G, etc.</a:t>
            </a:r>
          </a:p>
          <a:p>
            <a:pPr marL="457200" lvl="1" indent="0" eaLnBrk="1" hangingPunct="1">
              <a:buNone/>
            </a:pPr>
            <a:endParaRPr lang="fr-FR" altLang="fr-FR" sz="1600" dirty="0" smtClean="0"/>
          </a:p>
          <a:p>
            <a:pPr eaLnBrk="1" hangingPunct="1"/>
            <a:r>
              <a:rPr lang="fr-FR" altLang="fr-FR" sz="1800" dirty="0" smtClean="0"/>
              <a:t>Interconnexion avec d’autres réseaux (universités, partenaires, prestataires, etc.)</a:t>
            </a:r>
          </a:p>
          <a:p>
            <a:pPr lvl="1" eaLnBrk="1" hangingPunct="1"/>
            <a:r>
              <a:rPr lang="fr-FR" altLang="fr-FR" sz="1600" dirty="0" smtClean="0"/>
              <a:t>Liaison dédiée : E1/T1 carrier, fibre noire ;</a:t>
            </a:r>
          </a:p>
          <a:p>
            <a:pPr lvl="1" eaLnBrk="1" hangingPunct="1"/>
            <a:r>
              <a:rPr lang="fr-FR" altLang="fr-FR" sz="1600" dirty="0" smtClean="0"/>
              <a:t>Réseau privé virtuel (VPN) sur un WAN appartenant à un opérateur ou sur Internet ;</a:t>
            </a:r>
          </a:p>
          <a:p>
            <a:pPr lvl="1" eaLnBrk="1" hangingPunct="1"/>
            <a:r>
              <a:rPr lang="fr-FR" altLang="fr-FR" sz="1600" dirty="0" smtClean="0"/>
              <a:t>Liaison satellite.</a:t>
            </a:r>
          </a:p>
        </p:txBody>
      </p:sp>
      <p:sp>
        <p:nvSpPr>
          <p:cNvPr id="4" name="Espace réservé de la date 3"/>
          <p:cNvSpPr>
            <a:spLocks noGrp="1"/>
          </p:cNvSpPr>
          <p:nvPr>
            <p:ph type="dt" sz="half" idx="10"/>
          </p:nvPr>
        </p:nvSpPr>
        <p:spPr>
          <a:xfrm>
            <a:off x="3419872" y="6448752"/>
            <a:ext cx="1008112" cy="365125"/>
          </a:xfrm>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a:xfrm>
            <a:off x="4499992" y="6448752"/>
            <a:ext cx="3031976" cy="365125"/>
          </a:xfrm>
        </p:spPr>
        <p:txBody>
          <a:bodyPr/>
          <a:lstStyle/>
          <a:p>
            <a:pPr>
              <a:defRPr/>
            </a:pPr>
            <a:r>
              <a:rPr lang="fr-FR" dirty="0" smtClean="0"/>
              <a:t>Sensibilisation et initiation à la cybersécurité</a:t>
            </a:r>
            <a:endParaRPr lang="fr-FR" dirty="0"/>
          </a:p>
        </p:txBody>
      </p:sp>
      <p:sp>
        <p:nvSpPr>
          <p:cNvPr id="6" name="Espace réservé du texte 9"/>
          <p:cNvSpPr txBox="1">
            <a:spLocks/>
          </p:cNvSpPr>
          <p:nvPr/>
        </p:nvSpPr>
        <p:spPr>
          <a:xfrm>
            <a:off x="250825" y="980728"/>
            <a:ext cx="8713663" cy="576287"/>
          </a:xfrm>
          <a:prstGeom prst="rect">
            <a:avLst/>
          </a:prstGeom>
        </p:spPr>
        <p:txBody>
          <a:bodyPr anchor="ctr"/>
          <a:lstStyle>
            <a:defPPr>
              <a:defRPr lang="fr-FR"/>
            </a:defPPr>
            <a:lvl1pPr algn="ctr" rtl="0" fontAlgn="base">
              <a:spcBef>
                <a:spcPct val="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fr-FR" altLang="fr-FR" sz="2000" b="1" i="1" dirty="0" smtClean="0"/>
              <a:t>d. Interconnexion</a:t>
            </a:r>
            <a:endParaRPr lang="fr-FR" sz="2000" b="1" i="1" dirty="0"/>
          </a:p>
        </p:txBody>
      </p:sp>
      <p:sp>
        <p:nvSpPr>
          <p:cNvPr id="2" name="Titre 1"/>
          <p:cNvSpPr>
            <a:spLocks noGrp="1"/>
          </p:cNvSpPr>
          <p:nvPr>
            <p:ph type="title"/>
          </p:nvPr>
        </p:nvSpPr>
        <p:spPr/>
        <p:txBody>
          <a:bodyPr/>
          <a:lstStyle/>
          <a:p>
            <a:r>
              <a:rPr lang="fr-FR" altLang="fr-FR" dirty="0"/>
              <a:t>1. Connaître le Système d’Information</a:t>
            </a:r>
            <a:endParaRPr lang="fr-FR" dirty="0"/>
          </a:p>
        </p:txBody>
      </p:sp>
    </p:spTree>
    <p:extLst>
      <p:ext uri="{BB962C8B-B14F-4D97-AF65-F5344CB8AC3E}">
        <p14:creationId xmlns:p14="http://schemas.microsoft.com/office/powerpoint/2010/main" val="1303743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58BCEC46-A2BD-4C63-8302-FE4B3DCC7CC8}"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r>
              <a:rPr lang="fr-FR" dirty="0" smtClean="0"/>
              <a:t>Sensibilisation et initiation à la cybersécurité</a:t>
            </a:r>
            <a:endParaRPr lang="fr-FR" dirty="0"/>
          </a:p>
        </p:txBody>
      </p:sp>
      <p:sp>
        <p:nvSpPr>
          <p:cNvPr id="6" name="Espace réservé du numéro de diapositive 5"/>
          <p:cNvSpPr>
            <a:spLocks noGrp="1"/>
          </p:cNvSpPr>
          <p:nvPr>
            <p:ph type="sldNum" sz="quarter" idx="12"/>
          </p:nvPr>
        </p:nvSpPr>
        <p:spPr/>
        <p:txBody>
          <a:bodyPr/>
          <a:lstStyle/>
          <a:p>
            <a:fld id="{DAC45385-D604-40AE-9F53-03BDB8FC03CC}" type="slidenum">
              <a:rPr lang="fr-FR" smtClean="0"/>
              <a:pPr/>
              <a:t>9</a:t>
            </a:fld>
            <a:endParaRPr lang="fr-FR" dirty="0"/>
          </a:p>
        </p:txBody>
      </p:sp>
      <p:sp>
        <p:nvSpPr>
          <p:cNvPr id="8" name="Titre 7"/>
          <p:cNvSpPr>
            <a:spLocks noGrp="1"/>
          </p:cNvSpPr>
          <p:nvPr>
            <p:ph type="title"/>
          </p:nvPr>
        </p:nvSpPr>
        <p:spPr/>
        <p:txBody>
          <a:bodyPr/>
          <a:lstStyle/>
          <a:p>
            <a:r>
              <a:rPr lang="fr-FR" dirty="0" smtClean="0"/>
              <a:t>2. Maitriser le réseau</a:t>
            </a:r>
            <a:endParaRPr lang="fr-FR" dirty="0"/>
          </a:p>
        </p:txBody>
      </p:sp>
      <p:sp>
        <p:nvSpPr>
          <p:cNvPr id="13" name="Espace réservé du texte 12"/>
          <p:cNvSpPr>
            <a:spLocks noGrp="1"/>
          </p:cNvSpPr>
          <p:nvPr>
            <p:ph type="body" sz="quarter" idx="13"/>
          </p:nvPr>
        </p:nvSpPr>
        <p:spPr>
          <a:xfrm>
            <a:off x="468313" y="3501008"/>
            <a:ext cx="8207375" cy="2376958"/>
          </a:xfrm>
        </p:spPr>
        <p:txBody>
          <a:bodyPr/>
          <a:lstStyle/>
          <a:p>
            <a:pPr marL="457200" indent="-457200" algn="l">
              <a:buFont typeface="+mj-lt"/>
              <a:buAutoNum type="alphaLcParenR"/>
            </a:pPr>
            <a:r>
              <a:rPr lang="fr-FR" dirty="0"/>
              <a:t>Sécuriser le réseau interne</a:t>
            </a:r>
          </a:p>
          <a:p>
            <a:pPr marL="457200" indent="-457200" algn="l">
              <a:buFont typeface="+mj-lt"/>
              <a:buAutoNum type="alphaLcParenR"/>
            </a:pPr>
            <a:r>
              <a:rPr lang="fr-FR" dirty="0"/>
              <a:t>BYOD (Bring Your Own Device)</a:t>
            </a:r>
          </a:p>
          <a:p>
            <a:pPr marL="457200" indent="-457200" algn="l">
              <a:buFont typeface="+mj-lt"/>
              <a:buAutoNum type="alphaLcParenR"/>
            </a:pPr>
            <a:r>
              <a:rPr lang="fr-FR" dirty="0"/>
              <a:t>Contrôler les échanges internes</a:t>
            </a:r>
          </a:p>
          <a:p>
            <a:pPr marL="457200" indent="-457200" algn="l">
              <a:buFont typeface="+mj-lt"/>
              <a:buAutoNum type="alphaLcParenR"/>
            </a:pPr>
            <a:r>
              <a:rPr lang="fr-FR" dirty="0"/>
              <a:t>Protéger le réseau interne d’Internet</a:t>
            </a:r>
          </a:p>
          <a:p>
            <a:pPr marL="457200" indent="-457200" algn="l">
              <a:buFont typeface="+mj-lt"/>
              <a:buAutoNum type="alphaLcParenR"/>
            </a:pPr>
            <a:r>
              <a:rPr lang="fr-FR" dirty="0"/>
              <a:t>Accès distant</a:t>
            </a:r>
          </a:p>
          <a:p>
            <a:pPr marL="457200" indent="-457200" algn="l">
              <a:buFont typeface="+mj-lt"/>
              <a:buAutoNum type="alphaLcParenR"/>
            </a:pPr>
            <a:r>
              <a:rPr lang="fr-FR" dirty="0"/>
              <a:t>Sécuriser l’administration</a:t>
            </a:r>
          </a:p>
          <a:p>
            <a:pPr marL="457200" indent="-457200" algn="l">
              <a:buFont typeface="+mj-lt"/>
              <a:buAutoNum type="alphaLcParenR"/>
            </a:pPr>
            <a:r>
              <a:rPr lang="fr-FR" dirty="0"/>
              <a:t>Wifi</a:t>
            </a:r>
          </a:p>
        </p:txBody>
      </p:sp>
    </p:spTree>
    <p:extLst>
      <p:ext uri="{BB962C8B-B14F-4D97-AF65-F5344CB8AC3E}">
        <p14:creationId xmlns:p14="http://schemas.microsoft.com/office/powerpoint/2010/main" val="2108392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5565</Words>
  <Application>Microsoft Office PowerPoint</Application>
  <PresentationFormat>Affichage à l'écran (4:3)</PresentationFormat>
  <Paragraphs>881</Paragraphs>
  <Slides>62</Slides>
  <Notes>28</Notes>
  <HiddenSlides>0</HiddenSlides>
  <MMClips>0</MMClips>
  <ScaleCrop>false</ScaleCrop>
  <HeadingPairs>
    <vt:vector size="4" baseType="variant">
      <vt:variant>
        <vt:lpstr>Thème</vt:lpstr>
      </vt:variant>
      <vt:variant>
        <vt:i4>1</vt:i4>
      </vt:variant>
      <vt:variant>
        <vt:lpstr>Titres des diapositives</vt:lpstr>
      </vt:variant>
      <vt:variant>
        <vt:i4>62</vt:i4>
      </vt:variant>
    </vt:vector>
  </HeadingPairs>
  <TitlesOfParts>
    <vt:vector size="63" baseType="lpstr">
      <vt:lpstr>Thème Office</vt:lpstr>
      <vt:lpstr>Sensibilisation et initiation à la cybersécurité</vt:lpstr>
      <vt:lpstr>Plan du module</vt:lpstr>
      <vt:lpstr>1. Connaître le Système d’Information</vt:lpstr>
      <vt:lpstr>1. Connaître le Système d’Information</vt:lpstr>
      <vt:lpstr>1. Connaître le Système d’Information</vt:lpstr>
      <vt:lpstr>1. Connaître le Système d’Information</vt:lpstr>
      <vt:lpstr>1. Connaître le Système d’Information</vt:lpstr>
      <vt:lpstr>1. Connaître le Système d’Information</vt:lpstr>
      <vt:lpstr>2. Maitriser le réseau</vt:lpstr>
      <vt:lpstr>2. Maitriser le réseau</vt:lpstr>
      <vt:lpstr>2. Maitriser le réseau</vt:lpstr>
      <vt:lpstr>2. Maitriser le réseau</vt:lpstr>
      <vt:lpstr>2. Maitriser le réseau</vt:lpstr>
      <vt:lpstr>2. Maitriser le réseau</vt:lpstr>
      <vt:lpstr>2. Maitriser le réseau</vt:lpstr>
      <vt:lpstr>2. Maitriser le réseau</vt:lpstr>
      <vt:lpstr>2. Maitriser le réseau</vt:lpstr>
      <vt:lpstr>2. Maitriser le réseau</vt:lpstr>
      <vt:lpstr>2. Maitriser le réseau</vt:lpstr>
      <vt:lpstr>2. Maitriser le réseau</vt:lpstr>
      <vt:lpstr>3. Sécuriser les terminaux</vt:lpstr>
      <vt:lpstr>3. Sécuriser les terminaux</vt:lpstr>
      <vt:lpstr>3. Sécuriser les terminaux</vt:lpstr>
      <vt:lpstr>3. Sécuriser les terminaux</vt:lpstr>
      <vt:lpstr>3. Sécuriser les terminaux</vt:lpstr>
      <vt:lpstr>3. Sécuriser les terminaux</vt:lpstr>
      <vt:lpstr>3. Sécuriser les terminaux</vt:lpstr>
      <vt:lpstr>3. Sécuriser les terminaux</vt:lpstr>
      <vt:lpstr>3. Sécuriser les terminaux</vt:lpstr>
      <vt:lpstr>3. Sécuriser les terminaux</vt:lpstr>
      <vt:lpstr>3. Sécuriser les terminaux</vt:lpstr>
      <vt:lpstr>4. Gérer les utilisateurs</vt:lpstr>
      <vt:lpstr>4. Gérer les utilisateurs</vt:lpstr>
      <vt:lpstr>4. Gérer les utilisateurs</vt:lpstr>
      <vt:lpstr>4. Gérer les utilisateurs</vt:lpstr>
      <vt:lpstr>4. Gérer les utilisateurs</vt:lpstr>
      <vt:lpstr>4. Gérer les utilisateurs</vt:lpstr>
      <vt:lpstr>4. Gérer les utilisateurs</vt:lpstr>
      <vt:lpstr>4. Gérer les utilisateurs</vt:lpstr>
      <vt:lpstr>4. Gérer les utilisateurs</vt:lpstr>
      <vt:lpstr>4. Gérer les utilisateurs</vt:lpstr>
      <vt:lpstr>4. Gérer les utilisateurs</vt:lpstr>
      <vt:lpstr>4. Gérer les utilisateurs</vt:lpstr>
      <vt:lpstr>4. Gérer les utilisateurs</vt:lpstr>
      <vt:lpstr>4. Gérer les utilisateurs</vt:lpstr>
      <vt:lpstr>4. Gérer les utilisateurs</vt:lpstr>
      <vt:lpstr>4. Gérer les utilisateurs</vt:lpstr>
      <vt:lpstr>4. Gérer les utilisateurs</vt:lpstr>
      <vt:lpstr>5. Sécuriser physiquement</vt:lpstr>
      <vt:lpstr>5. Sécuriser physiquement</vt:lpstr>
      <vt:lpstr>5. Sécuriser physiquement</vt:lpstr>
      <vt:lpstr>5. Sécuriser physiquement</vt:lpstr>
      <vt:lpstr>6. Contrôler la sécurité du S.I.</vt:lpstr>
      <vt:lpstr>6. Contrôler la sécurité du S.I.</vt:lpstr>
      <vt:lpstr>6. Contrôler la sécurité du S.I.</vt:lpstr>
      <vt:lpstr>6. Contrôler la sécurité du S.I.</vt:lpstr>
      <vt:lpstr>6. Contrôler la sécurité du S.I.</vt:lpstr>
      <vt:lpstr>6. Contrôler la sécurité du S.I.</vt:lpstr>
      <vt:lpstr>6. Contrôler la sécurité du S.I.</vt:lpstr>
      <vt:lpstr>6. Contrôler la sécurité du S.I.</vt:lpstr>
      <vt:lpstr>6. Contrôler la sécurité du S.I.</vt:lpstr>
      <vt:lpstr>Merci de votre attention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2015-11-09T10:10:09Z</dcterms:created>
  <dcterms:modified xsi:type="dcterms:W3CDTF">2017-02-16T10:13:49Z</dcterms:modified>
</cp:coreProperties>
</file>